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handoutMasterIdLst>
    <p:handoutMasterId r:id="rId59"/>
  </p:handoutMasterIdLst>
  <p:sldIdLst>
    <p:sldId id="257" r:id="rId2"/>
    <p:sldId id="405" r:id="rId3"/>
    <p:sldId id="354" r:id="rId4"/>
    <p:sldId id="443" r:id="rId5"/>
    <p:sldId id="406" r:id="rId6"/>
    <p:sldId id="436" r:id="rId7"/>
    <p:sldId id="362" r:id="rId8"/>
    <p:sldId id="360" r:id="rId9"/>
    <p:sldId id="365" r:id="rId10"/>
    <p:sldId id="364" r:id="rId11"/>
    <p:sldId id="440" r:id="rId12"/>
    <p:sldId id="372" r:id="rId13"/>
    <p:sldId id="378" r:id="rId14"/>
    <p:sldId id="368" r:id="rId15"/>
    <p:sldId id="369" r:id="rId16"/>
    <p:sldId id="400" r:id="rId17"/>
    <p:sldId id="424" r:id="rId18"/>
    <p:sldId id="371" r:id="rId19"/>
    <p:sldId id="373" r:id="rId20"/>
    <p:sldId id="376" r:id="rId21"/>
    <p:sldId id="418" r:id="rId22"/>
    <p:sldId id="402" r:id="rId23"/>
    <p:sldId id="377" r:id="rId24"/>
    <p:sldId id="429" r:id="rId25"/>
    <p:sldId id="441" r:id="rId26"/>
    <p:sldId id="434" r:id="rId27"/>
    <p:sldId id="430" r:id="rId28"/>
    <p:sldId id="421" r:id="rId29"/>
    <p:sldId id="453" r:id="rId30"/>
    <p:sldId id="446" r:id="rId31"/>
    <p:sldId id="437" r:id="rId32"/>
    <p:sldId id="383" r:id="rId33"/>
    <p:sldId id="449" r:id="rId34"/>
    <p:sldId id="448" r:id="rId35"/>
    <p:sldId id="420" r:id="rId36"/>
    <p:sldId id="459" r:id="rId37"/>
    <p:sldId id="385" r:id="rId38"/>
    <p:sldId id="431" r:id="rId39"/>
    <p:sldId id="455" r:id="rId40"/>
    <p:sldId id="445" r:id="rId41"/>
    <p:sldId id="386" r:id="rId42"/>
    <p:sldId id="457" r:id="rId43"/>
    <p:sldId id="450" r:id="rId44"/>
    <p:sldId id="456" r:id="rId45"/>
    <p:sldId id="460" r:id="rId46"/>
    <p:sldId id="451" r:id="rId47"/>
    <p:sldId id="458" r:id="rId48"/>
    <p:sldId id="412" r:id="rId49"/>
    <p:sldId id="413" r:id="rId50"/>
    <p:sldId id="414" r:id="rId51"/>
    <p:sldId id="415" r:id="rId52"/>
    <p:sldId id="408" r:id="rId53"/>
    <p:sldId id="417" r:id="rId54"/>
    <p:sldId id="425" r:id="rId55"/>
    <p:sldId id="461" r:id="rId56"/>
    <p:sldId id="398" r:id="rId5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search Summary" id="{74D4CC2E-A230-8443-9ED2-D4643C9DF83E}">
          <p14:sldIdLst>
            <p14:sldId id="257"/>
            <p14:sldId id="405"/>
            <p14:sldId id="354"/>
            <p14:sldId id="443"/>
            <p14:sldId id="406"/>
            <p14:sldId id="436"/>
            <p14:sldId id="362"/>
            <p14:sldId id="360"/>
            <p14:sldId id="365"/>
            <p14:sldId id="364"/>
            <p14:sldId id="440"/>
          </p14:sldIdLst>
        </p14:section>
        <p14:section name="Problem" id="{EFD05859-5588-A84A-9414-C88A00763C9B}">
          <p14:sldIdLst>
            <p14:sldId id="372"/>
            <p14:sldId id="378"/>
            <p14:sldId id="368"/>
            <p14:sldId id="369"/>
            <p14:sldId id="400"/>
            <p14:sldId id="424"/>
            <p14:sldId id="371"/>
            <p14:sldId id="373"/>
            <p14:sldId id="376"/>
            <p14:sldId id="418"/>
            <p14:sldId id="402"/>
          </p14:sldIdLst>
        </p14:section>
        <p14:section name="Solutions" id="{B225A879-0BC4-9046-9F07-B4CFB6C09309}">
          <p14:sldIdLst>
            <p14:sldId id="377"/>
            <p14:sldId id="429"/>
            <p14:sldId id="441"/>
            <p14:sldId id="434"/>
            <p14:sldId id="430"/>
            <p14:sldId id="421"/>
            <p14:sldId id="453"/>
            <p14:sldId id="446"/>
            <p14:sldId id="437"/>
            <p14:sldId id="383"/>
            <p14:sldId id="449"/>
            <p14:sldId id="448"/>
            <p14:sldId id="420"/>
            <p14:sldId id="459"/>
            <p14:sldId id="385"/>
            <p14:sldId id="431"/>
            <p14:sldId id="455"/>
            <p14:sldId id="445"/>
            <p14:sldId id="386"/>
            <p14:sldId id="457"/>
            <p14:sldId id="450"/>
            <p14:sldId id="456"/>
            <p14:sldId id="460"/>
            <p14:sldId id="451"/>
            <p14:sldId id="458"/>
          </p14:sldIdLst>
        </p14:section>
        <p14:section name="MAP-21" id="{D594264C-B3CD-8F42-BBCF-5A19842B8590}">
          <p14:sldIdLst>
            <p14:sldId id="412"/>
            <p14:sldId id="413"/>
            <p14:sldId id="414"/>
            <p14:sldId id="415"/>
            <p14:sldId id="408"/>
            <p14:sldId id="417"/>
          </p14:sldIdLst>
        </p14:section>
        <p14:section name="Conclusion" id="{B5B94410-5473-F245-8C37-2C7F3452273D}">
          <p14:sldIdLst>
            <p14:sldId id="425"/>
            <p14:sldId id="461"/>
          </p14:sldIdLst>
        </p14:section>
        <p14:section name="Thank You" id="{191F2007-9C04-EF48-A841-FF7887002958}">
          <p14:sldIdLst>
            <p14:sldId id="39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C Lewis" initials="RCL" lastIdx="2" clrIdx="0"/>
  <p:cmAuthor id="1" name="Rob Zako" initials="RZ"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36" autoAdjust="0"/>
    <p:restoredTop sz="79641" autoAdjust="0"/>
  </p:normalViewPr>
  <p:slideViewPr>
    <p:cSldViewPr>
      <p:cViewPr>
        <p:scale>
          <a:sx n="66" d="100"/>
          <a:sy n="66" d="100"/>
        </p:scale>
        <p:origin x="-1536" y="-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r>
              <a:rPr lang="en-US" smtClean="0"/>
              <a:t>3/21/17</a:t>
            </a:r>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0FC7520A-0AAB-B446-B7E2-17CBB422AC06}" type="slidenum">
              <a:rPr lang="en-US" smtClean="0"/>
              <a:t>‹#›</a:t>
            </a:fld>
            <a:endParaRPr lang="en-US"/>
          </a:p>
        </p:txBody>
      </p:sp>
    </p:spTree>
    <p:extLst>
      <p:ext uri="{BB962C8B-B14F-4D97-AF65-F5344CB8AC3E}">
        <p14:creationId xmlns:p14="http://schemas.microsoft.com/office/powerpoint/2010/main" val="135504794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3/21/17</a:t>
            </a:r>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81C4DF5-3FD6-40E5-B4DB-2BE83E87D8E6}" type="slidenum">
              <a:rPr lang="en-US" smtClean="0"/>
              <a:t>‹#›</a:t>
            </a:fld>
            <a:endParaRPr lang="en-US"/>
          </a:p>
        </p:txBody>
      </p:sp>
    </p:spTree>
    <p:extLst>
      <p:ext uri="{BB962C8B-B14F-4D97-AF65-F5344CB8AC3E}">
        <p14:creationId xmlns:p14="http://schemas.microsoft.com/office/powerpoint/2010/main" val="17132896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Thank you Lisa and thank you to the </a:t>
            </a:r>
            <a:r>
              <a:rPr lang="en-US" b="1" baseline="0" dirty="0" smtClean="0"/>
              <a:t>National Institute for Transportation and Communities</a:t>
            </a:r>
            <a:r>
              <a:rPr lang="en-US" b="0" baseline="0" dirty="0" smtClean="0"/>
              <a:t> for making this research possible.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r>
              <a:rPr lang="en-US" dirty="0" smtClean="0"/>
              <a:t>Links: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pppm.uoregon.edu</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sci.uoregon.edu</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nitc.trec.pdx.edu</a:t>
            </a:r>
            <a:r>
              <a:rPr lang="en-US" baseline="0" dirty="0" smtClean="0"/>
              <a:t>/research/project/875/</a:t>
            </a:r>
          </a:p>
        </p:txBody>
      </p:sp>
      <p:sp>
        <p:nvSpPr>
          <p:cNvPr id="4" name="Slide Number Placeholder 3"/>
          <p:cNvSpPr>
            <a:spLocks noGrp="1"/>
          </p:cNvSpPr>
          <p:nvPr>
            <p:ph type="sldNum" sz="quarter" idx="10"/>
          </p:nvPr>
        </p:nvSpPr>
        <p:spPr/>
        <p:txBody>
          <a:bodyPr/>
          <a:lstStyle/>
          <a:p>
            <a:fld id="{5ADDD147-6EA9-4C15-99BB-851CC0C0700D}" type="slidenum">
              <a:rPr lang="en-US" smtClean="0"/>
              <a:pPr/>
              <a:t>1</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8517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That concludes my talk.</a:t>
            </a:r>
          </a:p>
          <a:p>
            <a:pPr marL="0" indent="0">
              <a:buNone/>
            </a:pPr>
            <a:endParaRPr lang="en-US" dirty="0" smtClean="0"/>
          </a:p>
          <a:p>
            <a:pPr marL="228600" indent="-228600">
              <a:buFont typeface="+mj-lt"/>
              <a:buAutoNum type="arabicPeriod"/>
            </a:pPr>
            <a:r>
              <a:rPr lang="en-US" dirty="0" smtClean="0"/>
              <a:t>Any questions? </a:t>
            </a:r>
            <a:r>
              <a:rPr lang="en-US" dirty="0" smtClean="0">
                <a:solidFill>
                  <a:srgbClr val="7F7F7F"/>
                </a:solidFill>
              </a:rPr>
              <a:t>[false ending]</a:t>
            </a:r>
          </a:p>
          <a:p>
            <a:pPr marL="0" indent="0">
              <a:buFont typeface="+mj-lt"/>
              <a:buNone/>
            </a:pPr>
            <a:endParaRPr lang="en-US" dirty="0" smtClean="0"/>
          </a:p>
          <a:p>
            <a:pPr marL="228600" indent="-228600">
              <a:buFont typeface="+mj-lt"/>
              <a:buAutoNum type="arabicPeriod"/>
            </a:pPr>
            <a:r>
              <a:rPr lang="en-US" dirty="0" smtClean="0"/>
              <a:t>Not really</a:t>
            </a:r>
            <a:r>
              <a:rPr lang="en-US" baseline="0" dirty="0" smtClean="0"/>
              <a:t>. In fact, our research hasn’t been a failure. We just had to refocus our inquiry.</a:t>
            </a:r>
          </a:p>
          <a:p>
            <a:pPr marL="0" indent="0">
              <a:buFont typeface="+mj-lt"/>
              <a:buNone/>
            </a:pPr>
            <a:endParaRPr lang="en-US" baseline="0" dirty="0" smtClean="0"/>
          </a:p>
          <a:p>
            <a:pPr marL="228600" indent="-228600">
              <a:buFont typeface="+mj-lt"/>
              <a:buAutoNum type="arabicPeriod"/>
            </a:pPr>
            <a:r>
              <a:rPr lang="en-US" baseline="0" dirty="0" smtClean="0"/>
              <a:t>So what did we </a:t>
            </a:r>
            <a:r>
              <a:rPr lang="en-US" i="1" baseline="0" dirty="0" smtClean="0"/>
              <a:t>really</a:t>
            </a:r>
            <a:r>
              <a:rPr lang="en-US" baseline="0" dirty="0" smtClean="0"/>
              <a:t> learn? </a:t>
            </a:r>
            <a:r>
              <a:rPr lang="en-US" baseline="0" dirty="0" smtClean="0">
                <a:solidFill>
                  <a:srgbClr val="7F7F7F"/>
                </a:solidFill>
              </a:rPr>
              <a:t>[reveal]</a:t>
            </a:r>
          </a:p>
          <a:p>
            <a:pPr marL="0" indent="0">
              <a:buFont typeface="+mj-lt"/>
              <a:buNone/>
            </a:pPr>
            <a:r>
              <a:rPr lang="en-US" baseline="0" dirty="0" smtClean="0"/>
              <a:t>------</a:t>
            </a:r>
          </a:p>
          <a:p>
            <a:pPr marL="0" indent="0">
              <a:buFont typeface="+mj-lt"/>
              <a:buNone/>
            </a:pPr>
            <a:r>
              <a:rPr lang="en-US" baseline="0" dirty="0" smtClean="0"/>
              <a:t>Image Source: http://</a:t>
            </a:r>
            <a:r>
              <a:rPr lang="en-US" baseline="0" dirty="0" err="1" smtClean="0"/>
              <a:t>mlp.wikia.com</a:t>
            </a:r>
            <a:r>
              <a:rPr lang="en-US" baseline="0" dirty="0" smtClean="0"/>
              <a:t>/wiki/File:%22To_be_continued...%22_S02E25.png</a:t>
            </a:r>
          </a:p>
        </p:txBody>
      </p:sp>
      <p:sp>
        <p:nvSpPr>
          <p:cNvPr id="4" name="Slide Number Placeholder 3"/>
          <p:cNvSpPr>
            <a:spLocks noGrp="1"/>
          </p:cNvSpPr>
          <p:nvPr>
            <p:ph type="sldNum" sz="quarter" idx="10"/>
          </p:nvPr>
        </p:nvSpPr>
        <p:spPr/>
        <p:txBody>
          <a:bodyPr/>
          <a:lstStyle/>
          <a:p>
            <a:fld id="{581C4DF5-3FD6-40E5-B4DB-2BE83E87D8E6}" type="slidenum">
              <a:rPr lang="en-US" smtClean="0"/>
              <a:t>10</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718236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smtClean="0"/>
              <a:t>Outline:</a:t>
            </a:r>
          </a:p>
          <a:p>
            <a:pPr marL="0" indent="0">
              <a:buFont typeface="+mj-lt"/>
              <a:buNone/>
            </a:pPr>
            <a:endParaRPr lang="en-US" baseline="0" dirty="0" smtClean="0"/>
          </a:p>
          <a:p>
            <a:pPr marL="228600" indent="-228600">
              <a:buFont typeface="+mj-lt"/>
              <a:buAutoNum type="arabicPeriod"/>
            </a:pPr>
            <a:r>
              <a:rPr lang="en-US" baseline="0" dirty="0" smtClean="0"/>
              <a:t>For the rest of my talk, after quickly walking through what we </a:t>
            </a:r>
            <a:r>
              <a:rPr lang="en-US" i="1" baseline="0" dirty="0" smtClean="0"/>
              <a:t>were</a:t>
            </a:r>
            <a:r>
              <a:rPr lang="en-US" baseline="0" dirty="0" smtClean="0"/>
              <a:t> able to learn, I will articulate the major </a:t>
            </a:r>
            <a:r>
              <a:rPr lang="en-US" b="1" baseline="0" dirty="0" smtClean="0"/>
              <a:t>problem</a:t>
            </a:r>
            <a:r>
              <a:rPr lang="en-US" baseline="0" dirty="0" smtClean="0"/>
              <a:t> we found.</a:t>
            </a:r>
          </a:p>
          <a:p>
            <a:pPr marL="0" indent="0">
              <a:buFont typeface="+mj-lt"/>
              <a:buNone/>
            </a:pPr>
            <a:endParaRPr lang="en-US" baseline="0" dirty="0" smtClean="0"/>
          </a:p>
          <a:p>
            <a:pPr marL="228600" indent="-228600">
              <a:buFont typeface="+mj-lt"/>
              <a:buAutoNum type="arabicPeriod"/>
            </a:pPr>
            <a:r>
              <a:rPr lang="en-US" baseline="0" dirty="0" smtClean="0"/>
              <a:t>Then I will outline proposed </a:t>
            </a:r>
            <a:r>
              <a:rPr lang="en-US" b="1" baseline="0" dirty="0" smtClean="0"/>
              <a:t>solutions</a:t>
            </a:r>
            <a:r>
              <a:rPr lang="en-US" baseline="0" dirty="0" smtClean="0"/>
              <a:t>.</a:t>
            </a:r>
          </a:p>
          <a:p>
            <a:pPr marL="0" indent="0">
              <a:buFont typeface="+mj-lt"/>
              <a:buNone/>
            </a:pPr>
            <a:endParaRPr lang="en-US" baseline="0" dirty="0" smtClean="0"/>
          </a:p>
          <a:p>
            <a:pPr marL="228600" indent="-228600">
              <a:buFont typeface="+mj-lt"/>
              <a:buAutoNum type="arabicPeriod"/>
            </a:pPr>
            <a:r>
              <a:rPr lang="en-US" baseline="0" dirty="0" smtClean="0"/>
              <a:t>Then I will compare and contrast our recommendations with performance management under the 2012 federal transportation reauthorization bill </a:t>
            </a:r>
            <a:r>
              <a:rPr lang="en-US" b="1" baseline="0" dirty="0" smtClean="0"/>
              <a:t>Moving Ahead for Progress in the 21st Century Act</a:t>
            </a:r>
            <a:r>
              <a:rPr lang="en-US" baseline="0" dirty="0" smtClean="0"/>
              <a:t>. Spoiler: We find that MAP-21 is a good step in the right direction—but doesn’t go far enough.</a:t>
            </a:r>
          </a:p>
          <a:p>
            <a:pPr marL="0" indent="0">
              <a:buFont typeface="+mj-lt"/>
              <a:buNone/>
            </a:pPr>
            <a:endParaRPr lang="en-US" baseline="0" dirty="0" smtClean="0"/>
          </a:p>
          <a:p>
            <a:pPr marL="228600" indent="-228600">
              <a:buFont typeface="+mj-lt"/>
              <a:buAutoNum type="arabicPeriod"/>
            </a:pPr>
            <a:r>
              <a:rPr lang="en-US" baseline="0" dirty="0" smtClean="0"/>
              <a:t>Finally I will </a:t>
            </a:r>
            <a:r>
              <a:rPr lang="en-US" b="1" baseline="0" dirty="0" smtClean="0"/>
              <a:t>conclude</a:t>
            </a:r>
            <a:r>
              <a:rPr lang="en-US" baseline="0" dirty="0" smtClean="0"/>
              <a:t> with a summary and possible next steps, and will be happy to answer your questions.</a:t>
            </a:r>
          </a:p>
          <a:p>
            <a:r>
              <a:rPr lang="en-US" dirty="0" smtClean="0"/>
              <a:t>------</a:t>
            </a:r>
          </a:p>
          <a:p>
            <a:r>
              <a:rPr lang="en-US" dirty="0" smtClean="0"/>
              <a:t>Source: FHWA, 2013, </a:t>
            </a:r>
            <a:r>
              <a:rPr lang="en-US" i="1" dirty="0" smtClean="0"/>
              <a:t>Performance Based Planning and Programming Guidebook</a:t>
            </a:r>
            <a:r>
              <a:rPr lang="en-US" dirty="0" smtClean="0"/>
              <a:t>, https://</a:t>
            </a:r>
            <a:r>
              <a:rPr lang="en-US" dirty="0" err="1" smtClean="0"/>
              <a:t>www.fhwa.dot.gov</a:t>
            </a:r>
            <a:r>
              <a:rPr lang="en-US" dirty="0" smtClean="0"/>
              <a:t>/planning/</a:t>
            </a:r>
            <a:r>
              <a:rPr lang="en-US" dirty="0" err="1" smtClean="0"/>
              <a:t>performance_based_planning</a:t>
            </a:r>
            <a:r>
              <a:rPr lang="en-US" dirty="0" smtClean="0"/>
              <a:t>/</a:t>
            </a:r>
            <a:r>
              <a:rPr lang="en-US" dirty="0" err="1" smtClean="0"/>
              <a:t>pbpp_guidebook</a:t>
            </a:r>
            <a:r>
              <a:rPr lang="en-US" dirty="0" smtClean="0"/>
              <a:t>/</a:t>
            </a:r>
            <a:endParaRPr lang="en-US" baseline="0"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11</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800701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begin with the </a:t>
            </a:r>
            <a:r>
              <a:rPr lang="en-US" b="1" baseline="0" dirty="0" smtClean="0"/>
              <a:t>problem</a:t>
            </a:r>
            <a:r>
              <a:rPr lang="en-US" baseline="0" dirty="0" smtClean="0"/>
              <a:t> we found.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major finding is that there is a huge lack of </a:t>
            </a:r>
            <a:r>
              <a:rPr lang="en-US" b="1" i="0" baseline="0" dirty="0" smtClean="0"/>
              <a:t>transparency</a:t>
            </a:r>
            <a:r>
              <a:rPr lang="en-US" i="1" baseline="0" dirty="0" smtClean="0"/>
              <a:t> </a:t>
            </a:r>
            <a:r>
              <a:rPr lang="en-US" baseline="0" dirty="0" smtClean="0"/>
              <a:t>in what outcomes transportation investments deliver.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Think about it. After spending a year,</a:t>
            </a:r>
            <a:r>
              <a:rPr lang="en-US" baseline="0" dirty="0" smtClean="0"/>
              <a:t> a team of</a:t>
            </a:r>
            <a:r>
              <a:rPr lang="en-US" dirty="0" smtClean="0"/>
              <a:t> two PhDs</a:t>
            </a:r>
            <a:r>
              <a:rPr lang="en-US" baseline="0" dirty="0" smtClean="0"/>
              <a:t> and two grad students, with advice from our partners Transportation for America and Natural Resources Defense Council, and with assistance from key staff for 6 states and 6 MPOs, couldn’t determine what outcomes taxpayers were buying nor assess how cost-effectively. If even a team with the “right stuff” couldn’t determine the “bang for the buck,” how could a typical citizen hope to learn what their taxes buy? </a:t>
            </a:r>
            <a:r>
              <a:rPr lang="en-US" baseline="0" dirty="0" smtClean="0">
                <a:solidFill>
                  <a:srgbClr val="7F7F7F"/>
                </a:solidFill>
              </a:rPr>
              <a:t>[Joke: Reference to </a:t>
            </a:r>
            <a:r>
              <a:rPr lang="en-US" i="1" baseline="0" dirty="0" smtClean="0">
                <a:solidFill>
                  <a:srgbClr val="7F7F7F"/>
                </a:solidFill>
              </a:rPr>
              <a:t>The Right Stuff</a:t>
            </a:r>
            <a:r>
              <a:rPr lang="en-US" baseline="0" dirty="0" smtClean="0">
                <a:solidFill>
                  <a:srgbClr val="7F7F7F"/>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that based on our research, we believe this lack of transparency is widespread, and isn’t limited to just our case study states and MPOs. Nothing in our research is intended as criticism of their efforts, which we believe include some of the better practices around the nation.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Footnotes:</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The Right Stuff</a:t>
            </a:r>
            <a:r>
              <a:rPr lang="en-US" baseline="0" dirty="0" smtClean="0"/>
              <a:t> (1983), https://</a:t>
            </a:r>
            <a:r>
              <a:rPr lang="en-US" baseline="0" dirty="0" err="1" smtClean="0"/>
              <a:t>en.wikipedia.org</a:t>
            </a:r>
            <a:r>
              <a:rPr lang="en-US" baseline="0" dirty="0" smtClean="0"/>
              <a:t>/wiki/</a:t>
            </a:r>
            <a:r>
              <a:rPr lang="en-US" baseline="0" dirty="0" err="1" smtClean="0"/>
              <a:t>The_Right_Stuff</a:t>
            </a:r>
            <a:r>
              <a:rPr lang="en-US" baseline="0" dirty="0" smtClean="0"/>
              <a:t>_(film)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source: https://</a:t>
            </a:r>
            <a:r>
              <a:rPr lang="en-US" baseline="0" dirty="0" err="1" smtClean="0"/>
              <a:t>www.nasa.gov</a:t>
            </a:r>
            <a:r>
              <a:rPr lang="en-US" baseline="0" dirty="0" smtClean="0"/>
              <a:t>/centers/</a:t>
            </a:r>
            <a:r>
              <a:rPr lang="en-US" baseline="0" dirty="0" err="1" smtClean="0"/>
              <a:t>kennedy</a:t>
            </a:r>
            <a:r>
              <a:rPr lang="en-US" baseline="0" dirty="0" smtClean="0"/>
              <a:t>/about/history/timeline/60s-decade.html</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12</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6551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let me back up to tell you in a little detail what we </a:t>
            </a:r>
            <a:r>
              <a:rPr lang="en-US" sz="1200" i="1"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learned.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actually can </a:t>
            </a:r>
            <a:r>
              <a:rPr lang="en-US" sz="1200" b="1" kern="1200" dirty="0" smtClean="0">
                <a:solidFill>
                  <a:schemeClr val="tx1"/>
                </a:solidFill>
                <a:effectLst/>
                <a:latin typeface="+mn-lt"/>
                <a:ea typeface="+mn-ea"/>
                <a:cs typeface="+mn-cs"/>
              </a:rPr>
              <a:t>follow the money</a:t>
            </a:r>
            <a:r>
              <a:rPr lang="en-US" sz="1200" kern="1200" dirty="0" smtClean="0">
                <a:solidFill>
                  <a:schemeClr val="tx1"/>
                </a:solidFill>
                <a:effectLst/>
                <a:latin typeface="+mn-lt"/>
                <a:ea typeface="+mn-ea"/>
                <a:cs typeface="+mn-cs"/>
              </a:rPr>
              <a:t>—up to a point.</a:t>
            </a:r>
            <a:r>
              <a:rPr lang="en-US" sz="1200" kern="1200" baseline="0" dirty="0" smtClean="0">
                <a:solidFill>
                  <a:schemeClr val="tx1"/>
                </a:solidFill>
                <a:effectLst/>
                <a:latin typeface="+mn-lt"/>
                <a:ea typeface="+mn-ea"/>
                <a:cs typeface="+mn-cs"/>
              </a:rPr>
              <a:t> We can tell how much taxpayer money goes to projects for different modes.</a:t>
            </a:r>
          </a:p>
          <a:p>
            <a:r>
              <a:rPr lang="en-US" sz="1200" kern="1200" dirty="0" smtClean="0">
                <a:solidFill>
                  <a:schemeClr val="tx1"/>
                </a:solidFill>
                <a:effectLst/>
                <a:latin typeface="+mn-lt"/>
                <a:ea typeface="+mn-ea"/>
                <a:cs typeface="+mn-cs"/>
              </a:rPr>
              <a:t>In particular, in 2012 (the last year for which good data</a:t>
            </a:r>
            <a:r>
              <a:rPr lang="en-US" sz="1200" kern="1200" baseline="0" dirty="0" smtClean="0">
                <a:solidFill>
                  <a:schemeClr val="tx1"/>
                </a:solidFill>
                <a:effectLst/>
                <a:latin typeface="+mn-lt"/>
                <a:ea typeface="+mn-ea"/>
                <a:cs typeface="+mn-cs"/>
              </a:rPr>
              <a:t> is available from the </a:t>
            </a:r>
            <a:r>
              <a:rPr lang="en-US" sz="1200" i="0" kern="1200" dirty="0" smtClean="0">
                <a:solidFill>
                  <a:schemeClr val="tx1"/>
                </a:solidFill>
                <a:effectLst/>
                <a:latin typeface="+mn-lt"/>
                <a:ea typeface="+mn-ea"/>
                <a:cs typeface="+mn-cs"/>
              </a:rPr>
              <a:t>Bureau of Transportation Statistics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federal,</a:t>
            </a:r>
            <a:r>
              <a:rPr lang="en-US" sz="1200" kern="1200" baseline="0" dirty="0" smtClean="0">
                <a:solidFill>
                  <a:schemeClr val="tx1"/>
                </a:solidFill>
                <a:effectLst/>
                <a:latin typeface="+mn-lt"/>
                <a:ea typeface="+mn-ea"/>
                <a:cs typeface="+mn-cs"/>
              </a:rPr>
              <a:t> state and local governments spent a total of $320 billion on transportation. Almost two thirds of this total was spent on highways and other roads, bridges and tunnels. Another 17% goes to transit.</a:t>
            </a:r>
            <a:endParaRPr lang="en-US" dirty="0" smtClean="0">
              <a:effectLst/>
            </a:endParaRPr>
          </a:p>
          <a:p>
            <a:r>
              <a:rPr lang="en-US" dirty="0" smtClean="0">
                <a:effectLst/>
              </a:rPr>
              <a:t>------</a:t>
            </a:r>
          </a:p>
          <a:p>
            <a:r>
              <a:rPr lang="en-US" dirty="0" smtClean="0">
                <a:effectLst/>
              </a:rPr>
              <a:t>Caption: Federal, State and Local Government Transportation Expenditures in 2012</a:t>
            </a:r>
          </a:p>
          <a:p>
            <a:r>
              <a:rPr lang="en-US" i="0" dirty="0" smtClean="0">
                <a:effectLst/>
              </a:rPr>
              <a:t>Source:</a:t>
            </a:r>
            <a:r>
              <a:rPr lang="en-US" i="0" baseline="0" dirty="0" smtClean="0">
                <a:effectLst/>
              </a:rPr>
              <a:t> </a:t>
            </a:r>
            <a:r>
              <a:rPr lang="en-US" sz="1200" i="0" kern="1200" dirty="0" smtClean="0">
                <a:solidFill>
                  <a:schemeClr val="tx1"/>
                </a:solidFill>
                <a:effectLst/>
                <a:latin typeface="+mn-lt"/>
                <a:ea typeface="+mn-ea"/>
                <a:cs typeface="+mn-cs"/>
              </a:rPr>
              <a:t>Bureau of Transportation Statistics, 2016, </a:t>
            </a:r>
            <a:r>
              <a:rPr lang="en-US" sz="1200" i="1" kern="1200" dirty="0" smtClean="0">
                <a:solidFill>
                  <a:schemeClr val="tx1"/>
                </a:solidFill>
                <a:effectLst/>
                <a:latin typeface="+mn-lt"/>
                <a:ea typeface="+mn-ea"/>
                <a:cs typeface="+mn-cs"/>
              </a:rPr>
              <a:t>Transportation Statistics Annual Report 2015</a:t>
            </a:r>
            <a:r>
              <a:rPr lang="en-US" sz="1200" i="0" kern="1200" dirty="0" smtClean="0">
                <a:solidFill>
                  <a:schemeClr val="tx1"/>
                </a:solidFill>
                <a:effectLst/>
                <a:latin typeface="+mn-lt"/>
                <a:ea typeface="+mn-ea"/>
                <a:cs typeface="+mn-cs"/>
              </a:rPr>
              <a:t>,</a:t>
            </a:r>
            <a:r>
              <a:rPr lang="en-US" sz="1200" i="0" kern="1200" baseline="0" dirty="0" smtClean="0">
                <a:solidFill>
                  <a:schemeClr val="tx1"/>
                </a:solidFill>
                <a:effectLst/>
                <a:latin typeface="+mn-lt"/>
                <a:ea typeface="+mn-ea"/>
                <a:cs typeface="+mn-cs"/>
              </a:rPr>
              <a:t> table 5-5.</a:t>
            </a:r>
            <a:r>
              <a:rPr lang="en-US" sz="1200" i="0" kern="1200" dirty="0" smtClean="0">
                <a:solidFill>
                  <a:schemeClr val="tx1"/>
                </a:solidFill>
                <a:effectLst/>
                <a:latin typeface="+mn-lt"/>
                <a:ea typeface="+mn-ea"/>
                <a:cs typeface="+mn-cs"/>
              </a:rPr>
              <a:t> http://</a:t>
            </a:r>
            <a:r>
              <a:rPr lang="en-US" sz="1200" i="0" kern="1200" dirty="0" err="1" smtClean="0">
                <a:solidFill>
                  <a:schemeClr val="tx1"/>
                </a:solidFill>
                <a:effectLst/>
                <a:latin typeface="+mn-lt"/>
                <a:ea typeface="+mn-ea"/>
                <a:cs typeface="+mn-cs"/>
              </a:rPr>
              <a:t>www.rita.dot.gov</a:t>
            </a:r>
            <a:r>
              <a:rPr lang="en-US" sz="1200" i="0" kern="1200" dirty="0" smtClean="0">
                <a:solidFill>
                  <a:schemeClr val="tx1"/>
                </a:solidFill>
                <a:effectLst/>
                <a:latin typeface="+mn-lt"/>
                <a:ea typeface="+mn-ea"/>
                <a:cs typeface="+mn-cs"/>
              </a:rPr>
              <a:t>/</a:t>
            </a:r>
            <a:r>
              <a:rPr lang="en-US" sz="1200" i="0" kern="1200" dirty="0" err="1" smtClean="0">
                <a:solidFill>
                  <a:schemeClr val="tx1"/>
                </a:solidFill>
                <a:effectLst/>
                <a:latin typeface="+mn-lt"/>
                <a:ea typeface="+mn-ea"/>
                <a:cs typeface="+mn-cs"/>
              </a:rPr>
              <a:t>bts</a:t>
            </a:r>
            <a:r>
              <a:rPr lang="en-US" sz="1200" i="0" kern="1200" dirty="0" smtClean="0">
                <a:solidFill>
                  <a:schemeClr val="tx1"/>
                </a:solidFill>
                <a:effectLst/>
                <a:latin typeface="+mn-lt"/>
                <a:ea typeface="+mn-ea"/>
                <a:cs typeface="+mn-cs"/>
              </a:rPr>
              <a:t>/sites/</a:t>
            </a:r>
            <a:r>
              <a:rPr lang="en-US" sz="1200" i="0" kern="1200" dirty="0" err="1" smtClean="0">
                <a:solidFill>
                  <a:schemeClr val="tx1"/>
                </a:solidFill>
                <a:effectLst/>
                <a:latin typeface="+mn-lt"/>
                <a:ea typeface="+mn-ea"/>
                <a:cs typeface="+mn-cs"/>
              </a:rPr>
              <a:t>rita.dot.gov.bts</a:t>
            </a:r>
            <a:r>
              <a:rPr lang="en-US" sz="1200" i="0" kern="1200" dirty="0" smtClean="0">
                <a:solidFill>
                  <a:schemeClr val="tx1"/>
                </a:solidFill>
                <a:effectLst/>
                <a:latin typeface="+mn-lt"/>
                <a:ea typeface="+mn-ea"/>
                <a:cs typeface="+mn-cs"/>
              </a:rPr>
              <a:t>/files/publications/</a:t>
            </a:r>
            <a:r>
              <a:rPr lang="en-US" sz="1200" i="0" kern="1200" dirty="0" err="1" smtClean="0">
                <a:solidFill>
                  <a:schemeClr val="tx1"/>
                </a:solidFill>
                <a:effectLst/>
                <a:latin typeface="+mn-lt"/>
                <a:ea typeface="+mn-ea"/>
                <a:cs typeface="+mn-cs"/>
              </a:rPr>
              <a:t>transportation_statistics_annual_report</a:t>
            </a:r>
            <a:r>
              <a:rPr lang="en-US" sz="1200" i="0" kern="1200" dirty="0" smtClean="0">
                <a:solidFill>
                  <a:schemeClr val="tx1"/>
                </a:solidFill>
                <a:effectLst/>
                <a:latin typeface="+mn-lt"/>
                <a:ea typeface="+mn-ea"/>
                <a:cs typeface="+mn-cs"/>
              </a:rPr>
              <a:t>/2015/</a:t>
            </a:r>
            <a:r>
              <a:rPr lang="en-US" sz="1200" i="0" kern="1200" dirty="0" err="1" smtClean="0">
                <a:solidFill>
                  <a:schemeClr val="tx1"/>
                </a:solidFill>
                <a:effectLst/>
                <a:latin typeface="+mn-lt"/>
                <a:ea typeface="+mn-ea"/>
                <a:cs typeface="+mn-cs"/>
              </a:rPr>
              <a:t>index.html</a:t>
            </a:r>
            <a:endParaRPr lang="en-US" i="0" dirty="0"/>
          </a:p>
        </p:txBody>
      </p:sp>
      <p:sp>
        <p:nvSpPr>
          <p:cNvPr id="4" name="Slide Number Placeholder 3"/>
          <p:cNvSpPr>
            <a:spLocks noGrp="1"/>
          </p:cNvSpPr>
          <p:nvPr>
            <p:ph type="sldNum" sz="quarter" idx="10"/>
          </p:nvPr>
        </p:nvSpPr>
        <p:spPr/>
        <p:txBody>
          <a:bodyPr/>
          <a:lstStyle/>
          <a:p>
            <a:fld id="{581C4DF5-3FD6-40E5-B4DB-2BE83E87D8E6}" type="slidenum">
              <a:rPr lang="en-US" smtClean="0"/>
              <a:t>13</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436927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 very high level, we can track the flow of money between different levels of government. </a:t>
            </a:r>
            <a:r>
              <a:rPr lang="en-US" baseline="0" dirty="0" smtClean="0"/>
              <a:t>This figure from the </a:t>
            </a:r>
            <a:r>
              <a:rPr lang="en-US" dirty="0" smtClean="0"/>
              <a:t>Pew Charitable Trusts </a:t>
            </a:r>
            <a:r>
              <a:rPr lang="en-US" baseline="0" dirty="0" smtClean="0"/>
              <a:t>shows the flow of just surface transportation funding—highways and transit—in 2011. Note that more than half of all such spending occurs at the local level, but more than half of the funding comes from federal and state 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Caption: Surface Transportation Funding Flows Among Levels of Government: Spending on highways and transit, 2011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Pew Charitable Trusts, 2014, </a:t>
            </a:r>
            <a:r>
              <a:rPr lang="en-US" i="1" dirty="0" smtClean="0"/>
              <a:t>Intergovernmental Challenges in Surface Transportation Funding</a:t>
            </a:r>
            <a:r>
              <a:rPr lang="en-US" dirty="0" smtClean="0"/>
              <a:t>, figure 3,</a:t>
            </a:r>
            <a:r>
              <a:rPr lang="en-US" baseline="0" dirty="0" smtClean="0"/>
              <a:t> http://</a:t>
            </a:r>
            <a:r>
              <a:rPr lang="en-US" baseline="0" dirty="0" err="1" smtClean="0"/>
              <a:t>www.pewtrusts.org</a:t>
            </a:r>
            <a:r>
              <a:rPr lang="en-US" baseline="0" dirty="0" smtClean="0"/>
              <a:t>/en/research-and-analysis/reports/2014/09/intergovernmental-challenges-in-surface-transportation-funding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http://</a:t>
            </a:r>
            <a:r>
              <a:rPr lang="en-US" baseline="0" dirty="0" err="1" smtClean="0"/>
              <a:t>www.pewtrusts.org</a:t>
            </a:r>
            <a:r>
              <a:rPr lang="en-US" baseline="0" dirty="0" smtClean="0"/>
              <a:t>/~/media/assets/2014/09/</a:t>
            </a:r>
            <a:r>
              <a:rPr lang="en-US" baseline="0" dirty="0" err="1" smtClean="0"/>
              <a:t>intergovernmentalchallengestransportationdvs.pdf</a:t>
            </a:r>
            <a:endParaRPr lang="en-US"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14</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052118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our case studies, </a:t>
            </a:r>
            <a:r>
              <a:rPr lang="en-US" b="1" dirty="0" smtClean="0"/>
              <a:t>Massachusetts</a:t>
            </a:r>
            <a:r>
              <a:rPr lang="en-US" dirty="0" smtClean="0"/>
              <a:t>, has been doing a lot of things well. In 2009 they created </a:t>
            </a:r>
            <a:r>
              <a:rPr lang="en-US" dirty="0" err="1" smtClean="0"/>
              <a:t>MassDOT</a:t>
            </a:r>
            <a:r>
              <a:rPr lang="en-US" dirty="0" smtClean="0"/>
              <a:t>, for</a:t>
            </a:r>
            <a:r>
              <a:rPr lang="en-US" baseline="0" dirty="0" smtClean="0"/>
              <a:t> the first time consolidating all state transportation responsibilities under one agency. In 2014, they adopted their first multi-modal statewide transportation plan. They are renewing their focus on customer service and understanding what the public wants. They are establishing a culture of accountability &amp; transparency. And they have adopted a series of sustainability initiatives collectively known as </a:t>
            </a:r>
            <a:r>
              <a:rPr lang="en-US" baseline="0" dirty="0" err="1" smtClean="0"/>
              <a:t>GreenDOT</a:t>
            </a: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figure shows the flow of just state transportation funds in Massachusetts. A graphic including federal and local funds would include </a:t>
            </a:r>
            <a:r>
              <a:rPr lang="en-US" baseline="0" dirty="0" smtClean="0"/>
              <a:t>even more boxes and arrows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won’t discuss these flows in detail, but will merely note the </a:t>
            </a:r>
            <a:r>
              <a:rPr lang="en-US" b="1" dirty="0" smtClean="0"/>
              <a:t>complexity</a:t>
            </a:r>
            <a:r>
              <a:rPr lang="en-US" dirty="0" smtClean="0"/>
              <a:t>.</a:t>
            </a:r>
            <a:r>
              <a:rPr lang="en-US" baseline="0" dirty="0" smtClean="0"/>
              <a:t> </a:t>
            </a:r>
            <a:r>
              <a:rPr lang="en-US" dirty="0" smtClean="0"/>
              <a:t>The corresponding graphics for other states are similarly complex.</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Caption: Massachusetts Transportation Funding Flow Chart, FTY 2015</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Phineas </a:t>
            </a:r>
            <a:r>
              <a:rPr lang="en-US" dirty="0" err="1" smtClean="0"/>
              <a:t>Baxandall</a:t>
            </a:r>
            <a:r>
              <a:rPr lang="en-US" dirty="0" smtClean="0"/>
              <a:t>, 2017, “What Does Massachusetts Transportation Funding Support and What Are the Revenue Sources,”</a:t>
            </a:r>
            <a:r>
              <a:rPr lang="en-US" baseline="0" dirty="0" smtClean="0"/>
              <a:t> http://</a:t>
            </a:r>
            <a:r>
              <a:rPr lang="en-US" baseline="0" dirty="0" err="1" smtClean="0"/>
              <a:t>www.massbudget.org</a:t>
            </a:r>
            <a:r>
              <a:rPr lang="en-US" baseline="0" dirty="0" smtClean="0"/>
              <a:t>/</a:t>
            </a:r>
            <a:r>
              <a:rPr lang="en-US" baseline="0" dirty="0" err="1" smtClean="0"/>
              <a:t>report_window.php?loc</a:t>
            </a:r>
            <a:r>
              <a:rPr lang="en-US" baseline="0" dirty="0" smtClean="0"/>
              <a:t>=What-Does-MA-Transportation-Funding-</a:t>
            </a:r>
            <a:r>
              <a:rPr lang="en-US" baseline="0" dirty="0" err="1" smtClean="0"/>
              <a:t>Support.html</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a:t>
            </a:r>
            <a:r>
              <a:rPr lang="en-US" baseline="0" dirty="0" err="1" smtClean="0"/>
              <a:t>MassDOT</a:t>
            </a:r>
            <a:r>
              <a:rPr lang="en-US" baseline="0" dirty="0" smtClean="0"/>
              <a:t>, 2014, </a:t>
            </a:r>
            <a:r>
              <a:rPr lang="en-US" i="1" baseline="0" dirty="0" err="1" smtClean="0"/>
              <a:t>weMove</a:t>
            </a:r>
            <a:r>
              <a:rPr lang="en-US" i="1" baseline="0" dirty="0" smtClean="0"/>
              <a:t> Massachusetts: Planning for Performance</a:t>
            </a:r>
            <a:r>
              <a:rPr lang="en-US" baseline="0" dirty="0" smtClean="0"/>
              <a:t>, p. 3, https://</a:t>
            </a:r>
            <a:r>
              <a:rPr lang="en-US" baseline="0" dirty="0" err="1" smtClean="0"/>
              <a:t>www.massdot.state.ma.us</a:t>
            </a:r>
            <a:r>
              <a:rPr lang="en-US" baseline="0" dirty="0" smtClean="0"/>
              <a:t>/</a:t>
            </a:r>
            <a:r>
              <a:rPr lang="en-US" baseline="0" dirty="0" err="1" smtClean="0"/>
              <a:t>wemove</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a:t>
            </a:r>
            <a:r>
              <a:rPr lang="en-US" baseline="0" dirty="0" err="1" smtClean="0"/>
              <a:t>www.massdot.state.ma.us</a:t>
            </a:r>
            <a:r>
              <a:rPr lang="en-US" baseline="0" dirty="0" smtClean="0"/>
              <a:t>/planning/Main/</a:t>
            </a:r>
            <a:r>
              <a:rPr lang="en-US" baseline="0" dirty="0" err="1" smtClean="0"/>
              <a:t>SustainableTransportation.aspx</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a:t>
            </a:r>
            <a:endParaRPr lang="en-US"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15</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052118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of the funding flows are the result of state statutes or budget bills, i.e., transportation investment decisions. In many cases, we tracked down the laws directing the flows of funds.</a:t>
            </a:r>
          </a:p>
          <a:p>
            <a:r>
              <a:rPr lang="en-US" baseline="0" dirty="0" smtClean="0"/>
              <a:t>For example, </a:t>
            </a:r>
            <a:r>
              <a:rPr lang="en-US" b="1" baseline="0" dirty="0" smtClean="0"/>
              <a:t>Massachusetts </a:t>
            </a:r>
            <a:r>
              <a:rPr lang="en-US" baseline="0" dirty="0" smtClean="0"/>
              <a:t>has set up the </a:t>
            </a:r>
            <a:r>
              <a:rPr lang="en-US" b="1" baseline="0" dirty="0" smtClean="0"/>
              <a:t>Commonwealth Transportation Fund </a:t>
            </a:r>
            <a:r>
              <a:rPr lang="en-US" baseline="0" dirty="0" smtClean="0"/>
              <a:t>to hold transportation revenues from various sources, such as </a:t>
            </a:r>
            <a:r>
              <a:rPr lang="en-US" b="1" baseline="0" dirty="0" smtClean="0"/>
              <a:t>dedicated sales taxes</a:t>
            </a:r>
            <a:r>
              <a:rPr lang="en-US" baseline="0" dirty="0" smtClean="0"/>
              <a:t>. Here we see that, by statute, at least $160 million per year is transferred to the </a:t>
            </a:r>
            <a:r>
              <a:rPr lang="en-US" b="1" baseline="0" dirty="0" smtClean="0"/>
              <a:t>Massachusetts Bay Transportation Authority </a:t>
            </a:r>
            <a:r>
              <a:rPr lang="en-US" baseline="0" dirty="0" smtClean="0"/>
              <a:t>and an additional $15 million to other </a:t>
            </a:r>
            <a:r>
              <a:rPr lang="en-US" b="1" baseline="0" dirty="0" smtClean="0"/>
              <a:t>regional transit authorities</a:t>
            </a:r>
            <a:r>
              <a:rPr lang="en-US" baseline="0" dirty="0" smtClean="0"/>
              <a:t>.</a:t>
            </a:r>
          </a:p>
          <a:p>
            <a:r>
              <a:rPr lang="en-US" baseline="0" dirty="0" smtClean="0"/>
              <a:t>A decision to direct funding to highways, local streets, transit, or some other particular purpose is a decision—even if not one that specifies exactly which projects get funded. To a significant extent, constraints on how funding can be used determine what projects are or are not funded.</a:t>
            </a:r>
          </a:p>
          <a:p>
            <a:r>
              <a:rPr lang="en-US" baseline="0" dirty="0" smtClean="0"/>
              <a:t>We do not question the wisdom of Massachusetts in allocating such funding to MBTA and regional transit authorities.</a:t>
            </a:r>
          </a:p>
          <a:p>
            <a:r>
              <a:rPr lang="en-US" baseline="0" dirty="0" smtClean="0"/>
              <a:t>But to assess the effectiveness of such decisions, we did look to see what outcomes </a:t>
            </a:r>
            <a:r>
              <a:rPr lang="en-US" baseline="0" dirty="0" err="1" smtClean="0"/>
              <a:t>Massachusett’s</a:t>
            </a:r>
            <a:r>
              <a:rPr lang="en-US" baseline="0" dirty="0" smtClean="0"/>
              <a:t> legislature wanted to see from these investments.</a:t>
            </a:r>
          </a:p>
          <a:p>
            <a:r>
              <a:rPr lang="en-US" baseline="0" dirty="0" smtClean="0"/>
              <a:t>Alas, we could not find documentation of either the specific goals for such funding allocations nor the outcomes achieved.</a:t>
            </a:r>
          </a:p>
          <a:p>
            <a:r>
              <a:rPr lang="en-US" baseline="0" dirty="0" smtClean="0"/>
              <a:t>------</a:t>
            </a:r>
          </a:p>
          <a:p>
            <a:r>
              <a:rPr lang="en-US" baseline="0" dirty="0" smtClean="0"/>
              <a:t>Source: https://</a:t>
            </a:r>
            <a:r>
              <a:rPr lang="en-US" baseline="0" dirty="0" err="1" smtClean="0"/>
              <a:t>malegislature.gov</a:t>
            </a:r>
            <a:r>
              <a:rPr lang="en-US" baseline="0" dirty="0" smtClean="0"/>
              <a:t>/Laws/</a:t>
            </a:r>
            <a:r>
              <a:rPr lang="en-US" baseline="0" dirty="0" err="1" smtClean="0"/>
              <a:t>GeneralLaws</a:t>
            </a:r>
            <a:r>
              <a:rPr lang="en-US" baseline="0" dirty="0" smtClean="0"/>
              <a:t>/</a:t>
            </a:r>
            <a:r>
              <a:rPr lang="en-US" baseline="0" dirty="0" err="1" smtClean="0"/>
              <a:t>PartI</a:t>
            </a:r>
            <a:r>
              <a:rPr lang="en-US" baseline="0" dirty="0" smtClean="0"/>
              <a:t>/</a:t>
            </a:r>
            <a:r>
              <a:rPr lang="en-US" baseline="0" dirty="0" err="1" smtClean="0"/>
              <a:t>TitleIII</a:t>
            </a:r>
            <a:r>
              <a:rPr lang="en-US" baseline="0" dirty="0" smtClean="0"/>
              <a:t>/Chapter29/Section2ZZZ</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16</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700136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much more detail, </a:t>
            </a:r>
            <a:r>
              <a:rPr lang="en-US" b="1" dirty="0" smtClean="0"/>
              <a:t>statewide transportation</a:t>
            </a:r>
            <a:r>
              <a:rPr lang="en-US" b="1" baseline="0" dirty="0" smtClean="0"/>
              <a:t> improvement programs (STIPs)</a:t>
            </a:r>
            <a:r>
              <a:rPr lang="en-US" baseline="0" dirty="0" smtClean="0"/>
              <a:t> and </a:t>
            </a:r>
            <a:r>
              <a:rPr lang="en-US" b="1" baseline="0" dirty="0" smtClean="0"/>
              <a:t>metropolitan transportation improvement programs (MTIPs)</a:t>
            </a:r>
            <a:r>
              <a:rPr lang="en-US" baseline="0" dirty="0" smtClean="0"/>
              <a:t> list all projects receiving federal or state funding, or that are regionally significant. Such documents are typically hundreds or even thousands of pages long.</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California</a:t>
            </a:r>
            <a:r>
              <a:rPr lang="en-US" dirty="0" smtClean="0"/>
              <a:t> is another innovative state. Their Senate Bill 375, although focused on reducing greenhouse</a:t>
            </a:r>
            <a:r>
              <a:rPr lang="en-US" baseline="0" dirty="0" smtClean="0"/>
              <a:t> gas emissions linked to climate change, requires all MPOs to undertake scenario planning that integrates transportation and land use decisions at the metropolitan level.</a:t>
            </a:r>
            <a:endParaRPr lang="en-US" dirty="0" smtClean="0"/>
          </a:p>
          <a:p>
            <a:r>
              <a:rPr lang="en-US" baseline="0" dirty="0" smtClean="0"/>
              <a:t>Shown here is a random example from </a:t>
            </a:r>
            <a:r>
              <a:rPr lang="en-US" b="1" baseline="0" dirty="0" smtClean="0"/>
              <a:t>California’s Interregional Transportation Improvement Program (ITIP)</a:t>
            </a:r>
            <a:r>
              <a:rPr lang="en-US" baseline="0" dirty="0" smtClean="0"/>
              <a:t>. It appears to support freight movement, increased safety, sustainability, and the reduction of greenhouse gas emissions.</a:t>
            </a:r>
          </a:p>
          <a:p>
            <a:r>
              <a:rPr lang="en-US" baseline="0" dirty="0" smtClean="0"/>
              <a:t>Again, I want to emphasize that we believe our case study states and MPOs are among the more innovative ones around the nation. Nothing I say is intended as criticism of their efforts. Our interest is in understanding how transportation decisions are made—and what we can learn from these case studies about better processes for making decisions.</a:t>
            </a:r>
          </a:p>
          <a:p>
            <a:r>
              <a:rPr lang="en-US" baseline="0" dirty="0" smtClean="0"/>
              <a:t>But although we </a:t>
            </a:r>
            <a:r>
              <a:rPr lang="en-US" i="1" baseline="0" dirty="0" smtClean="0"/>
              <a:t>could</a:t>
            </a:r>
            <a:r>
              <a:rPr lang="en-US" baseline="0" dirty="0" smtClean="0"/>
              <a:t> track the flow of money to projects, in general, we did not find comprehensive information tracking the </a:t>
            </a:r>
            <a:r>
              <a:rPr lang="en-US" i="1" baseline="0" dirty="0" smtClean="0"/>
              <a:t>outcomes</a:t>
            </a:r>
            <a:r>
              <a:rPr lang="en-US" baseline="0" dirty="0" smtClean="0"/>
              <a:t> these projects produced, either individually or in aggregate.</a:t>
            </a:r>
            <a:endParaRPr lang="en-US" dirty="0" smtClean="0"/>
          </a:p>
          <a:p>
            <a:r>
              <a:rPr lang="en-US" dirty="0" smtClean="0"/>
              <a:t>------</a:t>
            </a:r>
          </a:p>
          <a:p>
            <a:r>
              <a:rPr lang="en-US" dirty="0" smtClean="0"/>
              <a:t>Source:</a:t>
            </a:r>
            <a:r>
              <a:rPr lang="en-US" baseline="0" dirty="0" smtClean="0"/>
              <a:t> Caltrans, 2016, </a:t>
            </a:r>
            <a:r>
              <a:rPr lang="en-US" i="1" baseline="0" dirty="0" smtClean="0"/>
              <a:t>Revised 2016 Interregional Transportation Improvement Program (ITIP)</a:t>
            </a:r>
            <a:r>
              <a:rPr lang="en-US" baseline="0" dirty="0" smtClean="0"/>
              <a:t>, p. 13, http://</a:t>
            </a:r>
            <a:r>
              <a:rPr lang="en-US" baseline="0" dirty="0" err="1" smtClean="0"/>
              <a:t>www.dot.ca.gov</a:t>
            </a:r>
            <a:r>
              <a:rPr lang="en-US" baseline="0" dirty="0" smtClean="0"/>
              <a:t>/</a:t>
            </a:r>
            <a:r>
              <a:rPr lang="en-US" baseline="0" dirty="0" err="1" smtClean="0"/>
              <a:t>hq</a:t>
            </a:r>
            <a:r>
              <a:rPr lang="en-US" baseline="0" dirty="0" smtClean="0"/>
              <a:t>/</a:t>
            </a:r>
            <a:r>
              <a:rPr lang="en-US" baseline="0" dirty="0" err="1" smtClean="0"/>
              <a:t>transprog</a:t>
            </a:r>
            <a:r>
              <a:rPr lang="en-US" baseline="0" dirty="0" smtClean="0"/>
              <a:t>/</a:t>
            </a:r>
            <a:r>
              <a:rPr lang="en-US" baseline="0" dirty="0" err="1" smtClean="0"/>
              <a:t>ocip.htm</a:t>
            </a:r>
            <a:r>
              <a:rPr lang="en-US" baseline="0" dirty="0" smtClean="0"/>
              <a:t>, http://</a:t>
            </a:r>
            <a:r>
              <a:rPr lang="en-US" baseline="0" dirty="0" err="1" smtClean="0"/>
              <a:t>www.dot.ca.gov</a:t>
            </a:r>
            <a:r>
              <a:rPr lang="en-US" baseline="0" dirty="0" smtClean="0"/>
              <a:t>/</a:t>
            </a:r>
            <a:r>
              <a:rPr lang="en-US" baseline="0" dirty="0" err="1" smtClean="0"/>
              <a:t>hq</a:t>
            </a:r>
            <a:r>
              <a:rPr lang="en-US" baseline="0" dirty="0" smtClean="0"/>
              <a:t>/</a:t>
            </a:r>
            <a:r>
              <a:rPr lang="en-US" baseline="0" dirty="0" err="1" smtClean="0"/>
              <a:t>transprog</a:t>
            </a:r>
            <a:r>
              <a:rPr lang="en-US" baseline="0" dirty="0" smtClean="0"/>
              <a:t>/</a:t>
            </a:r>
            <a:r>
              <a:rPr lang="en-US" baseline="0" dirty="0" err="1" smtClean="0"/>
              <a:t>ocip</a:t>
            </a:r>
            <a:r>
              <a:rPr lang="en-US" baseline="0" dirty="0" smtClean="0"/>
              <a:t>/final_2016_itip/revised_2016_itip.pdf</a:t>
            </a:r>
          </a:p>
          <a:p>
            <a:r>
              <a:rPr lang="en-US" baseline="0" dirty="0" smtClean="0"/>
              <a:t>Source: https://</a:t>
            </a:r>
            <a:r>
              <a:rPr lang="en-US" baseline="0" dirty="0" err="1" smtClean="0"/>
              <a:t>www.arb.ca.gov</a:t>
            </a:r>
            <a:r>
              <a:rPr lang="en-US" baseline="0" dirty="0" smtClean="0"/>
              <a:t>/cc/sb375/sb375.htm, http://</a:t>
            </a:r>
            <a:r>
              <a:rPr lang="en-US" baseline="0" dirty="0" err="1" smtClean="0"/>
              <a:t>www.ca-ilg.org</a:t>
            </a:r>
            <a:r>
              <a:rPr lang="en-US" baseline="0" dirty="0" smtClean="0"/>
              <a:t>/post/basics-sb-375</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17</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757534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also looked at goals,</a:t>
            </a:r>
            <a:r>
              <a:rPr lang="en-US" baseline="0" dirty="0" smtClean="0"/>
              <a:t> long-range transportation plans, budgets, statutes, and various reports. Again, details of our case studies will be summarized in our forthcoming 150-page report.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in brief, we learned that following</a:t>
            </a:r>
            <a:r>
              <a:rPr lang="en-US" baseline="0" dirty="0" smtClean="0"/>
              <a:t> </a:t>
            </a:r>
            <a:r>
              <a:rPr lang="en-US" dirty="0" smtClean="0"/>
              <a:t>the flow of money is complicated, in some cases requiring herculean efforts to even get partway.</a:t>
            </a:r>
            <a:r>
              <a:rPr lang="en-US" baseline="0" dirty="0" smtClean="0"/>
              <a:t> And our research was blocked when we tried to follow the flows all the way </a:t>
            </a:r>
            <a:r>
              <a:rPr lang="en-US" dirty="0" smtClean="0"/>
              <a:t>to outcomes.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reminded of the difficulties Bob Woodward &amp; Carl Bernstein had trying to “follow the money” in the case of Watergate. P</a:t>
            </a:r>
            <a:r>
              <a:rPr lang="en-US" dirty="0" smtClean="0"/>
              <a:t>erhaps we need to call in some plumbers? </a:t>
            </a:r>
            <a:r>
              <a:rPr lang="en-US" dirty="0" smtClean="0">
                <a:solidFill>
                  <a:schemeClr val="tx1">
                    <a:lumMod val="50000"/>
                    <a:lumOff val="50000"/>
                  </a:schemeClr>
                </a:solidFill>
              </a:rPr>
              <a:t>[Joke:</a:t>
            </a:r>
            <a:r>
              <a:rPr lang="en-US" baseline="0" dirty="0" smtClean="0">
                <a:solidFill>
                  <a:schemeClr val="tx1">
                    <a:lumMod val="50000"/>
                    <a:lumOff val="50000"/>
                  </a:schemeClr>
                </a:solidFill>
              </a:rPr>
              <a:t> </a:t>
            </a:r>
            <a:r>
              <a:rPr lang="en-US" dirty="0" smtClean="0">
                <a:solidFill>
                  <a:schemeClr val="tx1">
                    <a:lumMod val="50000"/>
                    <a:lumOff val="50000"/>
                  </a:schemeClr>
                </a:solidFill>
              </a:rPr>
              <a:t>Watergate,</a:t>
            </a:r>
            <a:r>
              <a:rPr lang="en-US" baseline="0" dirty="0" smtClean="0">
                <a:solidFill>
                  <a:schemeClr val="tx1">
                    <a:lumMod val="50000"/>
                    <a:lumOff val="50000"/>
                  </a:schemeClr>
                </a:solidFill>
              </a:rPr>
              <a:t> plumbers &amp; blocked plumbing</a:t>
            </a:r>
            <a:r>
              <a:rPr lang="en-US" dirty="0" smtClean="0">
                <a:solidFill>
                  <a:schemeClr val="tx1">
                    <a:lumMod val="50000"/>
                    <a:lumOff val="50000"/>
                  </a:schemeClr>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http://</a:t>
            </a:r>
            <a:r>
              <a:rPr lang="en-US" dirty="0" err="1" smtClean="0"/>
              <a:t>www.surrealplaces.com</a:t>
            </a:r>
            <a:r>
              <a:rPr lang="en-US" dirty="0" smtClean="0"/>
              <a:t>/various/</a:t>
            </a:r>
            <a:r>
              <a:rPr lang="en-US" dirty="0" err="1" smtClean="0"/>
              <a:t>plumber.jpg</a:t>
            </a:r>
            <a:endParaRPr lang="en-US"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18</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05211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the saying goes, the devil is in the details. But the public doesn’t care so much about the details, about the intricacies of the plumbing. </a:t>
            </a:r>
            <a:r>
              <a:rPr lang="en-US" dirty="0" smtClean="0">
                <a:solidFill>
                  <a:srgbClr val="7F7F7F"/>
                </a:solidFill>
              </a:rPr>
              <a:t>[Joke: Watergate, plumbing]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care less about the internal operations of government, which they see as a “gray box.”</a:t>
            </a:r>
            <a:r>
              <a:rPr lang="en-US" baseline="0" dirty="0" smtClean="0"/>
              <a:t> Yes, they see their is money being spent, for example, whenever stuck in traffic due to a construction project. But they don’t necessarily understand to what extent that project improves their lives, businesses, or other things of value.</a:t>
            </a:r>
            <a:endParaRPr lang="en-US"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19</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05211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presentation isn’t a one-man show.</a:t>
            </a:r>
          </a:p>
          <a:p>
            <a:r>
              <a:rPr lang="en-US" dirty="0" smtClean="0"/>
              <a:t>In some TV series, the woman does most the work and the man takes the bows. </a:t>
            </a:r>
            <a:r>
              <a:rPr lang="en-US" dirty="0" smtClean="0">
                <a:solidFill>
                  <a:schemeClr val="tx1">
                    <a:lumMod val="50000"/>
                    <a:lumOff val="50000"/>
                  </a:schemeClr>
                </a:solidFill>
              </a:rPr>
              <a:t>[Joke:</a:t>
            </a:r>
            <a:r>
              <a:rPr lang="en-US" baseline="0" dirty="0" smtClean="0">
                <a:solidFill>
                  <a:schemeClr val="tx1">
                    <a:lumMod val="50000"/>
                    <a:lumOff val="50000"/>
                  </a:schemeClr>
                </a:solidFill>
              </a:rPr>
              <a:t> This was the premise of </a:t>
            </a:r>
            <a:r>
              <a:rPr lang="en-US" i="1" baseline="0" dirty="0" smtClean="0">
                <a:solidFill>
                  <a:schemeClr val="tx1">
                    <a:lumMod val="50000"/>
                    <a:lumOff val="50000"/>
                  </a:schemeClr>
                </a:solidFill>
              </a:rPr>
              <a:t>Remington Steele</a:t>
            </a:r>
            <a:r>
              <a:rPr lang="en-US" baseline="0" dirty="0" smtClean="0">
                <a:solidFill>
                  <a:schemeClr val="tx1">
                    <a:lumMod val="50000"/>
                    <a:lumOff val="50000"/>
                  </a:schemeClr>
                </a:solidFill>
              </a:rPr>
              <a:t>]</a:t>
            </a:r>
            <a:endParaRPr lang="en-US" dirty="0" smtClean="0">
              <a:solidFill>
                <a:schemeClr val="tx1">
                  <a:lumMod val="50000"/>
                  <a:lumOff val="50000"/>
                </a:schemeClr>
              </a:solidFill>
            </a:endParaRPr>
          </a:p>
          <a:p>
            <a:r>
              <a:rPr lang="en-US" dirty="0" smtClean="0"/>
              <a:t>My fellow</a:t>
            </a:r>
            <a:r>
              <a:rPr lang="en-US" baseline="0" dirty="0" smtClean="0"/>
              <a:t> </a:t>
            </a:r>
            <a:r>
              <a:rPr lang="en-US" i="1" baseline="0" dirty="0" smtClean="0"/>
              <a:t>principal</a:t>
            </a:r>
            <a:r>
              <a:rPr lang="en-US" baseline="0" dirty="0" smtClean="0"/>
              <a:t> investigator</a:t>
            </a:r>
            <a:r>
              <a:rPr lang="en-US" dirty="0" smtClean="0"/>
              <a:t>, </a:t>
            </a:r>
            <a:r>
              <a:rPr lang="en-US" b="1" dirty="0" smtClean="0"/>
              <a:t>Rebecca Lewis</a:t>
            </a:r>
            <a:r>
              <a:rPr lang="en-US" dirty="0" smtClean="0"/>
              <a:t>, is an assistant </a:t>
            </a:r>
            <a:r>
              <a:rPr lang="en-US" baseline="0" dirty="0" smtClean="0"/>
              <a:t>professor of planning, public policy &amp; management at the University of Oregon, and is the research director for the Sustainable Cities Initiative, where I am based.</a:t>
            </a:r>
            <a:r>
              <a:rPr lang="en-US" dirty="0" smtClean="0"/>
              <a:t> </a:t>
            </a:r>
            <a:r>
              <a:rPr lang="en-US" dirty="0" smtClean="0">
                <a:solidFill>
                  <a:srgbClr val="7F7F7F"/>
                </a:solidFill>
              </a:rPr>
              <a:t>[Joke: PIs</a:t>
            </a:r>
            <a:r>
              <a:rPr lang="en-US" baseline="0" dirty="0" smtClean="0">
                <a:solidFill>
                  <a:srgbClr val="7F7F7F"/>
                </a:solidFill>
              </a:rPr>
              <a:t> = </a:t>
            </a:r>
            <a:r>
              <a:rPr lang="en-US" i="1" baseline="0" dirty="0" smtClean="0">
                <a:solidFill>
                  <a:srgbClr val="7F7F7F"/>
                </a:solidFill>
              </a:rPr>
              <a:t>private</a:t>
            </a:r>
            <a:r>
              <a:rPr lang="en-US" baseline="0" dirty="0" smtClean="0">
                <a:solidFill>
                  <a:srgbClr val="7F7F7F"/>
                </a:solidFill>
              </a:rPr>
              <a:t> investigators vs. </a:t>
            </a:r>
            <a:r>
              <a:rPr lang="en-US" i="1" baseline="0" dirty="0" smtClean="0">
                <a:solidFill>
                  <a:srgbClr val="7F7F7F"/>
                </a:solidFill>
              </a:rPr>
              <a:t>principal</a:t>
            </a:r>
            <a:r>
              <a:rPr lang="en-US" baseline="0" dirty="0" smtClean="0">
                <a:solidFill>
                  <a:srgbClr val="7F7F7F"/>
                </a:solidFill>
              </a:rPr>
              <a:t> investigators]</a:t>
            </a:r>
          </a:p>
          <a:p>
            <a:r>
              <a:rPr lang="en-US" baseline="0" dirty="0" smtClean="0"/>
              <a:t>I, on the other hand, have no formal training in planning or transportation, but picked up what I know on the streets. </a:t>
            </a:r>
            <a:r>
              <a:rPr lang="en-US" baseline="0" dirty="0" smtClean="0">
                <a:solidFill>
                  <a:srgbClr val="7F7F7F"/>
                </a:solidFill>
              </a:rPr>
              <a:t>[Joke: Self-deprecating reference to being street-smart / politically-savvy]</a:t>
            </a:r>
          </a:p>
          <a:p>
            <a:r>
              <a:rPr lang="en-US" baseline="0" dirty="0" smtClean="0"/>
              <a:t>------</a:t>
            </a:r>
          </a:p>
          <a:p>
            <a:r>
              <a:rPr lang="en-US" baseline="0" dirty="0" smtClean="0"/>
              <a:t>Footnotes:</a:t>
            </a:r>
          </a:p>
          <a:p>
            <a:r>
              <a:rPr lang="en-US" i="1" baseline="0" dirty="0" smtClean="0"/>
              <a:t>Remington Steele </a:t>
            </a:r>
            <a:r>
              <a:rPr lang="en-US" baseline="0" dirty="0" smtClean="0"/>
              <a:t>(1982–1987), http://</a:t>
            </a:r>
            <a:r>
              <a:rPr lang="en-US" baseline="0" dirty="0" err="1" smtClean="0"/>
              <a:t>en.wikipedia.org</a:t>
            </a:r>
            <a:r>
              <a:rPr lang="en-US" baseline="0" dirty="0" smtClean="0"/>
              <a:t>/wiki/</a:t>
            </a:r>
            <a:r>
              <a:rPr lang="en-US" baseline="0" dirty="0" err="1" smtClean="0"/>
              <a:t>Remington_Steele</a:t>
            </a:r>
            <a:endParaRPr lang="en-US" baseline="0" dirty="0" smtClean="0"/>
          </a:p>
          <a:p>
            <a:r>
              <a:rPr lang="en-US" baseline="0" dirty="0" smtClean="0"/>
              <a:t>Laura Holt (Stephanie Zimbalist) intro voiceover: “Try this for a deep dark secret: The great detective Remington Steele... He doesn’t exist. I invented him. Follow: I’d always loved excitement, So I studied and apprenticed, and put my name on an office. But absolutely no one knocked on my door. A female private investigator seemed so… feminine. So I invented a superior. A decidedly masculine superior. Suddenly there were cases around the block. It was working like a charm. Until the day he walked in, with his blue eyes and mysterious past. And before I knew it, he assumed Remington Steele’s identity. Now I do the work, and he takes the bows. It’s a dangerous way to live, But as long as people buy it, I can get the job done. We never mix business with pleasure. Well… almost never. I don’t even know his real name!”</a:t>
            </a:r>
            <a:endParaRPr lang="en-US" dirty="0" smtClean="0"/>
          </a:p>
          <a:p>
            <a:r>
              <a:rPr lang="en-US" dirty="0" smtClean="0"/>
              <a:t>Image Source: https://</a:t>
            </a:r>
            <a:r>
              <a:rPr lang="en-US" dirty="0" err="1" smtClean="0"/>
              <a:t>seniorcitylocal.com</a:t>
            </a:r>
            <a:r>
              <a:rPr lang="en-US" dirty="0" smtClean="0"/>
              <a:t>/boomer-</a:t>
            </a:r>
            <a:r>
              <a:rPr lang="en-US" dirty="0" err="1" smtClean="0"/>
              <a:t>tv</a:t>
            </a:r>
            <a:r>
              <a:rPr lang="en-US" dirty="0" smtClean="0"/>
              <a:t>-trivia-</a:t>
            </a:r>
            <a:r>
              <a:rPr lang="en-US" dirty="0" err="1" smtClean="0"/>
              <a:t>remington</a:t>
            </a:r>
            <a:r>
              <a:rPr lang="en-US" dirty="0" smtClean="0"/>
              <a:t>-</a:t>
            </a:r>
            <a:r>
              <a:rPr lang="en-US" dirty="0" err="1" smtClean="0"/>
              <a:t>steele</a:t>
            </a:r>
            <a:r>
              <a:rPr lang="en-US" dirty="0" smtClean="0"/>
              <a:t>/</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2</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710524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brief, the public sees</a:t>
            </a:r>
            <a:r>
              <a:rPr lang="en-US" baseline="0" dirty="0" smtClean="0"/>
              <a:t> money taken from them … but is unclear what they get in return.</a:t>
            </a:r>
          </a:p>
          <a:p>
            <a:r>
              <a:rPr lang="en-US" baseline="0" dirty="0" smtClean="0"/>
              <a:t>The failure to be able to see what outcomes transportation investments produce is the fundamental problem our research hit upon.</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20</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214185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So that we are all speaking the same language, I want to define “accountability” and “transparency.”</a:t>
            </a:r>
          </a:p>
          <a:p>
            <a:pPr marL="228600" indent="-228600">
              <a:buFont typeface="+mj-lt"/>
              <a:buAutoNum type="arabicPeriod"/>
            </a:pPr>
            <a:r>
              <a:rPr lang="en-US" dirty="0" smtClean="0"/>
              <a:t>“Accountability” is about outcomes…</a:t>
            </a:r>
            <a:endParaRPr lang="en-US" baseline="0" dirty="0" smtClean="0"/>
          </a:p>
          <a:p>
            <a:pPr marL="228600" indent="-228600">
              <a:buFont typeface="+mj-lt"/>
              <a:buAutoNum type="arabicPeriod"/>
            </a:pPr>
            <a:r>
              <a:rPr lang="en-US" dirty="0" smtClean="0"/>
              <a:t>“Transparency” is about process…</a:t>
            </a:r>
          </a:p>
          <a:p>
            <a:r>
              <a:rPr lang="en-US" dirty="0" smtClean="0"/>
              <a:t>What we found is a significant lack of </a:t>
            </a:r>
            <a:r>
              <a:rPr lang="en-US" b="1" dirty="0" smtClean="0"/>
              <a:t>transparency</a:t>
            </a:r>
            <a:r>
              <a:rPr lang="en-US" dirty="0" smtClean="0"/>
              <a:t>, i.e., a significant inability to </a:t>
            </a:r>
            <a:r>
              <a:rPr lang="en-US" i="1" dirty="0" smtClean="0"/>
              <a:t>understand</a:t>
            </a:r>
            <a:r>
              <a:rPr lang="en-US" baseline="0" dirty="0" smtClean="0"/>
              <a:t> what outcomes taxpayer monies buys.</a:t>
            </a:r>
          </a:p>
          <a:p>
            <a:r>
              <a:rPr lang="en-US" baseline="0" dirty="0" smtClean="0"/>
              <a:t>It is possible that in many cases transportation investments are actually delivering value—that governments are actually </a:t>
            </a:r>
            <a:r>
              <a:rPr lang="en-US" b="1" baseline="0" dirty="0" smtClean="0"/>
              <a:t>accountable</a:t>
            </a:r>
            <a:r>
              <a:rPr lang="en-US" baseline="0" dirty="0" smtClean="0"/>
              <a:t> and meeting public expectations.</a:t>
            </a:r>
          </a:p>
          <a:p>
            <a:r>
              <a:rPr lang="en-US" baseline="0" dirty="0" smtClean="0"/>
              <a:t>But if transparency is at the heart of how citizens hold governments accountable, it is hard to see how we could have </a:t>
            </a:r>
            <a:r>
              <a:rPr lang="en-US" b="1" baseline="0" dirty="0" smtClean="0"/>
              <a:t>accountability</a:t>
            </a:r>
            <a:r>
              <a:rPr lang="en-US" baseline="0" dirty="0" smtClean="0"/>
              <a:t> without </a:t>
            </a:r>
            <a:r>
              <a:rPr lang="en-US" b="1" baseline="0" dirty="0" smtClean="0"/>
              <a:t>transparency</a:t>
            </a:r>
            <a:r>
              <a:rPr lang="en-US" baseline="0" dirty="0" smtClean="0"/>
              <a:t>.</a:t>
            </a:r>
            <a:endParaRPr lang="en-US" dirty="0" smtClean="0"/>
          </a:p>
          <a:p>
            <a:r>
              <a:rPr lang="en-US" dirty="0" smtClean="0"/>
              <a:t>------</a:t>
            </a:r>
          </a:p>
          <a:p>
            <a:r>
              <a:rPr lang="en-US" dirty="0" smtClean="0"/>
              <a:t>Quote Source: http://</a:t>
            </a:r>
            <a:r>
              <a:rPr lang="en-US" dirty="0" err="1" smtClean="0"/>
              <a:t>wisconsindot.gov</a:t>
            </a:r>
            <a:r>
              <a:rPr lang="en-US" dirty="0" smtClean="0"/>
              <a:t>/Pages/about-</a:t>
            </a:r>
            <a:r>
              <a:rPr lang="en-US" dirty="0" err="1" smtClean="0"/>
              <a:t>wisdot</a:t>
            </a:r>
            <a:r>
              <a:rPr lang="en-US" dirty="0" smtClean="0"/>
              <a:t>/performance/</a:t>
            </a:r>
            <a:r>
              <a:rPr lang="en-US" dirty="0" err="1" smtClean="0"/>
              <a:t>mapss</a:t>
            </a:r>
            <a:r>
              <a:rPr lang="en-US" dirty="0" smtClean="0"/>
              <a:t>/</a:t>
            </a:r>
            <a:r>
              <a:rPr lang="en-US" dirty="0" err="1" smtClean="0"/>
              <a:t>goalaccountability.aspx</a:t>
            </a:r>
            <a:endParaRPr lang="en-US" dirty="0" smtClean="0"/>
          </a:p>
          <a:p>
            <a:r>
              <a:rPr lang="en-US" dirty="0" smtClean="0"/>
              <a:t>Quote Source: Transportation</a:t>
            </a:r>
            <a:r>
              <a:rPr lang="en-US" baseline="0" dirty="0" smtClean="0"/>
              <a:t> for America, 2015, </a:t>
            </a:r>
            <a:r>
              <a:rPr lang="en-US" i="1" baseline="0" dirty="0" smtClean="0"/>
              <a:t>Measuring What We Value: Setting Priorities and Evaluating Success in Transportation</a:t>
            </a:r>
            <a:r>
              <a:rPr lang="en-US" baseline="0" dirty="0" smtClean="0"/>
              <a:t>, p.9, http://t4america.org/maps-tools/performance-measures-report/</a:t>
            </a:r>
          </a:p>
          <a:p>
            <a:r>
              <a:rPr lang="en-US" dirty="0" smtClean="0"/>
              <a:t>Quote </a:t>
            </a:r>
            <a:r>
              <a:rPr lang="en-US" baseline="0" dirty="0" smtClean="0"/>
              <a:t>Source: http://www.baynews9.com/content/news/baynews9/news/</a:t>
            </a:r>
            <a:r>
              <a:rPr lang="en-US" baseline="0" dirty="0" err="1" smtClean="0"/>
              <a:t>article.html</a:t>
            </a:r>
            <a:r>
              <a:rPr lang="en-US" baseline="0" dirty="0" smtClean="0"/>
              <a:t>/content/news/articles/bn9/2012/3/6/_</a:t>
            </a:r>
            <a:r>
              <a:rPr lang="en-US" baseline="0" dirty="0" err="1" smtClean="0"/>
              <a:t>polk_county_public_.html</a:t>
            </a:r>
            <a:r>
              <a:rPr lang="en-US" baseline="0" dirty="0" smtClean="0"/>
              <a:t>, https://</a:t>
            </a:r>
            <a:r>
              <a:rPr lang="en-US" baseline="0" dirty="0" err="1" smtClean="0"/>
              <a:t>ballotpedia.org</a:t>
            </a:r>
            <a:r>
              <a:rPr lang="en-US" baseline="0" dirty="0" smtClean="0"/>
              <a:t>/</a:t>
            </a:r>
            <a:r>
              <a:rPr lang="en-US" baseline="0" dirty="0" err="1" smtClean="0"/>
              <a:t>Transparency_checklist</a:t>
            </a:r>
            <a:endParaRPr lang="en-US" baseline="0" dirty="0" smtClean="0"/>
          </a:p>
          <a:p>
            <a:r>
              <a:rPr lang="en-US" dirty="0" smtClean="0"/>
              <a:t>Quote Source: Transportation</a:t>
            </a:r>
            <a:r>
              <a:rPr lang="en-US" baseline="0" dirty="0" smtClean="0"/>
              <a:t> for America, 2015, </a:t>
            </a:r>
            <a:r>
              <a:rPr lang="en-US" i="1" baseline="0" dirty="0" smtClean="0"/>
              <a:t>Measuring What We Value: Setting Priorities and Evaluating Success in Transportation</a:t>
            </a:r>
            <a:r>
              <a:rPr lang="en-US" baseline="0" dirty="0" smtClean="0"/>
              <a:t>, p.9, http://t4america.org/maps-tools/performance-measures-report/</a:t>
            </a:r>
          </a:p>
        </p:txBody>
      </p:sp>
      <p:sp>
        <p:nvSpPr>
          <p:cNvPr id="4" name="Slide Number Placeholder 3"/>
          <p:cNvSpPr>
            <a:spLocks noGrp="1"/>
          </p:cNvSpPr>
          <p:nvPr>
            <p:ph type="sldNum" sz="quarter" idx="10"/>
          </p:nvPr>
        </p:nvSpPr>
        <p:spPr/>
        <p:txBody>
          <a:bodyPr/>
          <a:lstStyle/>
          <a:p>
            <a:fld id="{581C4DF5-3FD6-40E5-B4DB-2BE83E87D8E6}" type="slidenum">
              <a:rPr lang="en-US" smtClean="0"/>
              <a:t>21</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13680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thin</a:t>
            </a:r>
            <a:r>
              <a:rPr lang="en-US" baseline="0" dirty="0" smtClean="0"/>
              <a:t>k is ultimately needed is something akin to an annual report to shareholders on what </a:t>
            </a:r>
            <a:r>
              <a:rPr lang="en-US" b="1" baseline="0" dirty="0" smtClean="0"/>
              <a:t>investments</a:t>
            </a:r>
            <a:r>
              <a:rPr lang="en-US" baseline="0" dirty="0" smtClean="0"/>
              <a:t> were made with their taxes, how these </a:t>
            </a:r>
            <a:r>
              <a:rPr lang="en-US" b="1" baseline="0" dirty="0" smtClean="0"/>
              <a:t>decisions</a:t>
            </a:r>
            <a:r>
              <a:rPr lang="en-US" baseline="0" dirty="0" smtClean="0"/>
              <a:t> were made, and most importantly what </a:t>
            </a:r>
            <a:r>
              <a:rPr lang="en-US" b="1" baseline="0" dirty="0" smtClean="0"/>
              <a:t>outcomes</a:t>
            </a:r>
            <a:r>
              <a:rPr lang="en-US" baseline="0" dirty="0" smtClean="0"/>
              <a:t> these investments produced.</a:t>
            </a:r>
            <a:endParaRPr lang="en-US" dirty="0" smtClean="0"/>
          </a:p>
          <a:p>
            <a:r>
              <a:rPr lang="en-US" dirty="0" smtClean="0"/>
              <a:t>------</a:t>
            </a:r>
          </a:p>
          <a:p>
            <a:r>
              <a:rPr lang="en-US" dirty="0" smtClean="0"/>
              <a:t>Image</a:t>
            </a:r>
            <a:r>
              <a:rPr lang="en-US" baseline="0" dirty="0" smtClean="0"/>
              <a:t> Source: http://</a:t>
            </a:r>
            <a:r>
              <a:rPr lang="en-US" baseline="0" dirty="0" err="1" smtClean="0"/>
              <a:t>www.wisegeek.com</a:t>
            </a:r>
            <a:r>
              <a:rPr lang="en-US" baseline="0" dirty="0" smtClean="0"/>
              <a:t>/what-are-the-different-types-of-shareholder-</a:t>
            </a:r>
            <a:r>
              <a:rPr lang="en-US" baseline="0" dirty="0" err="1" smtClean="0"/>
              <a:t>benefits.htm</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22</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469294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talk move to </a:t>
            </a:r>
            <a:r>
              <a:rPr lang="en-US" b="1" baseline="0" dirty="0" smtClean="0"/>
              <a:t>solutions</a:t>
            </a:r>
            <a:r>
              <a:rPr lang="en-US" baseline="0" dirty="0" smtClean="0"/>
              <a:t>.</a:t>
            </a:r>
          </a:p>
          <a:p>
            <a:r>
              <a:rPr lang="en-US" baseline="0" dirty="0" smtClean="0"/>
              <a:t>A few spoilers:</a:t>
            </a:r>
          </a:p>
          <a:p>
            <a:pPr marL="171450" indent="-171450">
              <a:buFont typeface="Arial"/>
              <a:buChar char="•"/>
            </a:pPr>
            <a:r>
              <a:rPr lang="en-US" baseline="0" dirty="0" smtClean="0"/>
              <a:t>First, what follows are </a:t>
            </a:r>
            <a:r>
              <a:rPr lang="en-US" b="1" baseline="0" dirty="0" smtClean="0"/>
              <a:t>preliminary</a:t>
            </a:r>
            <a:r>
              <a:rPr lang="en-US" baseline="0" dirty="0" smtClean="0"/>
              <a:t> recommendations based on our research. We don’t pretend to have all the answers, and welcome your feedback and suggestions.</a:t>
            </a:r>
          </a:p>
          <a:p>
            <a:pPr marL="171450" indent="-171450">
              <a:buFont typeface="Arial"/>
              <a:buChar char="•"/>
            </a:pPr>
            <a:r>
              <a:rPr lang="en-US" baseline="0" dirty="0" smtClean="0"/>
              <a:t>Second, much of what follows will sound familiar, even just plain common sense. This isn’t rocket science. </a:t>
            </a:r>
            <a:r>
              <a:rPr lang="en-US" baseline="0" dirty="0" smtClean="0">
                <a:solidFill>
                  <a:srgbClr val="7F7F7F"/>
                </a:solidFill>
              </a:rPr>
              <a:t>[Joke: rocket science]</a:t>
            </a:r>
            <a:r>
              <a:rPr lang="en-US" baseline="0" dirty="0" smtClean="0"/>
              <a:t/>
            </a:r>
            <a:br>
              <a:rPr lang="en-US" baseline="0" dirty="0" smtClean="0"/>
            </a:br>
            <a:r>
              <a:rPr lang="en-US" baseline="0" dirty="0" smtClean="0"/>
              <a:t>But we have tried to organize a bunch of familiar ideas into a simple and complete </a:t>
            </a:r>
            <a:r>
              <a:rPr lang="en-US" b="1" baseline="0" dirty="0" smtClean="0"/>
              <a:t>framework</a:t>
            </a:r>
            <a:r>
              <a:rPr lang="en-US" baseline="0" dirty="0" smtClean="0"/>
              <a:t> for transportation decision-making.</a:t>
            </a:r>
          </a:p>
          <a:p>
            <a:pPr marL="171450" indent="-171450">
              <a:buFont typeface="Arial"/>
              <a:buChar char="•"/>
            </a:pPr>
            <a:r>
              <a:rPr lang="en-US" baseline="0" dirty="0" smtClean="0"/>
              <a:t>Third, taken together, what we propose would represent a </a:t>
            </a:r>
            <a:r>
              <a:rPr lang="en-US" b="1" baseline="0" dirty="0" smtClean="0"/>
              <a:t>significant reform </a:t>
            </a:r>
            <a:r>
              <a:rPr lang="en-US" baseline="0" dirty="0" smtClean="0"/>
              <a:t>of transportation decision-making in America, boldly going beyond that established by MAP-21 or practiced by any single state or MPO today. </a:t>
            </a:r>
            <a:r>
              <a:rPr lang="en-US" baseline="0" dirty="0" smtClean="0">
                <a:solidFill>
                  <a:srgbClr val="7F7F7F"/>
                </a:solidFill>
              </a:rPr>
              <a:t>[Joke: another </a:t>
            </a:r>
            <a:r>
              <a:rPr lang="en-US" i="1" baseline="0" dirty="0" smtClean="0">
                <a:solidFill>
                  <a:srgbClr val="7F7F7F"/>
                </a:solidFill>
              </a:rPr>
              <a:t>Star Trek </a:t>
            </a:r>
            <a:r>
              <a:rPr lang="en-US" baseline="0" dirty="0" smtClean="0">
                <a:solidFill>
                  <a:srgbClr val="7F7F7F"/>
                </a:solidFill>
              </a:rPr>
              <a:t>reference]</a:t>
            </a:r>
          </a:p>
          <a:p>
            <a:endParaRPr lang="en-US" baseline="0" dirty="0" smtClean="0"/>
          </a:p>
          <a:p>
            <a:r>
              <a:rPr lang="en-US" baseline="0" dirty="0" smtClean="0"/>
              <a:t>To identify some possible solutions, let’s work backwards from the results we want to see—</a:t>
            </a:r>
            <a:r>
              <a:rPr lang="en-US" b="1" baseline="0" dirty="0" smtClean="0"/>
              <a:t>transparency</a:t>
            </a:r>
            <a:r>
              <a:rPr lang="en-US" baseline="0" dirty="0" smtClean="0"/>
              <a:t>—to what needs to happen to get there.</a:t>
            </a:r>
          </a:p>
          <a:p>
            <a:endParaRPr lang="en-US" baseline="0" dirty="0" smtClean="0"/>
          </a:p>
          <a:p>
            <a:r>
              <a:rPr lang="en-US" baseline="0" dirty="0" smtClean="0"/>
              <a:t>0. We propose a simple 4-phase approach to transportation decision-making, with each phase including a few steps:</a:t>
            </a:r>
          </a:p>
          <a:p>
            <a:endParaRPr lang="en-US" baseline="0" dirty="0" smtClean="0"/>
          </a:p>
          <a:p>
            <a:r>
              <a:rPr lang="en-US" baseline="0" dirty="0" smtClean="0"/>
              <a:t>4. </a:t>
            </a:r>
            <a:r>
              <a:rPr lang="en-US" b="1" baseline="0" dirty="0" smtClean="0"/>
              <a:t>Evaluating</a:t>
            </a:r>
            <a:r>
              <a:rPr lang="en-US" baseline="0" dirty="0" smtClean="0"/>
              <a:t>: In order to be able to report outcomes and returns on investment, outcomes need to be monitored—on the ground.</a:t>
            </a:r>
          </a:p>
          <a:p>
            <a:endParaRPr lang="en-US" baseline="0" dirty="0" smtClean="0"/>
          </a:p>
          <a:p>
            <a:r>
              <a:rPr lang="en-US" baseline="0" dirty="0" smtClean="0"/>
              <a:t>3. </a:t>
            </a:r>
            <a:r>
              <a:rPr lang="en-US" b="1" baseline="0" dirty="0" smtClean="0"/>
              <a:t>Programming</a:t>
            </a:r>
            <a:r>
              <a:rPr lang="en-US" baseline="0" dirty="0" smtClean="0"/>
              <a:t>: Of course, someone needs to decide what investments to make, and these should be effective projects that deliver the most “bang for the buck.”</a:t>
            </a:r>
          </a:p>
          <a:p>
            <a:endParaRPr lang="en-US" baseline="0" dirty="0" smtClean="0"/>
          </a:p>
          <a:p>
            <a:r>
              <a:rPr lang="en-US" baseline="0" dirty="0" smtClean="0"/>
              <a:t>2. </a:t>
            </a:r>
            <a:r>
              <a:rPr lang="en-US" b="1" baseline="0" dirty="0" smtClean="0"/>
              <a:t>Funding</a:t>
            </a:r>
            <a:r>
              <a:rPr lang="en-US" baseline="0" dirty="0" smtClean="0"/>
              <a:t>: To make investments, there needs to be funding. And those delegated to invest that funding need to be well-positioned and empowered to select the most effective projects.</a:t>
            </a:r>
          </a:p>
          <a:p>
            <a:endParaRPr lang="en-US" baseline="0" dirty="0" smtClean="0"/>
          </a:p>
          <a:p>
            <a:r>
              <a:rPr lang="en-US" baseline="0" dirty="0" smtClean="0"/>
              <a:t>1. </a:t>
            </a:r>
            <a:r>
              <a:rPr lang="en-US" b="1" baseline="0" dirty="0" smtClean="0"/>
              <a:t>Planning</a:t>
            </a:r>
            <a:r>
              <a:rPr lang="en-US" baseline="0" dirty="0" smtClean="0"/>
              <a:t>: Finally, as transportation decision-making involves many factors, there needs to be a plan of what goals are to be achieved and how to achieve them.</a:t>
            </a:r>
          </a:p>
          <a:p>
            <a:endParaRPr lang="en-US" baseline="0" dirty="0" smtClean="0"/>
          </a:p>
          <a:p>
            <a:r>
              <a:rPr lang="en-US" baseline="0" dirty="0" smtClean="0"/>
              <a:t>Note that we refer to this approach as “</a:t>
            </a:r>
            <a:r>
              <a:rPr lang="en-US" b="1" baseline="0" dirty="0" smtClean="0"/>
              <a:t>outcomes-based</a:t>
            </a:r>
            <a:r>
              <a:rPr lang="en-US" baseline="0" dirty="0" smtClean="0"/>
              <a:t>” rather than “</a:t>
            </a:r>
            <a:r>
              <a:rPr lang="en-US" b="1" baseline="0" dirty="0" smtClean="0"/>
              <a:t>performance-based</a:t>
            </a:r>
            <a:r>
              <a:rPr lang="en-US" baseline="0" dirty="0" smtClean="0"/>
              <a:t>” decision-making. As indicated before, our approach isn’t entirely new. It is mostly just common sense. But as we will see shortly, the performance-based approach called for by MAP-21 goes only partway to what is needed.</a:t>
            </a:r>
          </a:p>
        </p:txBody>
      </p:sp>
      <p:sp>
        <p:nvSpPr>
          <p:cNvPr id="4" name="Slide Number Placeholder 3"/>
          <p:cNvSpPr>
            <a:spLocks noGrp="1"/>
          </p:cNvSpPr>
          <p:nvPr>
            <p:ph type="sldNum" sz="quarter" idx="10"/>
          </p:nvPr>
        </p:nvSpPr>
        <p:spPr/>
        <p:txBody>
          <a:bodyPr/>
          <a:lstStyle/>
          <a:p>
            <a:fld id="{581C4DF5-3FD6-40E5-B4DB-2BE83E87D8E6}" type="slidenum">
              <a:rPr lang="en-US" smtClean="0"/>
              <a:t>23</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13680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outcomes-based approach provide many benefits:</a:t>
            </a:r>
          </a:p>
          <a:p>
            <a:pPr marL="228600" indent="-228600">
              <a:buFont typeface="Arial"/>
              <a:buChar char="•"/>
            </a:pPr>
            <a:r>
              <a:rPr lang="en-US" b="1" dirty="0" smtClean="0"/>
              <a:t>Transparency</a:t>
            </a:r>
            <a:r>
              <a:rPr lang="en-US" b="0" dirty="0" smtClean="0"/>
              <a:t>: We have already seen that transparency is necessary for accountability.</a:t>
            </a:r>
          </a:p>
          <a:p>
            <a:pPr marL="228600" indent="-228600">
              <a:buFont typeface="Arial"/>
              <a:buChar char="•"/>
            </a:pPr>
            <a:r>
              <a:rPr lang="en-US" b="1" baseline="0" dirty="0" smtClean="0"/>
              <a:t>Accountability</a:t>
            </a:r>
            <a:r>
              <a:rPr lang="en-US" b="0" baseline="0" dirty="0" smtClean="0"/>
              <a:t>: And accountability is about delivering value, i.e., effectiveness.</a:t>
            </a:r>
          </a:p>
          <a:p>
            <a:pPr marL="228600" indent="-228600">
              <a:buFont typeface="Arial"/>
              <a:buChar char="•"/>
            </a:pPr>
            <a:r>
              <a:rPr lang="en-US" b="1" baseline="0" dirty="0" smtClean="0"/>
              <a:t>Bang for the Buck</a:t>
            </a:r>
            <a:r>
              <a:rPr lang="en-US" b="0" baseline="0" dirty="0" smtClean="0"/>
              <a:t>: Indeed, by focusing on outcomes, it is possible to stretch limited taxpayer dollars further, to provide more value.</a:t>
            </a:r>
          </a:p>
          <a:p>
            <a:pPr marL="228600" indent="-228600">
              <a:buFont typeface="Arial"/>
              <a:buChar char="•"/>
            </a:pPr>
            <a:r>
              <a:rPr lang="en-US" b="1" baseline="0" dirty="0" smtClean="0"/>
              <a:t>Resolve Conflicts</a:t>
            </a:r>
            <a:r>
              <a:rPr lang="en-US" baseline="0" dirty="0" smtClean="0"/>
              <a:t>: As you know and we will discuss, running a transportation agency is decidedly not like running a business. Private companies typical focus on just a single bottom line: profit to shareholders. But a public agency must serve many interests and work to advance different policies, which are sometimes in conflict with each other. Focusing on outcomes doesn’t eliminate such conflicts, but it can help to resolve them by establishing priorities.</a:t>
            </a:r>
          </a:p>
          <a:p>
            <a:pPr marL="228600" indent="-228600">
              <a:buFont typeface="Arial"/>
              <a:buChar char="•"/>
            </a:pPr>
            <a:r>
              <a:rPr lang="en-US" b="1" baseline="0" dirty="0" smtClean="0"/>
              <a:t>Additional Funding</a:t>
            </a:r>
            <a:r>
              <a:rPr lang="en-US" b="0" baseline="0" dirty="0" smtClean="0"/>
              <a:t>: Finally, if taxpayers know their dollars are buying outcomes they care about, they are more likely to support continuing or even increased funding levels.</a:t>
            </a:r>
            <a:endParaRPr lang="en-US" b="0" dirty="0"/>
          </a:p>
        </p:txBody>
      </p:sp>
      <p:sp>
        <p:nvSpPr>
          <p:cNvPr id="4" name="Slide Number Placeholder 3"/>
          <p:cNvSpPr>
            <a:spLocks noGrp="1"/>
          </p:cNvSpPr>
          <p:nvPr>
            <p:ph type="sldNum" sz="quarter" idx="10"/>
          </p:nvPr>
        </p:nvSpPr>
        <p:spPr/>
        <p:txBody>
          <a:bodyPr/>
          <a:lstStyle/>
          <a:p>
            <a:fld id="{581C4DF5-3FD6-40E5-B4DB-2BE83E87D8E6}" type="slidenum">
              <a:rPr lang="en-US" smtClean="0"/>
              <a:t>24</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609960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4 phases can be viewed as a cycle, with </a:t>
            </a:r>
            <a:r>
              <a:rPr lang="en-US" b="1" dirty="0" smtClean="0"/>
              <a:t>evaluating </a:t>
            </a:r>
            <a:r>
              <a:rPr lang="en-US" b="0" dirty="0" smtClean="0"/>
              <a:t>feeding back</a:t>
            </a:r>
            <a:r>
              <a:rPr lang="en-US" b="0" baseline="0" dirty="0" smtClean="0"/>
              <a:t> to the next cycle of </a:t>
            </a:r>
            <a:r>
              <a:rPr lang="en-US" b="1" baseline="0" dirty="0" smtClean="0"/>
              <a:t>planning</a:t>
            </a:r>
            <a:r>
              <a:rPr lang="en-US" b="0" baseline="0" dirty="0" smtClean="0"/>
              <a:t>, </a:t>
            </a:r>
            <a:r>
              <a:rPr lang="en-US" b="1" baseline="0" dirty="0" smtClean="0"/>
              <a:t>funding</a:t>
            </a:r>
            <a:r>
              <a:rPr lang="en-US" b="0" baseline="0" dirty="0" smtClean="0"/>
              <a:t> and </a:t>
            </a:r>
            <a:r>
              <a:rPr lang="en-US" b="1" baseline="0" dirty="0" smtClean="0"/>
              <a:t>programming</a:t>
            </a:r>
            <a:r>
              <a:rPr lang="en-US" b="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Also note that the phases and steps within phases are not necessarily performed in the indicated sequence. What we call “outcomes-based decision-making” is a </a:t>
            </a:r>
            <a:r>
              <a:rPr lang="en-US" b="1" baseline="0" dirty="0" smtClean="0"/>
              <a:t>conceptual framework </a:t>
            </a:r>
            <a:r>
              <a:rPr lang="en-US" b="0" baseline="0" dirty="0" smtClean="0"/>
              <a:t>intended to highlight the different key decisions in making investments in transportation.</a:t>
            </a:r>
          </a:p>
        </p:txBody>
      </p:sp>
      <p:sp>
        <p:nvSpPr>
          <p:cNvPr id="4" name="Slide Number Placeholder 3"/>
          <p:cNvSpPr>
            <a:spLocks noGrp="1"/>
          </p:cNvSpPr>
          <p:nvPr>
            <p:ph type="sldNum" sz="quarter" idx="10"/>
          </p:nvPr>
        </p:nvSpPr>
        <p:spPr/>
        <p:txBody>
          <a:bodyPr/>
          <a:lstStyle/>
          <a:p>
            <a:fld id="{581C4DF5-3FD6-40E5-B4DB-2BE83E87D8E6}" type="slidenum">
              <a:rPr lang="en-US" smtClean="0"/>
              <a:t>25</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685538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Again, this isn’t rocket science … or even physics. </a:t>
            </a:r>
            <a:r>
              <a:rPr lang="en-US" b="0" baseline="0" dirty="0" smtClean="0">
                <a:solidFill>
                  <a:srgbClr val="7F7F7F"/>
                </a:solidFill>
              </a:rPr>
              <a:t>[Joke: Reference to my background as a mathematician &amp; theoretical physicist]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But speaking of physics, let’s look for a moment at “adiabatic expansion.” Don’t worry: You’ll see my point shortly.</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physicist has a piston containing some air. She slowly expands the piston. You have probably already experienced this phenomenon: If you let the air out of a balloon or a car tire quickly and feel how the escaping air is colder than its surroundings, that is adiabatic expansion.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(As an aside, note that much of the math used in transportation modeling is adapted from thermodynamics, with gas molecules being replaced by vehicles. The gravity model used to estimate trip distribution is taken from what physicists call the Boltzmann equation.)</a:t>
            </a:r>
          </a:p>
          <a:p>
            <a:r>
              <a:rPr lang="en-US" dirty="0" smtClean="0"/>
              <a:t>------</a:t>
            </a:r>
          </a:p>
          <a:p>
            <a:r>
              <a:rPr lang="en-US" dirty="0" smtClean="0"/>
              <a:t>Video Source: Alexander C, 2009, https://</a:t>
            </a:r>
            <a:r>
              <a:rPr lang="en-US" dirty="0" err="1" smtClean="0"/>
              <a:t>www.youtube.com</a:t>
            </a:r>
            <a:r>
              <a:rPr lang="en-US" dirty="0" smtClean="0"/>
              <a:t>/</a:t>
            </a:r>
            <a:r>
              <a:rPr lang="en-US" dirty="0" err="1" smtClean="0"/>
              <a:t>watch?v</a:t>
            </a:r>
            <a:r>
              <a:rPr lang="en-US" dirty="0" smtClean="0"/>
              <a:t>=dQeCEqkE9eE</a:t>
            </a:r>
          </a:p>
          <a:p>
            <a:r>
              <a:rPr lang="en-US" dirty="0" smtClean="0"/>
              <a:t>Reference: https://</a:t>
            </a:r>
            <a:r>
              <a:rPr lang="en-US" dirty="0" err="1" smtClean="0"/>
              <a:t>en.wikipedia.org</a:t>
            </a:r>
            <a:r>
              <a:rPr lang="en-US" dirty="0" smtClean="0"/>
              <a:t>/wiki/</a:t>
            </a:r>
            <a:r>
              <a:rPr lang="en-US" dirty="0" err="1" smtClean="0"/>
              <a:t>Trip_distribution#Gravity_model</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26</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197801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a:t>
            </a:r>
            <a:r>
              <a:rPr lang="en-US" baseline="0" dirty="0" smtClean="0"/>
              <a:t> important to understand the lesson from this physics analogy.</a:t>
            </a:r>
          </a:p>
          <a:p>
            <a:r>
              <a:rPr lang="en-US" baseline="0" dirty="0" smtClean="0"/>
              <a:t>The physicist’s </a:t>
            </a:r>
            <a:r>
              <a:rPr lang="en-US" b="1" baseline="0" dirty="0" smtClean="0"/>
              <a:t>goal</a:t>
            </a:r>
            <a:r>
              <a:rPr lang="en-US" baseline="0" dirty="0" smtClean="0"/>
              <a:t> is to cool the air in the piston. To do so, she </a:t>
            </a:r>
            <a:r>
              <a:rPr lang="en-US" b="1" baseline="0" dirty="0" smtClean="0"/>
              <a:t>decides</a:t>
            </a:r>
            <a:r>
              <a:rPr lang="en-US" baseline="0" dirty="0" smtClean="0"/>
              <a:t> to expand the piston. </a:t>
            </a:r>
            <a:r>
              <a:rPr lang="en-US" baseline="0" dirty="0" smtClean="0">
                <a:solidFill>
                  <a:srgbClr val="7F7F7F"/>
                </a:solidFill>
              </a:rPr>
              <a:t>[Joke: explicit reference to a woman in a field dominated by male engineers]</a:t>
            </a:r>
          </a:p>
          <a:p>
            <a:r>
              <a:rPr lang="en-US" baseline="0" dirty="0" smtClean="0"/>
              <a:t>But to be </a:t>
            </a:r>
            <a:r>
              <a:rPr lang="en-US" b="1" baseline="0" dirty="0" smtClean="0"/>
              <a:t>effective</a:t>
            </a:r>
            <a:r>
              <a:rPr lang="en-US" baseline="0" dirty="0" smtClean="0"/>
              <a:t>, i.e., to achieve the desired </a:t>
            </a:r>
            <a:r>
              <a:rPr lang="en-US" b="1" baseline="0" dirty="0" smtClean="0"/>
              <a:t>outcome</a:t>
            </a:r>
            <a:r>
              <a:rPr lang="en-US" baseline="0" dirty="0" smtClean="0"/>
              <a:t>, it is critical for the piston be well insulated. If it had leaks, then all expanding the piston would do would be to suck in more warm air, frustrating our physicist in her efforts to lower the temperature.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thermodynamics, an </a:t>
            </a:r>
            <a:r>
              <a:rPr lang="en-US" b="1" dirty="0" smtClean="0"/>
              <a:t>isolated system </a:t>
            </a:r>
            <a:r>
              <a:rPr lang="en-US" dirty="0" smtClean="0"/>
              <a:t>is one that doesn’t interact with its surroundings. The concept is crucial.</a:t>
            </a:r>
            <a:r>
              <a:rPr lang="en-US" baseline="0" dirty="0" smtClean="0"/>
              <a:t> To effectively manage a system, you need to control all parts of the system, not just a subset.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As you have surely guessed, the analogy is apt: Expanding a piston to cool it is a lot like expanding a highway to reduce congestion. So let’s return to transportation…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indent="-228600">
              <a:buAutoNum type="arabicPeriod"/>
            </a:pPr>
            <a:r>
              <a:rPr lang="en-US" dirty="0" smtClean="0"/>
              <a:t>Consider a </a:t>
            </a:r>
            <a:r>
              <a:rPr lang="en-US" b="1" dirty="0" smtClean="0"/>
              <a:t>transportation system</a:t>
            </a:r>
            <a:r>
              <a:rPr lang="en-US" dirty="0" smtClean="0"/>
              <a:t>, for example, a highway. A highway is </a:t>
            </a:r>
            <a:r>
              <a:rPr lang="en-US" i="1" dirty="0" smtClean="0"/>
              <a:t>not</a:t>
            </a:r>
            <a:r>
              <a:rPr lang="en-US" dirty="0" smtClean="0"/>
              <a:t> an isolated system: Cars and trucks enter and leave the highway all the time. Indeed, the whole point of a highway is to serve origins and destinations located outside</a:t>
            </a:r>
            <a:r>
              <a:rPr lang="en-US" baseline="0" dirty="0" smtClean="0"/>
              <a:t> the highway’s right-of-way.</a:t>
            </a:r>
          </a:p>
          <a:p>
            <a:pPr marL="0" indent="0">
              <a:buNone/>
            </a:pPr>
            <a:endParaRPr lang="en-US" dirty="0" smtClean="0"/>
          </a:p>
          <a:p>
            <a:pPr marL="228600" indent="-228600">
              <a:buAutoNum type="arabicPeriod"/>
            </a:pPr>
            <a:r>
              <a:rPr lang="en-US" baseline="0" dirty="0" smtClean="0"/>
              <a:t>Thus a transportation system interacts with </a:t>
            </a:r>
            <a:r>
              <a:rPr lang="en-US" b="1" baseline="0" dirty="0" smtClean="0"/>
              <a:t>trip generators</a:t>
            </a:r>
            <a:r>
              <a:rPr lang="en-US" baseline="0" dirty="0" smtClean="0"/>
              <a:t>: residences, businesses, industries, schools and parks. A physicist would understand these are part of the whole system, and would seek to affect these as part of managing the entire system. For example, siting a new community college on the edge of town where land is cheap but there is currently no transit service will generate a lot of new traffic, and hence is a transportation decision.</a:t>
            </a:r>
          </a:p>
          <a:p>
            <a:pPr marL="0" indent="0">
              <a:buNone/>
            </a:pPr>
            <a:endParaRPr lang="en-US" baseline="0" dirty="0" smtClean="0"/>
          </a:p>
          <a:p>
            <a:pPr marL="228600" indent="-228600">
              <a:buAutoNum type="arabicPeriod"/>
            </a:pPr>
            <a:r>
              <a:rPr lang="en-US" baseline="0" dirty="0" smtClean="0"/>
              <a:t>The transportation system is also is influenced by </a:t>
            </a:r>
            <a:r>
              <a:rPr lang="en-US" b="1" baseline="0" dirty="0" smtClean="0"/>
              <a:t>socio-economic factors</a:t>
            </a:r>
            <a:r>
              <a:rPr lang="en-US" baseline="0" dirty="0" smtClean="0"/>
              <a:t>. How many people are there? What are their ages and abilities? How much do they earn? What are the prices of different transportation options? People and business make individual choices in response to the economics of their options. For example, some governments have decided to keep gas taxes relatively low. Instead, they tax sales, income, property, and so on to fund transportation. But such decisions keep the marginal costs of driving lower, hence increase demand. So such pricing is also a transportation decision.</a:t>
            </a:r>
          </a:p>
          <a:p>
            <a:pPr marL="0" indent="0">
              <a:buNone/>
            </a:pPr>
            <a:endParaRPr lang="en-US" baseline="0" dirty="0" smtClean="0"/>
          </a:p>
          <a:p>
            <a:pPr marL="228600" indent="-228600">
              <a:buAutoNum type="arabicPeriod"/>
            </a:pPr>
            <a:r>
              <a:rPr lang="en-US" baseline="0" dirty="0" smtClean="0"/>
              <a:t>And as you know, transportation systems have various kinds of </a:t>
            </a:r>
            <a:r>
              <a:rPr lang="en-US" b="1" baseline="0" dirty="0" smtClean="0"/>
              <a:t>environmental impacts</a:t>
            </a:r>
            <a:r>
              <a:rPr lang="en-US" baseline="0" dirty="0" smtClean="0"/>
              <a:t>. Indeed, under the National Environmental Policy Act (NEPA), federally funded projects are required to broadly assess environmental impacts.</a:t>
            </a:r>
          </a:p>
          <a:p>
            <a:pPr marL="0" indent="0">
              <a:buNone/>
            </a:pPr>
            <a:endParaRPr lang="en-US" baseline="0" dirty="0" smtClean="0"/>
          </a:p>
          <a:p>
            <a:pPr marL="228600" indent="-228600">
              <a:buAutoNum type="arabicPeriod"/>
            </a:pPr>
            <a:r>
              <a:rPr lang="en-US" baseline="0" dirty="0" smtClean="0"/>
              <a:t>But the point of the analogy with an air piston is not about the need to assess external impacts. The point is that those so-called external factors are actually part of the </a:t>
            </a:r>
            <a:r>
              <a:rPr lang="en-US" b="1" baseline="0" dirty="0" smtClean="0"/>
              <a:t>system of interest</a:t>
            </a:r>
            <a:r>
              <a:rPr lang="en-US" baseline="0" dirty="0" smtClean="0"/>
              <a:t>, not only affected by but also affecting. Unless one could isolate, for example, a highway so that vehicles never enter or leave, then for transportation </a:t>
            </a:r>
            <a:r>
              <a:rPr lang="en-US" b="1" baseline="0" dirty="0" smtClean="0"/>
              <a:t>decisions</a:t>
            </a:r>
            <a:r>
              <a:rPr lang="en-US" baseline="0" dirty="0" smtClean="0"/>
              <a:t> to be </a:t>
            </a:r>
            <a:r>
              <a:rPr lang="en-US" b="1" baseline="0" dirty="0" smtClean="0"/>
              <a:t>effective</a:t>
            </a:r>
            <a:r>
              <a:rPr lang="en-US" baseline="0" dirty="0" smtClean="0"/>
              <a:t>, they need to account for those factors that interact with the highway. In brief, to be effective you need to look beyond what is traditionally considered to be the transportation system.</a:t>
            </a:r>
            <a:endParaRPr lang="en-US" dirty="0" smtClean="0"/>
          </a:p>
          <a:p>
            <a:r>
              <a:rPr lang="en-US" dirty="0" smtClean="0"/>
              <a:t>------</a:t>
            </a:r>
          </a:p>
          <a:p>
            <a:r>
              <a:rPr lang="en-US" dirty="0" smtClean="0"/>
              <a:t>Image source: https://</a:t>
            </a:r>
            <a:r>
              <a:rPr lang="en-US" dirty="0" err="1" smtClean="0"/>
              <a:t>en.wikipedia.org</a:t>
            </a:r>
            <a:r>
              <a:rPr lang="en-US" dirty="0" smtClean="0"/>
              <a:t>/wiki/</a:t>
            </a:r>
            <a:r>
              <a:rPr lang="en-US" dirty="0" err="1" smtClean="0"/>
              <a:t>Thermodynamic_system</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27</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866945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walk through the 4 phases of outcomes-based decision-making in more detail.</a:t>
            </a:r>
            <a:r>
              <a:rPr lang="en-US" baseline="0" dirty="0" smtClean="0"/>
              <a:t> We begin with the first phase: planning.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key step is to set real-world goals that matter.</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Identify Goals</a:t>
            </a:r>
            <a:r>
              <a:rPr lang="en-US" baseline="0" dirty="0" smtClean="0"/>
              <a:t>: These should reflect what the public wants.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Consider the “Three P’s / E’s”</a:t>
            </a:r>
            <a:r>
              <a:rPr lang="en-US" baseline="0" dirty="0" smtClean="0"/>
              <a:t>: The term “triple bottom line” was first coined in 1994 by John </a:t>
            </a:r>
            <a:r>
              <a:rPr lang="en-US" baseline="0" dirty="0" err="1" smtClean="0"/>
              <a:t>Elkington</a:t>
            </a:r>
            <a:r>
              <a:rPr lang="en-US" baseline="0" dirty="0" smtClean="0"/>
              <a:t>, who argued that organizations should pursue three different bottom lines: The first is the traditional bottom line of profit (or </a:t>
            </a:r>
            <a:r>
              <a:rPr lang="en-US" b="1" baseline="0" dirty="0" smtClean="0"/>
              <a:t>prosperity</a:t>
            </a:r>
            <a:r>
              <a:rPr lang="en-US" baseline="0" dirty="0" smtClean="0"/>
              <a:t>). The second is a measure of how socially responsible an organization is to </a:t>
            </a:r>
            <a:r>
              <a:rPr lang="en-US" b="1" baseline="0" dirty="0" smtClean="0"/>
              <a:t>people</a:t>
            </a:r>
            <a:r>
              <a:rPr lang="en-US" baseline="0" dirty="0" smtClean="0"/>
              <a:t>. The third is a measure of how environmentally responsible an organization is to the </a:t>
            </a:r>
            <a:r>
              <a:rPr lang="en-US" b="1" baseline="0" dirty="0" smtClean="0"/>
              <a:t>planet</a:t>
            </a:r>
            <a:r>
              <a:rPr lang="en-US" baseline="0" dirty="0" smtClean="0"/>
              <a:t>. The triple bottom line thus consists of the three Ps: prosperity, people and planet, or alternatively the three E’s of economy, (social) equity &amp; environment. Here our recommendation is merely that a reasonable set of goals should include elements from each of these three areas. </a:t>
            </a:r>
            <a:r>
              <a:rPr lang="en-US" baseline="0" dirty="0" smtClean="0">
                <a:solidFill>
                  <a:srgbClr val="7F7F7F"/>
                </a:solidFill>
              </a:rPr>
              <a:t>[Source: http://</a:t>
            </a:r>
            <a:r>
              <a:rPr lang="en-US" baseline="0" dirty="0" err="1" smtClean="0">
                <a:solidFill>
                  <a:srgbClr val="7F7F7F"/>
                </a:solidFill>
              </a:rPr>
              <a:t>www.economist.com</a:t>
            </a:r>
            <a:r>
              <a:rPr lang="en-US" baseline="0" dirty="0" smtClean="0">
                <a:solidFill>
                  <a:srgbClr val="7F7F7F"/>
                </a:solidFill>
              </a:rPr>
              <a:t>/node/14301663]</a:t>
            </a: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Set Priorities</a:t>
            </a:r>
            <a:r>
              <a:rPr lang="en-US" baseline="0" dirty="0" smtClean="0"/>
              <a:t>: Although it is necessary for public entities to pursue multiple goals to serve multiple interests, it isn’t always possible to do so. For example, higher speeds might support freight mobility while lower speeds might support safety. It is essential to set priorities in order to know what outcomes are most important and how to best invest limited funding.</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Quantify Performance</a:t>
            </a:r>
            <a:r>
              <a:rPr lang="en-US" baseline="0" dirty="0" smtClean="0"/>
              <a:t>: Broad goals should be quantified as performance measures &amp; targets.</a:t>
            </a:r>
            <a:endParaRPr lang="en-US"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28</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279970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Tennessee’s </a:t>
            </a:r>
            <a:r>
              <a:rPr lang="en-US" i="1" baseline="0" dirty="0" smtClean="0"/>
              <a:t>25-Year Long Range Transportation Policy Plan </a:t>
            </a:r>
            <a:r>
              <a:rPr lang="en-US" baseline="0" dirty="0" smtClean="0"/>
              <a:t>sets out these 7 guiding principles.</a:t>
            </a:r>
          </a:p>
          <a:p>
            <a:r>
              <a:rPr lang="en-US" dirty="0" smtClean="0"/>
              <a:t>These</a:t>
            </a:r>
            <a:r>
              <a:rPr lang="en-US" baseline="0" dirty="0" smtClean="0"/>
              <a:t> principals focus on things that matter: the economy, moving people, moving freight, sustainable &amp; livable communities, the environment, and cost-effectiveness.</a:t>
            </a:r>
          </a:p>
          <a:p>
            <a:r>
              <a:rPr lang="en-US" baseline="0" dirty="0" smtClean="0"/>
              <a:t>Although Tennessee might not use the term, these goals reflect the “Three P’s / E’s.”</a:t>
            </a:r>
          </a:p>
          <a:p>
            <a:r>
              <a:rPr lang="en-US" dirty="0" smtClean="0"/>
              <a:t>------</a:t>
            </a:r>
          </a:p>
          <a:p>
            <a:r>
              <a:rPr lang="en-US" dirty="0" smtClean="0"/>
              <a:t>Footnotes:</a:t>
            </a:r>
          </a:p>
          <a:p>
            <a:r>
              <a:rPr lang="en-US" i="1" dirty="0" smtClean="0"/>
              <a:t>The Guiding Principles represent seven interrelated value statements that express the major priorities of TDOT and provide tangible actions as the Department works towards their vision. The 25-Year Long-Range Transportation Policy Plan is formed using a framework of Policy Papers to review and discuss key policy topics relevant to TDOT’s vision and Guiding Principles. Through this process, each Guiding Principle is supported by a number of initiatives and policies spanning important policy paper topics.</a:t>
            </a:r>
          </a:p>
          <a:p>
            <a:pPr marL="228600" indent="-228600">
              <a:buFont typeface="+mj-lt"/>
              <a:buAutoNum type="arabicPeriod"/>
            </a:pPr>
            <a:r>
              <a:rPr lang="en-US" b="1" dirty="0" smtClean="0"/>
              <a:t>Preserve and Manage the Existing System</a:t>
            </a:r>
            <a:r>
              <a:rPr lang="en-US" dirty="0" smtClean="0"/>
              <a:t>: Protect existing assets and maintain efficiency of the system through cost-effective management and new technologies.</a:t>
            </a:r>
          </a:p>
          <a:p>
            <a:pPr marL="228600" indent="-228600">
              <a:buFont typeface="+mj-lt"/>
              <a:buAutoNum type="arabicPeriod"/>
            </a:pPr>
            <a:r>
              <a:rPr lang="en-US" b="1" dirty="0" smtClean="0"/>
              <a:t>Support the State’s Economy</a:t>
            </a:r>
            <a:r>
              <a:rPr lang="en-US" dirty="0" smtClean="0"/>
              <a:t>: Make transportation investments that support economic growth, competitiveness and tourism; build partnerships with communities and regions to link employment, commercial/retail areas and other key activity centers.</a:t>
            </a:r>
          </a:p>
          <a:p>
            <a:pPr marL="228600" indent="-228600">
              <a:buFont typeface="+mj-lt"/>
              <a:buAutoNum type="arabicPeriod"/>
            </a:pPr>
            <a:r>
              <a:rPr lang="en-US" b="1" dirty="0" smtClean="0"/>
              <a:t>Maximize Safety and Security</a:t>
            </a:r>
            <a:r>
              <a:rPr lang="en-US" dirty="0" smtClean="0"/>
              <a:t>: Reduce injuries and fatalities in all modes of transportation; minimize construction-related safety incidents; improve disaster preparedness and incident response.</a:t>
            </a:r>
          </a:p>
          <a:p>
            <a:pPr marL="228600" indent="-228600">
              <a:buFont typeface="+mj-lt"/>
              <a:buAutoNum type="arabicPeriod"/>
            </a:pPr>
            <a:r>
              <a:rPr lang="en-US" b="1" dirty="0" smtClean="0"/>
              <a:t>Provide for the Efficient Movement of People and Freight</a:t>
            </a:r>
            <a:r>
              <a:rPr lang="en-US" dirty="0" smtClean="0"/>
              <a:t>: Optimize the movement of people and goods by providing greater access to transportation services for all people and by building better connections among different modes of transportation.</a:t>
            </a:r>
          </a:p>
          <a:p>
            <a:pPr marL="228600" indent="-228600">
              <a:buFont typeface="+mj-lt"/>
              <a:buAutoNum type="arabicPeriod"/>
            </a:pPr>
            <a:r>
              <a:rPr lang="en-US" b="1" dirty="0" smtClean="0"/>
              <a:t>Build Partnerships for Sustainable and Livable Communities</a:t>
            </a:r>
            <a:r>
              <a:rPr lang="en-US" dirty="0" smtClean="0"/>
              <a:t>: Provide early and ongoing opportunities for broad public input on plans and programs; work closely with local public and private planning efforts; coordinate land use and transportation planning.</a:t>
            </a:r>
          </a:p>
          <a:p>
            <a:pPr marL="228600" indent="-228600">
              <a:buFont typeface="+mj-lt"/>
              <a:buAutoNum type="arabicPeriod"/>
            </a:pPr>
            <a:r>
              <a:rPr lang="en-US" b="1" dirty="0" smtClean="0"/>
              <a:t>Protect Natural, Cultural, and Environmental Resources</a:t>
            </a:r>
            <a:r>
              <a:rPr lang="en-US" dirty="0" smtClean="0"/>
              <a:t>: Maintain the integrity of communities and historical sites; minimize impacts on natural resources and conserve energy.</a:t>
            </a:r>
          </a:p>
          <a:p>
            <a:pPr marL="228600" indent="-228600">
              <a:buFont typeface="+mj-lt"/>
              <a:buAutoNum type="arabicPeriod"/>
            </a:pPr>
            <a:r>
              <a:rPr lang="en-US" b="1" dirty="0" smtClean="0"/>
              <a:t>Emphasize Financial Responsibility</a:t>
            </a:r>
            <a:r>
              <a:rPr lang="en-US" dirty="0" smtClean="0"/>
              <a:t>: Provide accountability; maximize Tennessee’s share of federal transportation funding; develop alternative funding strategies; select projects based on identified regional needs; allow flexibility in local management of projects where feasible.</a:t>
            </a:r>
          </a:p>
          <a:p>
            <a:endParaRPr lang="en-US" dirty="0" smtClean="0"/>
          </a:p>
          <a:p>
            <a:r>
              <a:rPr lang="en-US" dirty="0" smtClean="0"/>
              <a:t>Source: TDOT, 2015, </a:t>
            </a:r>
            <a:r>
              <a:rPr lang="en-US" i="1" dirty="0" smtClean="0"/>
              <a:t>TDOT 25-Year Long-Range Transportation Policy Plan: Plan Summary</a:t>
            </a:r>
            <a:r>
              <a:rPr lang="en-US" dirty="0" smtClean="0"/>
              <a:t>, p. 11, https://</a:t>
            </a:r>
            <a:r>
              <a:rPr lang="en-US" dirty="0" err="1" smtClean="0"/>
              <a:t>www.tn.gov</a:t>
            </a:r>
            <a:r>
              <a:rPr lang="en-US" dirty="0" smtClean="0"/>
              <a:t>/</a:t>
            </a:r>
            <a:r>
              <a:rPr lang="en-US" dirty="0" err="1" smtClean="0"/>
              <a:t>tdot</a:t>
            </a:r>
            <a:r>
              <a:rPr lang="en-US" dirty="0" smtClean="0"/>
              <a:t>/section/25-year-transportation-plan, https://</a:t>
            </a:r>
            <a:r>
              <a:rPr lang="en-US" dirty="0" err="1" smtClean="0"/>
              <a:t>tn.gov</a:t>
            </a:r>
            <a:r>
              <a:rPr lang="en-US" dirty="0" smtClean="0"/>
              <a:t>/assets/entities/</a:t>
            </a:r>
            <a:r>
              <a:rPr lang="en-US" dirty="0" err="1" smtClean="0"/>
              <a:t>tdot</a:t>
            </a:r>
            <a:r>
              <a:rPr lang="en-US" dirty="0" smtClean="0"/>
              <a:t>/attachments/</a:t>
            </a:r>
            <a:r>
              <a:rPr lang="en-US" dirty="0" err="1" smtClean="0"/>
              <a:t>TDOT_LRTP_Summary_Final.pdf</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29</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59743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Rebecca &amp; I hired a couple hot shot investigators: graduate students</a:t>
            </a:r>
            <a:r>
              <a:rPr lang="en-US" baseline="0" dirty="0" smtClean="0"/>
              <a:t> </a:t>
            </a:r>
            <a:r>
              <a:rPr lang="en-US" b="1" baseline="0" dirty="0" smtClean="0"/>
              <a:t>Alexis Biddle </a:t>
            </a:r>
            <a:r>
              <a:rPr lang="en-US" baseline="0" dirty="0" smtClean="0"/>
              <a:t>&amp; </a:t>
            </a:r>
            <a:r>
              <a:rPr lang="en-US" b="1" baseline="0" dirty="0" smtClean="0"/>
              <a:t>Rory Isbell</a:t>
            </a:r>
            <a:r>
              <a:rPr lang="en-US" baseline="0" dirty="0" smtClean="0"/>
              <a:t>, both of whom were pursuing and recently completed dual degrees in law &amp; planning.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asked them </a:t>
            </a:r>
            <a:r>
              <a:rPr lang="en-US" baseline="0" dirty="0" smtClean="0"/>
              <a:t>to help us “follow the money” from transportation decisions to outcomes. </a:t>
            </a:r>
            <a:r>
              <a:rPr lang="en-US" baseline="0" dirty="0" smtClean="0">
                <a:solidFill>
                  <a:srgbClr val="7F7F7F"/>
                </a:solidFill>
              </a:rPr>
              <a:t>[Joke: Reference to “Deep Throat” in Watergate]</a:t>
            </a:r>
          </a:p>
          <a:p>
            <a:r>
              <a:rPr lang="en-US" dirty="0" smtClean="0"/>
              <a:t>------</a:t>
            </a:r>
          </a:p>
          <a:p>
            <a:r>
              <a:rPr lang="en-US" dirty="0" smtClean="0"/>
              <a:t>Footnotes:</a:t>
            </a:r>
          </a:p>
          <a:p>
            <a:r>
              <a:rPr lang="en-US" dirty="0" smtClean="0"/>
              <a:t>Watergate: Bob Woodward &amp; Carl Bernstein (1972–1974), http://</a:t>
            </a:r>
            <a:r>
              <a:rPr lang="en-US" dirty="0" err="1" smtClean="0"/>
              <a:t>en.wikipedia.org</a:t>
            </a:r>
            <a:r>
              <a:rPr lang="en-US" dirty="0" smtClean="0"/>
              <a:t>/wiki/</a:t>
            </a:r>
            <a:r>
              <a:rPr lang="en-US" dirty="0" err="1" smtClean="0"/>
              <a:t>Watergate_scandal</a:t>
            </a:r>
            <a:endParaRPr lang="en-US" dirty="0" smtClean="0"/>
          </a:p>
          <a:p>
            <a:r>
              <a:rPr lang="en-US" i="1" dirty="0" smtClean="0"/>
              <a:t>All the President’s Men</a:t>
            </a:r>
            <a:r>
              <a:rPr lang="en-US" dirty="0" smtClean="0"/>
              <a:t>: Robert Redford &amp;</a:t>
            </a:r>
            <a:r>
              <a:rPr lang="en-US" baseline="0" dirty="0" smtClean="0"/>
              <a:t> Dustin Hoffman (</a:t>
            </a:r>
            <a:r>
              <a:rPr lang="en-US" dirty="0" smtClean="0"/>
              <a:t>1976),</a:t>
            </a:r>
            <a:r>
              <a:rPr lang="en-US" baseline="0" dirty="0" smtClean="0"/>
              <a:t> https://</a:t>
            </a:r>
            <a:r>
              <a:rPr lang="en-US" baseline="0" dirty="0" err="1" smtClean="0"/>
              <a:t>en.wikipedia.org</a:t>
            </a:r>
            <a:r>
              <a:rPr lang="en-US" baseline="0" dirty="0" smtClean="0"/>
              <a:t>/wiki/</a:t>
            </a:r>
            <a:r>
              <a:rPr lang="en-US" baseline="0" dirty="0" err="1" smtClean="0"/>
              <a:t>All_the_President's_Men</a:t>
            </a:r>
            <a:r>
              <a:rPr lang="en-US" baseline="0" dirty="0" smtClean="0"/>
              <a:t>_(film)</a:t>
            </a:r>
            <a:endParaRPr lang="en-US" dirty="0" smtClean="0"/>
          </a:p>
          <a:p>
            <a:r>
              <a:rPr lang="en-US" dirty="0" smtClean="0"/>
              <a:t>Image source: http://</a:t>
            </a:r>
            <a:r>
              <a:rPr lang="en-US" dirty="0" err="1" smtClean="0"/>
              <a:t>www.twincities.com</a:t>
            </a:r>
            <a:r>
              <a:rPr lang="en-US" dirty="0" smtClean="0"/>
              <a:t>/2016/09/30/</a:t>
            </a:r>
            <a:r>
              <a:rPr lang="en-US" dirty="0" err="1" smtClean="0"/>
              <a:t>robert</a:t>
            </a:r>
            <a:r>
              <a:rPr lang="en-US" dirty="0" smtClean="0"/>
              <a:t>-</a:t>
            </a:r>
            <a:r>
              <a:rPr lang="en-US" dirty="0" err="1" smtClean="0"/>
              <a:t>redford</a:t>
            </a:r>
            <a:r>
              <a:rPr lang="en-US" dirty="0" smtClean="0"/>
              <a:t>-walker-art-institute/</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3</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052118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next planning step is to determine actions to achieve desired outcomes—cost-effectively.</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Identify Actions</a:t>
            </a:r>
            <a:r>
              <a:rPr lang="en-US" baseline="0" dirty="0" smtClean="0"/>
              <a:t>: Planning is about identifying actions to achieve desired outcomes.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Develop Scenarios</a:t>
            </a:r>
            <a:r>
              <a:rPr lang="en-US" baseline="0" dirty="0" smtClean="0"/>
              <a:t>: To explore what is possible—and at what cost—it make sense to develop a variety of scenarios.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Plan for Uncertainty</a:t>
            </a:r>
            <a:r>
              <a:rPr lang="en-US" baseline="0" dirty="0" smtClean="0"/>
              <a:t>: Alas, transportation here on earth isn’t rocket science. One can land a man on the moon with pinpoint precision, but can’t always predict future traffic. Because key variables are outside of control—for example, whether the economy booms or busts—models predicting the future are necessarily imperfect. The key is to accept such uncertainty, planning for actions that make sense in a variety of scenarios.</a:t>
            </a:r>
          </a:p>
        </p:txBody>
      </p:sp>
      <p:sp>
        <p:nvSpPr>
          <p:cNvPr id="4" name="Slide Number Placeholder 3"/>
          <p:cNvSpPr>
            <a:spLocks noGrp="1"/>
          </p:cNvSpPr>
          <p:nvPr>
            <p:ph type="sldNum" sz="quarter" idx="10"/>
          </p:nvPr>
        </p:nvSpPr>
        <p:spPr/>
        <p:txBody>
          <a:bodyPr/>
          <a:lstStyle/>
          <a:p>
            <a:fld id="{581C4DF5-3FD6-40E5-B4DB-2BE83E87D8E6}" type="slidenum">
              <a:rPr lang="en-US" smtClean="0"/>
              <a:t>30</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279970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 California’s Senate Bill 375</a:t>
            </a:r>
            <a:r>
              <a:rPr lang="en-US" baseline="0" dirty="0" smtClean="0"/>
              <a:t> requires MPOs to do “blueprint planning”—scenario planning—to create a Sustainable Communities Strategy to achieve, among other goals, a reduction in greenhouse gas emissions. Such planning looks at both transportation and land use.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San Francisco’s Plan Bay Area includes 10 goals and 13 performance targets.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recently adopted final preferred scenario is projected to achieve some performance targets but not others.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http://</a:t>
            </a:r>
            <a:r>
              <a:rPr lang="en-US" dirty="0" err="1" smtClean="0"/>
              <a:t>mtc.ca.gov</a:t>
            </a:r>
            <a:r>
              <a:rPr lang="en-US" dirty="0" smtClean="0"/>
              <a:t>/tools-and-resources/digital-library/plan-bay-area-chapter-1-setting-our-sights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http://</a:t>
            </a:r>
            <a:r>
              <a:rPr lang="en-US" dirty="0" err="1" smtClean="0"/>
              <a:t>mtc.ca.gov</a:t>
            </a:r>
            <a:r>
              <a:rPr lang="en-US" dirty="0" smtClean="0"/>
              <a:t>/</a:t>
            </a:r>
            <a:r>
              <a:rPr lang="en-US" dirty="0" err="1" smtClean="0"/>
              <a:t>whats</a:t>
            </a:r>
            <a:r>
              <a:rPr lang="en-US" dirty="0" smtClean="0"/>
              <a:t>-happening/news/special-features/performance</a:t>
            </a:r>
          </a:p>
        </p:txBody>
      </p:sp>
      <p:sp>
        <p:nvSpPr>
          <p:cNvPr id="4" name="Slide Number Placeholder 3"/>
          <p:cNvSpPr>
            <a:spLocks noGrp="1"/>
          </p:cNvSpPr>
          <p:nvPr>
            <p:ph type="sldNum" sz="quarter" idx="10"/>
          </p:nvPr>
        </p:nvSpPr>
        <p:spPr/>
        <p:txBody>
          <a:bodyPr/>
          <a:lstStyle/>
          <a:p>
            <a:fld id="{581C4DF5-3FD6-40E5-B4DB-2BE83E87D8E6}" type="slidenum">
              <a:rPr lang="en-US" smtClean="0"/>
              <a:t>31</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669057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second</a:t>
            </a:r>
            <a:r>
              <a:rPr lang="en-US" baseline="0" dirty="0" smtClean="0"/>
              <a:t> phase is funding.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key step is to levy taxes &amp; fees to raise needed revenues: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Secure Revenues</a:t>
            </a:r>
            <a:r>
              <a:rPr lang="en-US" baseline="0" dirty="0" smtClean="0"/>
              <a:t>: You can’t invest in transportation without funding.</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Be Accountable</a:t>
            </a:r>
            <a:r>
              <a:rPr lang="en-US" baseline="0" dirty="0" smtClean="0"/>
              <a:t>: But to maintain taxpayer support, it is essential to be accountable to taxpayers.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Price Efficiently</a:t>
            </a:r>
            <a:r>
              <a:rPr lang="en-US" baseline="0" dirty="0" smtClean="0"/>
              <a:t>: Lastly, as already noted, imposing taxes &amp; fees affects the relative prices of different transportation options, hence affecting the choices of people and businesses. It makes sense to set prices efficiently as a way to manage the transportation system.</a:t>
            </a:r>
          </a:p>
          <a:p>
            <a:endParaRPr lang="en-US"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32</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082072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four phases are not necessarily distinct.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a:t>
            </a:r>
            <a:r>
              <a:rPr lang="en-US" baseline="0" dirty="0" smtClean="0"/>
              <a:t> </a:t>
            </a:r>
            <a:r>
              <a:rPr lang="en-US" i="1" dirty="0" err="1" smtClean="0"/>
              <a:t>weMove</a:t>
            </a:r>
            <a:r>
              <a:rPr lang="en-US" i="1" dirty="0" smtClean="0"/>
              <a:t> Massachusetts: Planning for Performance</a:t>
            </a:r>
            <a:r>
              <a:rPr lang="en-US" i="0" baseline="0" dirty="0" smtClean="0"/>
              <a:t> </a:t>
            </a:r>
            <a:r>
              <a:rPr lang="en-US" baseline="0" dirty="0" smtClean="0"/>
              <a:t>is a long-range transportation plan adopted in 2014.</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the main purpose of the plan was to test different funding levels as part of an effort to increase revenues.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Massachusetts is making a case for which kinds of investments provide what sort of outcomes at what cost.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a:t>
            </a:r>
            <a:r>
              <a:rPr lang="en-US" dirty="0" err="1" smtClean="0"/>
              <a:t>MassDOT</a:t>
            </a:r>
            <a:r>
              <a:rPr lang="en-US" dirty="0" smtClean="0"/>
              <a:t>, 2014, </a:t>
            </a:r>
            <a:r>
              <a:rPr lang="en-US" i="1" dirty="0" err="1" smtClean="0"/>
              <a:t>weMove</a:t>
            </a:r>
            <a:r>
              <a:rPr lang="en-US" i="1" dirty="0" smtClean="0"/>
              <a:t> Massachusetts: Planning for Performance</a:t>
            </a:r>
            <a:r>
              <a:rPr lang="en-US" dirty="0" smtClean="0"/>
              <a:t>, pp. 29, 34, 35, https://</a:t>
            </a:r>
            <a:r>
              <a:rPr lang="en-US" dirty="0" err="1" smtClean="0"/>
              <a:t>www.massdot.state.ma.us</a:t>
            </a:r>
            <a:r>
              <a:rPr lang="en-US" dirty="0" smtClean="0"/>
              <a:t>/</a:t>
            </a:r>
            <a:r>
              <a:rPr lang="en-US" dirty="0" err="1" smtClean="0"/>
              <a:t>wemove</a:t>
            </a:r>
            <a:r>
              <a:rPr lang="en-US" dirty="0" smtClean="0"/>
              <a:t>/</a:t>
            </a:r>
          </a:p>
          <a:p>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33</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323020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next funding step is to empower well-positioned decision-makers.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Allocate</a:t>
            </a:r>
            <a:r>
              <a:rPr lang="en-US" baseline="0" dirty="0" smtClean="0"/>
              <a:t>: As noted before, but more than half of all surface transportation funding comes from federal and state sources but more than half is spent at the local level. When allocating funding, it is better to do so to decision-makers at a high enough level that they see and are responsible for a range of interconnected issues, and thus in a position to make the most effective investments. But it is also key that such decision-makers be close enough to issues to be familiar with the impacts. </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Give Flexibility / Eliminate Constraints</a:t>
            </a:r>
            <a:r>
              <a:rPr lang="en-US" baseline="0" dirty="0" smtClean="0"/>
              <a:t>: Constraining the use of funds, whether by jurisdiction or mode, makes it hard to invest in the most cost-effective projects.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Hold Accountable</a:t>
            </a:r>
            <a:r>
              <a:rPr lang="en-US" baseline="0" dirty="0" smtClean="0"/>
              <a:t>: But if decision-makers are given flexibility in how they invest funding, they also need to be held accountable for delivering outcomes.</a:t>
            </a:r>
          </a:p>
        </p:txBody>
      </p:sp>
      <p:sp>
        <p:nvSpPr>
          <p:cNvPr id="4" name="Slide Number Placeholder 3"/>
          <p:cNvSpPr>
            <a:spLocks noGrp="1"/>
          </p:cNvSpPr>
          <p:nvPr>
            <p:ph type="sldNum" sz="quarter" idx="10"/>
          </p:nvPr>
        </p:nvSpPr>
        <p:spPr/>
        <p:txBody>
          <a:bodyPr/>
          <a:lstStyle/>
          <a:p>
            <a:fld id="{581C4DF5-3FD6-40E5-B4DB-2BE83E87D8E6}" type="slidenum">
              <a:rPr lang="en-US" smtClean="0"/>
              <a:t>34</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082072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will see in a moment, Virginia is doing great work embracing</a:t>
            </a:r>
            <a:r>
              <a:rPr lang="en-US" baseline="0" dirty="0" smtClean="0"/>
              <a:t> an outcomes-based approach.</a:t>
            </a:r>
          </a:p>
          <a:p>
            <a:r>
              <a:rPr lang="en-US" baseline="0" dirty="0" smtClean="0"/>
              <a:t>But like many parts of the country, Virginia is constrained by governmental structures not so suited to making effective transportation investments.</a:t>
            </a:r>
          </a:p>
          <a:p>
            <a:r>
              <a:rPr lang="en-US" baseline="0" dirty="0" smtClean="0"/>
              <a:t>Part of the </a:t>
            </a:r>
            <a:r>
              <a:rPr lang="en-US" baseline="0" dirty="0" err="1" smtClean="0"/>
              <a:t>VTrans</a:t>
            </a:r>
            <a:r>
              <a:rPr lang="en-US" baseline="0" dirty="0" smtClean="0"/>
              <a:t> 2035 long-range planning effort offered this self-assessment: “Transportation decision making in Virginia suffers from an inability to marshal the resources and the authority to make transportation funding and investment decisions that both offer the appropriate nexus of decision making and provide an appropriate level of funding to address regional transportation challenges.”</a:t>
            </a:r>
          </a:p>
          <a:p>
            <a:r>
              <a:rPr lang="en-US" dirty="0" smtClean="0"/>
              <a:t>Virginia is</a:t>
            </a:r>
            <a:r>
              <a:rPr lang="en-US" baseline="0" dirty="0" smtClean="0"/>
              <a:t> referring, in part, to MPOs having transportation decision-making authority but cities and counties having land use authority, and how it is thus difficult to coordinate the two kinds of decisions.</a:t>
            </a:r>
            <a:endParaRPr lang="en-US" dirty="0" smtClean="0"/>
          </a:p>
          <a:p>
            <a:r>
              <a:rPr lang="en-US" dirty="0" smtClean="0"/>
              <a:t>------</a:t>
            </a:r>
          </a:p>
          <a:p>
            <a:r>
              <a:rPr lang="en-US" dirty="0" smtClean="0"/>
              <a:t>Source: </a:t>
            </a:r>
            <a:r>
              <a:rPr lang="en-US" sz="1200" dirty="0" smtClean="0">
                <a:solidFill>
                  <a:schemeClr val="tx1"/>
                </a:solidFill>
              </a:rPr>
              <a:t>Office of Intermodal Planning and Investment, prepared by Cambridge Systematics, 2009, </a:t>
            </a:r>
            <a:r>
              <a:rPr lang="en-US" sz="1200" i="1" dirty="0" err="1" smtClean="0">
                <a:solidFill>
                  <a:schemeClr val="tx1"/>
                </a:solidFill>
              </a:rPr>
              <a:t>VTrans</a:t>
            </a:r>
            <a:r>
              <a:rPr lang="en-US" sz="1200" i="1" dirty="0" smtClean="0">
                <a:solidFill>
                  <a:schemeClr val="tx1"/>
                </a:solidFill>
              </a:rPr>
              <a:t> 2035: Regional and Local Decision Making</a:t>
            </a:r>
            <a:r>
              <a:rPr lang="en-US" sz="1200" dirty="0" smtClean="0">
                <a:solidFill>
                  <a:schemeClr val="tx1"/>
                </a:solidFill>
              </a:rPr>
              <a:t>, p. 1, http://</a:t>
            </a:r>
            <a:r>
              <a:rPr lang="en-US" sz="1200" dirty="0" err="1" smtClean="0">
                <a:solidFill>
                  <a:schemeClr val="tx1"/>
                </a:solidFill>
              </a:rPr>
              <a:t>www.vtrans.org</a:t>
            </a:r>
            <a:r>
              <a:rPr lang="en-US" sz="1200" dirty="0" smtClean="0">
                <a:solidFill>
                  <a:schemeClr val="tx1"/>
                </a:solidFill>
              </a:rPr>
              <a:t>/resources/vtrans2035_regional_and_local_cs_final.pdf</a:t>
            </a:r>
            <a:endParaRPr lang="en-US" dirty="0" smtClean="0"/>
          </a:p>
          <a:p>
            <a:r>
              <a:rPr lang="en-US" dirty="0" smtClean="0"/>
              <a:t>Image</a:t>
            </a:r>
            <a:r>
              <a:rPr lang="en-US" baseline="0" dirty="0" smtClean="0"/>
              <a:t> Source: https://</a:t>
            </a:r>
            <a:r>
              <a:rPr lang="en-US" baseline="0" dirty="0" err="1" smtClean="0"/>
              <a:t>swvahealthauthority.net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35</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432466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 every state has laws that restrict the use of state fuel taxes and other revenues to transportation purposes. These laws can take the form of limiting the use of the revenues themselves (for example, by requiring all fuel tax proceeds to be used for certain transportation purposes) or restricting use of the funds and accounts into which the revenues are deposited (for example, by creating a trust fund into which fuel taxes are placed, and prohibiting use of the fund for any purpose other than transportation).”</a:t>
            </a:r>
          </a:p>
          <a:p>
            <a:r>
              <a:rPr lang="en-US" dirty="0" smtClean="0"/>
              <a:t>On the one hand, such restrictions can ensure that revenues go to the intended purposes and reassure</a:t>
            </a:r>
            <a:r>
              <a:rPr lang="en-US" baseline="0" dirty="0" smtClean="0"/>
              <a:t> taxpayers.</a:t>
            </a:r>
          </a:p>
          <a:p>
            <a:r>
              <a:rPr lang="en-US" baseline="0" dirty="0" smtClean="0"/>
              <a:t>On the other hand, constraints that are too restrictive can prevent making the most cost-effective investments.</a:t>
            </a:r>
            <a:endParaRPr lang="en-US" dirty="0" smtClean="0"/>
          </a:p>
          <a:p>
            <a:r>
              <a:rPr lang="en-US" dirty="0" smtClean="0"/>
              <a:t>------</a:t>
            </a:r>
          </a:p>
          <a:p>
            <a:r>
              <a:rPr lang="en-US" dirty="0" smtClean="0"/>
              <a:t>Source: American Association of State Highway and Transportation Officials, 2016, </a:t>
            </a:r>
            <a:r>
              <a:rPr lang="en-US" i="1" dirty="0" smtClean="0"/>
              <a:t>Transportation Governance &amp; Finance: A 50-State Review of State Legislatures and Departments of Transportation</a:t>
            </a:r>
            <a:r>
              <a:rPr lang="en-US" dirty="0" smtClean="0"/>
              <a:t>, 2nd ed., http://</a:t>
            </a:r>
            <a:r>
              <a:rPr lang="en-US" dirty="0" err="1" smtClean="0"/>
              <a:t>www.aashtojournal.org</a:t>
            </a:r>
            <a:r>
              <a:rPr lang="en-US" dirty="0" smtClean="0"/>
              <a:t>/Pages/12091650state.aspx, http://</a:t>
            </a:r>
            <a:r>
              <a:rPr lang="en-US" dirty="0" err="1" smtClean="0"/>
              <a:t>www.financingtransportation.org</a:t>
            </a:r>
            <a:r>
              <a:rPr lang="en-US" dirty="0" smtClean="0"/>
              <a:t>/</a:t>
            </a:r>
            <a:r>
              <a:rPr lang="en-US" dirty="0" err="1" smtClean="0"/>
              <a:t>pdf</a:t>
            </a:r>
            <a:r>
              <a:rPr lang="en-US" dirty="0" smtClean="0"/>
              <a:t>/50_state_review_nov16.pdf</a:t>
            </a:r>
            <a:endParaRPr lang="en-US" dirty="0"/>
          </a:p>
        </p:txBody>
      </p:sp>
      <p:sp>
        <p:nvSpPr>
          <p:cNvPr id="4" name="Date Placeholder 3"/>
          <p:cNvSpPr>
            <a:spLocks noGrp="1"/>
          </p:cNvSpPr>
          <p:nvPr>
            <p:ph type="dt" idx="10"/>
          </p:nvPr>
        </p:nvSpPr>
        <p:spPr/>
        <p:txBody>
          <a:bodyPr/>
          <a:lstStyle/>
          <a:p>
            <a:r>
              <a:rPr lang="en-US" smtClean="0"/>
              <a:t>3/21/17</a:t>
            </a:r>
            <a:endParaRPr lang="en-US"/>
          </a:p>
        </p:txBody>
      </p:sp>
      <p:sp>
        <p:nvSpPr>
          <p:cNvPr id="5" name="Slide Number Placeholder 4"/>
          <p:cNvSpPr>
            <a:spLocks noGrp="1"/>
          </p:cNvSpPr>
          <p:nvPr>
            <p:ph type="sldNum" sz="quarter" idx="11"/>
          </p:nvPr>
        </p:nvSpPr>
        <p:spPr/>
        <p:txBody>
          <a:bodyPr/>
          <a:lstStyle/>
          <a:p>
            <a:fld id="{581C4DF5-3FD6-40E5-B4DB-2BE83E87D8E6}" type="slidenum">
              <a:rPr lang="en-US" smtClean="0"/>
              <a:t>36</a:t>
            </a:fld>
            <a:endParaRPr lang="en-US"/>
          </a:p>
        </p:txBody>
      </p:sp>
    </p:spTree>
    <p:extLst>
      <p:ext uri="{BB962C8B-B14F-4D97-AF65-F5344CB8AC3E}">
        <p14:creationId xmlns:p14="http://schemas.microsoft.com/office/powerpoint/2010/main" val="1281470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third </a:t>
            </a:r>
            <a:r>
              <a:rPr lang="en-US" baseline="0" dirty="0" smtClean="0"/>
              <a:t>phase is programming.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aim is to invest in effective projects: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Fund What’s Planned</a:t>
            </a:r>
            <a:r>
              <a:rPr lang="en-US" baseline="0" dirty="0" smtClean="0"/>
              <a:t>: If there is already strong plan to invest in the most effective projects that deliver the most value, then programming should be a lesser exercise in timing. Alas, it many cases plans are weak, and programming can become an exercise in setting priorities and making decisions that existing plans failed to do so adequately.</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Think Multi-Modal / Jurisdictional</a:t>
            </a:r>
            <a:r>
              <a:rPr lang="en-US" baseline="0" dirty="0" smtClean="0"/>
              <a:t>: In order to fund the most effective projects, it is necessary to consider those for different modes and jurisdictions to identify those delivering the most value.</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Assess Benefits &amp; Costs</a:t>
            </a:r>
            <a:r>
              <a:rPr lang="en-US" baseline="0" dirty="0" smtClean="0"/>
              <a:t>: Lastly, too often transportation investment decisions focus on benefits without regard to costs. For example, there is a congestion or safety problem. This becomes termed a “need.” Engineers design a solution to the problem, sometimes without much regard to cost. Then politicians try to secure funding to meet this need. But in a world of severely limited resources, it is essential to weigh benefits against costs, aiming to pursue only those delivering the most value.</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37</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016820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a:t>
            </a:r>
            <a:r>
              <a:rPr lang="en-US" b="1" dirty="0" smtClean="0"/>
              <a:t>Virginia</a:t>
            </a:r>
            <a:r>
              <a:rPr lang="en-US" dirty="0" smtClean="0"/>
              <a:t>’s implementation of House Bill 2, called SMART SCALE, is about picking the right transportation projects for funding and ensuring the best use of limited tax dollars. It is the method of scoring planned projects included in the long-range transportation</a:t>
            </a:r>
            <a:r>
              <a:rPr lang="en-US" baseline="0" dirty="0" smtClean="0"/>
              <a:t> plan, </a:t>
            </a:r>
            <a:r>
              <a:rPr lang="en-US" dirty="0" err="1" smtClean="0"/>
              <a:t>VTrans</a:t>
            </a:r>
            <a:r>
              <a:rPr lang="en-US" dirty="0" smtClean="0"/>
              <a:t>, for funding by House</a:t>
            </a:r>
            <a:r>
              <a:rPr lang="en-US" baseline="0" dirty="0" smtClean="0"/>
              <a:t> Bill</a:t>
            </a:r>
            <a:r>
              <a:rPr lang="en-US" dirty="0" smtClean="0"/>
              <a:t> 1887. Transportation projects are scored based on an objective, outcome-based process that is transparent to the public and allows decision-makers to be held accountable to taxpayers.</a:t>
            </a:r>
          </a:p>
          <a:p>
            <a:r>
              <a:rPr lang="en-US" dirty="0" smtClean="0"/>
              <a:t>Projects</a:t>
            </a:r>
            <a:r>
              <a:rPr lang="en-US" baseline="0" dirty="0" smtClean="0"/>
              <a:t> seeking funding are scored across 6 factor areas and 13 performance measures.</a:t>
            </a:r>
            <a:endParaRPr lang="en-US" dirty="0" smtClean="0"/>
          </a:p>
          <a:p>
            <a:r>
              <a:rPr lang="en-US" dirty="0" smtClean="0"/>
              <a:t>------</a:t>
            </a:r>
          </a:p>
          <a:p>
            <a:r>
              <a:rPr lang="en-US" dirty="0" smtClean="0"/>
              <a:t>Source:</a:t>
            </a:r>
            <a:r>
              <a:rPr lang="en-US" baseline="0" dirty="0" smtClean="0"/>
              <a:t> VDOT, 2017, SMART SCALE evaluation measures, http://</a:t>
            </a:r>
            <a:r>
              <a:rPr lang="en-US" baseline="0" dirty="0" err="1" smtClean="0"/>
              <a:t>vasmartscale.org</a:t>
            </a:r>
            <a:r>
              <a:rPr lang="en-US" baseline="0" dirty="0" smtClean="0"/>
              <a:t>/about/</a:t>
            </a:r>
            <a:r>
              <a:rPr lang="en-US" baseline="0" dirty="0" err="1" smtClean="0"/>
              <a:t>default.asp</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38</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422762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project seeking funding receives a scorecard like this one pictured.</a:t>
            </a:r>
          </a:p>
          <a:p>
            <a:r>
              <a:rPr lang="en-US" dirty="0" smtClean="0"/>
              <a:t>------</a:t>
            </a:r>
          </a:p>
          <a:p>
            <a:r>
              <a:rPr lang="en-US" dirty="0" smtClean="0"/>
              <a:t>Source: VDOT, </a:t>
            </a:r>
            <a:r>
              <a:rPr lang="en-US" baseline="0" dirty="0" smtClean="0"/>
              <a:t> 2015, </a:t>
            </a:r>
            <a:r>
              <a:rPr lang="en-US" i="1" baseline="0" dirty="0" smtClean="0"/>
              <a:t>How to Read a Project Scorecard</a:t>
            </a:r>
            <a:r>
              <a:rPr lang="en-US" baseline="0" dirty="0" smtClean="0"/>
              <a:t>, http://</a:t>
            </a:r>
            <a:r>
              <a:rPr lang="en-US" baseline="0" dirty="0" err="1" smtClean="0"/>
              <a:t>vasmartscale.org</a:t>
            </a:r>
            <a:r>
              <a:rPr lang="en-US" baseline="0" dirty="0" smtClean="0"/>
              <a:t>/documents/how_to_read_a_scorecard_3.pdf</a:t>
            </a:r>
          </a:p>
          <a:p>
            <a:r>
              <a:rPr lang="en-US" baseline="0" dirty="0" smtClean="0"/>
              <a:t>See also: VDOT, 2017, </a:t>
            </a:r>
            <a:r>
              <a:rPr lang="en-US" i="1" baseline="0" dirty="0" smtClean="0"/>
              <a:t>How to Read a Project Scorecard</a:t>
            </a:r>
            <a:r>
              <a:rPr lang="en-US" baseline="0" dirty="0" smtClean="0"/>
              <a:t>, http://</a:t>
            </a:r>
            <a:r>
              <a:rPr lang="en-US" baseline="0" dirty="0" err="1" smtClean="0"/>
              <a:t>vasmartscale.org</a:t>
            </a:r>
            <a:r>
              <a:rPr lang="en-US" baseline="0" dirty="0" smtClean="0"/>
              <a:t>/projects/, http://</a:t>
            </a:r>
            <a:r>
              <a:rPr lang="en-US" baseline="0" dirty="0" err="1" smtClean="0"/>
              <a:t>vasmartscale.org</a:t>
            </a:r>
            <a:r>
              <a:rPr lang="en-US" baseline="0" dirty="0" smtClean="0"/>
              <a:t>/documents/</a:t>
            </a:r>
            <a:r>
              <a:rPr lang="en-US" baseline="0" dirty="0" err="1" smtClean="0"/>
              <a:t>howtoreadascorecard.pdf</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39</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42276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also grateful for the advice of our partners at </a:t>
            </a:r>
            <a:r>
              <a:rPr lang="en-US" b="1" baseline="0" dirty="0" smtClean="0"/>
              <a:t>Transportation for America</a:t>
            </a:r>
            <a:r>
              <a:rPr lang="en-US" b="0" baseline="0" dirty="0" smtClean="0"/>
              <a:t> (</a:t>
            </a:r>
            <a:r>
              <a:rPr lang="en-US" baseline="0" dirty="0" smtClean="0"/>
              <a:t>James Corliss, </a:t>
            </a:r>
            <a:r>
              <a:rPr lang="en-US" baseline="0" dirty="0" err="1" smtClean="0"/>
              <a:t>Adrea</a:t>
            </a:r>
            <a:r>
              <a:rPr lang="en-US" baseline="0" dirty="0" smtClean="0"/>
              <a:t> Turner, Beth Osborne, Joe </a:t>
            </a:r>
            <a:r>
              <a:rPr lang="en-US" baseline="0" dirty="0" err="1" smtClean="0"/>
              <a:t>McAndrew</a:t>
            </a:r>
            <a:r>
              <a:rPr lang="en-US" baseline="0" dirty="0" smtClean="0"/>
              <a:t>, Alex </a:t>
            </a:r>
            <a:r>
              <a:rPr lang="en-US" baseline="0" dirty="0" err="1" smtClean="0"/>
              <a:t>Depompolo</a:t>
            </a:r>
            <a:r>
              <a:rPr lang="en-US" baseline="0" dirty="0" smtClean="0"/>
              <a:t>, Chris </a:t>
            </a:r>
            <a:r>
              <a:rPr lang="en-US" baseline="0" dirty="0" err="1" smtClean="0"/>
              <a:t>Rall</a:t>
            </a:r>
            <a:r>
              <a:rPr lang="en-US" baseline="0" dirty="0" smtClean="0"/>
              <a:t>) and the </a:t>
            </a:r>
            <a:r>
              <a:rPr lang="en-US" b="1" baseline="0" dirty="0" smtClean="0"/>
              <a:t>Natural Resources Defense Council </a:t>
            </a:r>
            <a:r>
              <a:rPr lang="en-US" b="0" baseline="0" dirty="0" smtClean="0"/>
              <a:t>(</a:t>
            </a:r>
            <a:r>
              <a:rPr lang="en-US" baseline="0" dirty="0" err="1" smtClean="0"/>
              <a:t>Deron</a:t>
            </a:r>
            <a:r>
              <a:rPr lang="en-US" baseline="0" dirty="0" smtClean="0"/>
              <a:t> </a:t>
            </a:r>
            <a:r>
              <a:rPr lang="en-US" baseline="0" dirty="0" err="1" smtClean="0"/>
              <a:t>Lovaas</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rocket scientists have been exploring the frontiers of transportation for years, boldly going where no man—or woman—has gone before. </a:t>
            </a:r>
            <a:r>
              <a:rPr lang="en-US" baseline="0" dirty="0" smtClean="0">
                <a:solidFill>
                  <a:schemeClr val="tx1">
                    <a:lumMod val="50000"/>
                    <a:lumOff val="50000"/>
                  </a:schemeClr>
                </a:solidFill>
              </a:rPr>
              <a:t>[Joke: Rocket science &amp; </a:t>
            </a:r>
            <a:r>
              <a:rPr lang="en-US" i="1" baseline="0" dirty="0" smtClean="0">
                <a:solidFill>
                  <a:schemeClr val="tx1">
                    <a:lumMod val="50000"/>
                    <a:lumOff val="50000"/>
                  </a:schemeClr>
                </a:solidFill>
              </a:rPr>
              <a:t>Star Trek </a:t>
            </a:r>
            <a:r>
              <a:rPr lang="en-US" baseline="0" dirty="0" smtClean="0">
                <a:solidFill>
                  <a:schemeClr val="tx1">
                    <a:lumMod val="50000"/>
                    <a:lumOff val="50000"/>
                  </a:schemeClr>
                </a:solidFill>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the ideas presented today—and any errors—are the responsibility of Rebecca and me.</a:t>
            </a:r>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Links: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http://t4america.org/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www.nrdc.org</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Footnotes: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Deron</a:t>
            </a:r>
            <a:r>
              <a:rPr lang="en-US" dirty="0" smtClean="0"/>
              <a:t>: I agree to the Star Trek slide but only if I get to be </a:t>
            </a:r>
            <a:r>
              <a:rPr lang="en-US" dirty="0" err="1" smtClean="0"/>
              <a:t>Geordi</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Beth</a:t>
            </a:r>
            <a:r>
              <a:rPr lang="en-US" dirty="0" smtClean="0"/>
              <a:t>: I claim 1/2 Data and 1/2 Riker on slide 4. Seems only appropriate considering this message is half geeky and half emotional.</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Star Trek: The Next Generation</a:t>
            </a:r>
            <a:r>
              <a:rPr lang="en-US" baseline="0" dirty="0" smtClean="0"/>
              <a:t> (1987–1994), https://</a:t>
            </a:r>
            <a:r>
              <a:rPr lang="en-US" baseline="0" dirty="0" err="1" smtClean="0"/>
              <a:t>en.wikipedia.org</a:t>
            </a:r>
            <a:r>
              <a:rPr lang="en-US" baseline="0" dirty="0" smtClean="0"/>
              <a:t>/wiki/Star_Trek:_</a:t>
            </a:r>
            <a:r>
              <a:rPr lang="en-US" baseline="0" dirty="0" err="1" smtClean="0"/>
              <a:t>The_Next_Generation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http://</a:t>
            </a:r>
            <a:r>
              <a:rPr lang="en-US" dirty="0" err="1" smtClean="0"/>
              <a:t>www.startrek.com</a:t>
            </a:r>
            <a:r>
              <a:rPr lang="en-US" dirty="0" smtClean="0"/>
              <a:t>/videos</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4</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929191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in 2012, </a:t>
            </a:r>
            <a:r>
              <a:rPr lang="en-US" sz="1200" b="1" kern="1200" dirty="0" smtClean="0">
                <a:solidFill>
                  <a:schemeClr val="tx1"/>
                </a:solidFill>
                <a:effectLst/>
                <a:latin typeface="+mn-lt"/>
                <a:ea typeface="+mn-ea"/>
                <a:cs typeface="+mn-cs"/>
              </a:rPr>
              <a:t>Tennessee</a:t>
            </a:r>
            <a:r>
              <a:rPr lang="en-US" sz="1200" kern="1200" dirty="0" smtClean="0">
                <a:solidFill>
                  <a:schemeClr val="tx1"/>
                </a:solidFill>
                <a:effectLst/>
                <a:latin typeface="+mn-lt"/>
                <a:ea typeface="+mn-ea"/>
                <a:cs typeface="+mn-cs"/>
              </a:rPr>
              <a:t> shifted to a technology-driven prioritization process using Decision Lens (DL3) software. Under this process, based on input from TDOT staff, criteria are identified related to the guiding principles in the long range transportation</a:t>
            </a:r>
            <a:r>
              <a:rPr lang="en-US" sz="1200" kern="1200" baseline="0" dirty="0" smtClean="0">
                <a:solidFill>
                  <a:schemeClr val="tx1"/>
                </a:solidFill>
                <a:effectLst/>
                <a:latin typeface="+mn-lt"/>
                <a:ea typeface="+mn-ea"/>
                <a:cs typeface="+mn-cs"/>
              </a:rPr>
              <a:t> plan</a:t>
            </a:r>
            <a:r>
              <a:rPr lang="en-US" sz="1200" kern="1200" dirty="0" smtClean="0">
                <a:solidFill>
                  <a:schemeClr val="tx1"/>
                </a:solidFill>
                <a:effectLst/>
                <a:latin typeface="+mn-lt"/>
                <a:ea typeface="+mn-ea"/>
                <a:cs typeface="+mn-cs"/>
              </a:rPr>
              <a:t>. Each principle is weighted differently. The software ranks projects based on Benefit Score, Investment Funding Source and Scheduling Constraints while additional consideration is given to Even Distribution of Projects per Region, Phase of construction, and MPO/RPO distribution.</a:t>
            </a:r>
            <a:endParaRPr lang="en-US" dirty="0" smtClean="0"/>
          </a:p>
          <a:p>
            <a:r>
              <a:rPr lang="en-US" dirty="0" smtClean="0"/>
              <a:t>------</a:t>
            </a:r>
          </a:p>
          <a:p>
            <a:r>
              <a:rPr lang="en-US" sz="1200" kern="1200" dirty="0" smtClean="0">
                <a:solidFill>
                  <a:schemeClr val="tx1"/>
                </a:solidFill>
                <a:effectLst/>
                <a:latin typeface="+mn-lt"/>
                <a:ea typeface="+mn-ea"/>
                <a:cs typeface="+mn-cs"/>
              </a:rPr>
              <a:t>Tennessee has been recognized for restructuring project selection to select projects based on data-driven evaluation </a:t>
            </a:r>
            <a:r>
              <a:rPr lang="en-US" sz="1200" i="1" kern="1200" dirty="0" smtClean="0">
                <a:solidFill>
                  <a:schemeClr val="tx1"/>
                </a:solidFill>
                <a:effectLst/>
                <a:latin typeface="+mn-lt"/>
                <a:ea typeface="+mn-ea"/>
                <a:cs typeface="+mn-cs"/>
              </a:rPr>
              <a:t>(Smart Growth America and State Smart Transportation Initiative, 2015)</a:t>
            </a:r>
            <a:r>
              <a:rPr lang="en-US" sz="1200" kern="1200" dirty="0" smtClean="0">
                <a:solidFill>
                  <a:schemeClr val="tx1"/>
                </a:solidFill>
                <a:effectLst/>
                <a:latin typeface="+mn-lt"/>
                <a:ea typeface="+mn-ea"/>
                <a:cs typeface="+mn-cs"/>
              </a:rPr>
              <a:t>. Tennessee shifted to a technology-driven prioritization process using Decision Lens (DL3) software for evaluating and prioritizing projects funded through discretionary sources and setting performance criteria. </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40</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501236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fourth </a:t>
            </a:r>
            <a:r>
              <a:rPr lang="en-US" baseline="0" dirty="0" smtClean="0"/>
              <a:t>phase is evaluating.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key step is to monitor outcomes on the ground:</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Measure Outcomes</a:t>
            </a:r>
            <a:r>
              <a:rPr lang="en-US" baseline="0" dirty="0" smtClean="0"/>
              <a:t>: Although models can be used to estimate the future when planning or programming, it is essential to model actual outcomes on the ground over time.</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Track Cause &amp; Effect</a:t>
            </a:r>
            <a:r>
              <a:rPr lang="en-US" baseline="0" dirty="0" smtClean="0"/>
              <a:t>: It is also critical to link outcomes back to actions to identify cause and effect relationships.</a:t>
            </a:r>
          </a:p>
        </p:txBody>
      </p:sp>
      <p:sp>
        <p:nvSpPr>
          <p:cNvPr id="4" name="Slide Number Placeholder 3"/>
          <p:cNvSpPr>
            <a:spLocks noGrp="1"/>
          </p:cNvSpPr>
          <p:nvPr>
            <p:ph type="sldNum" sz="quarter" idx="10"/>
          </p:nvPr>
        </p:nvSpPr>
        <p:spPr/>
        <p:txBody>
          <a:bodyPr/>
          <a:lstStyle/>
          <a:p>
            <a:fld id="{581C4DF5-3FD6-40E5-B4DB-2BE83E87D8E6}" type="slidenum">
              <a:rPr lang="en-US" smtClean="0"/>
              <a:t>41</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377503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the State of </a:t>
            </a:r>
            <a:r>
              <a:rPr lang="en-US" b="1" baseline="0" dirty="0" smtClean="0"/>
              <a:t>Washington</a:t>
            </a:r>
            <a:r>
              <a:rPr lang="en-US" baseline="0" dirty="0" smtClean="0"/>
              <a:t> with its </a:t>
            </a:r>
            <a:r>
              <a:rPr lang="en-US" dirty="0" smtClean="0"/>
              <a:t>Results Washington </a:t>
            </a:r>
            <a:r>
              <a:rPr lang="en-US" baseline="0" dirty="0" smtClean="0"/>
              <a:t>is a leader on reporting how state government is achieving outcomes for the public.</a:t>
            </a:r>
          </a:p>
          <a:p>
            <a:r>
              <a:rPr lang="en-US" baseline="0" dirty="0" smtClean="0"/>
              <a:t>Although not focused solely on transportation, every year Washington inventories it greenhouse gas emissions linked to climate change. Washington is also striving to reduce such emissions.</a:t>
            </a:r>
          </a:p>
          <a:p>
            <a:r>
              <a:rPr lang="en-US" baseline="0" dirty="0" smtClean="0"/>
              <a:t>The good news is that emissions statewide are down somewhat. The bad news is that to a significant extent this outcome is not the result of any state policies, but rather the shrinking of the energy-intensive aluminum industry between 2000 and 2002.</a:t>
            </a:r>
          </a:p>
          <a:p>
            <a:r>
              <a:rPr lang="en-US" baseline="0" dirty="0" smtClean="0"/>
              <a:t>In the transportation sector, we see a similar lack of cause and effect when congestion and fatalities fall not as a result of transportation investments but rather due to gas prices rising or the economy shrinking.</a:t>
            </a:r>
          </a:p>
          <a:p>
            <a:r>
              <a:rPr lang="en-US" baseline="0" dirty="0" smtClean="0"/>
              <a:t>It isn’t sufficient to blindly track performance measures and see how they change. It is also necessary to understand if and how actions have led to those changes.</a:t>
            </a:r>
          </a:p>
          <a:p>
            <a:r>
              <a:rPr lang="en-US" dirty="0" smtClean="0"/>
              <a:t>------</a:t>
            </a:r>
          </a:p>
          <a:p>
            <a:r>
              <a:rPr lang="en-US" dirty="0" smtClean="0"/>
              <a:t>Source: http://</a:t>
            </a:r>
            <a:r>
              <a:rPr lang="en-US" dirty="0" err="1" smtClean="0"/>
              <a:t>www.results.wa.gov</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was a significant decrease in emissions between 2000 and 2002, mainly due to changes in the aluminum industry in Washington.”</a:t>
            </a:r>
          </a:p>
          <a:p>
            <a:r>
              <a:rPr lang="en-US" dirty="0" smtClean="0"/>
              <a:t>Source:</a:t>
            </a:r>
            <a:r>
              <a:rPr lang="en-US" baseline="0" dirty="0" smtClean="0"/>
              <a:t> Washington State Dept. of Ecology, 2016, </a:t>
            </a:r>
            <a:r>
              <a:rPr lang="en-US" i="1" baseline="0" dirty="0" smtClean="0"/>
              <a:t>Report to the Legislature on Washington Greenhouse Gas Emissions Inventory: 2010–2013</a:t>
            </a:r>
            <a:r>
              <a:rPr lang="en-US" baseline="0" dirty="0" smtClean="0"/>
              <a:t>, p. 8, https://</a:t>
            </a:r>
            <a:r>
              <a:rPr lang="en-US" baseline="0" dirty="0" err="1" smtClean="0"/>
              <a:t>fortress.wa.gov</a:t>
            </a:r>
            <a:r>
              <a:rPr lang="en-US" baseline="0" dirty="0" smtClean="0"/>
              <a:t>/</a:t>
            </a:r>
            <a:r>
              <a:rPr lang="en-US" baseline="0" dirty="0" err="1" smtClean="0"/>
              <a:t>ecy</a:t>
            </a:r>
            <a:r>
              <a:rPr lang="en-US" baseline="0" dirty="0" smtClean="0"/>
              <a:t>/publications/</a:t>
            </a:r>
            <a:r>
              <a:rPr lang="en-US" baseline="0" dirty="0" err="1" smtClean="0"/>
              <a:t>SummaryPages</a:t>
            </a:r>
            <a:r>
              <a:rPr lang="en-US" baseline="0" dirty="0" smtClean="0"/>
              <a:t>/1602025.html</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42</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783492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next evaluating step is to report returns on investments to taxpayers, as we have discussed. There are different good ways to do so, but we recommend that governments: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Be Accountable</a:t>
            </a:r>
            <a:r>
              <a:rPr lang="en-US" baseline="0" dirty="0" smtClean="0"/>
              <a:t>: Be Accountable: Report what outcomes were delivered—at what cost.</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Be Transparent</a:t>
            </a:r>
            <a:r>
              <a:rPr lang="en-US" baseline="0" dirty="0" smtClean="0"/>
              <a:t>: Report how were decisions made.</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Be Accessible</a:t>
            </a:r>
            <a:r>
              <a:rPr lang="en-US" baseline="0" dirty="0" smtClean="0"/>
              <a:t>: Report succinctly in plain English to the general public.</a:t>
            </a:r>
          </a:p>
        </p:txBody>
      </p:sp>
      <p:sp>
        <p:nvSpPr>
          <p:cNvPr id="4" name="Slide Number Placeholder 3"/>
          <p:cNvSpPr>
            <a:spLocks noGrp="1"/>
          </p:cNvSpPr>
          <p:nvPr>
            <p:ph type="sldNum" sz="quarter" idx="10"/>
          </p:nvPr>
        </p:nvSpPr>
        <p:spPr/>
        <p:txBody>
          <a:bodyPr/>
          <a:lstStyle/>
          <a:p>
            <a:fld id="{581C4DF5-3FD6-40E5-B4DB-2BE83E87D8E6}" type="slidenum">
              <a:rPr lang="en-US" smtClean="0"/>
              <a:t>43</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377503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 although not a report on outcomes achieved, </a:t>
            </a:r>
            <a:r>
              <a:rPr lang="en-US" b="1" dirty="0" smtClean="0"/>
              <a:t>Utah</a:t>
            </a:r>
            <a:r>
              <a:rPr lang="en-US" dirty="0" smtClean="0"/>
              <a:t>’s Unified</a:t>
            </a:r>
            <a:r>
              <a:rPr lang="en-US" baseline="0" dirty="0" smtClean="0"/>
              <a:t> Transportation Plan unifies UDOTs plans and all MPO plans into a single document – includes objectives and performance measures. And it estimates not the performance of individual projects but rather the results in the aggregate.</a:t>
            </a:r>
          </a:p>
          <a:p>
            <a:r>
              <a:rPr lang="en-US" dirty="0" smtClean="0"/>
              <a:t>------</a:t>
            </a:r>
          </a:p>
          <a:p>
            <a:r>
              <a:rPr lang="en-US" dirty="0" smtClean="0"/>
              <a:t>Source: UDOT, 2015, </a:t>
            </a:r>
            <a:r>
              <a:rPr lang="en-US" i="1" dirty="0" smtClean="0"/>
              <a:t>Utah Unified Transportation</a:t>
            </a:r>
            <a:r>
              <a:rPr lang="en-US" i="1" baseline="0" dirty="0" smtClean="0"/>
              <a:t> Plan</a:t>
            </a:r>
            <a:r>
              <a:rPr lang="en-US" baseline="0" dirty="0" smtClean="0"/>
              <a:t>, http://</a:t>
            </a:r>
            <a:r>
              <a:rPr lang="en-US" baseline="0" dirty="0" err="1" smtClean="0"/>
              <a:t>www.utahunifiedplan.org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44</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149595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a:t>
            </a:r>
            <a:r>
              <a:rPr lang="en-US" b="1" dirty="0" smtClean="0"/>
              <a:t>Minnesota</a:t>
            </a:r>
            <a:r>
              <a:rPr lang="en-US" dirty="0" smtClean="0"/>
              <a:t> nicely summarizes</a:t>
            </a:r>
            <a:r>
              <a:rPr lang="en-US" baseline="0" dirty="0" smtClean="0"/>
              <a:t> the sources &amp; uses of funding, helping taxpayers see at a very high level how their money is used.</a:t>
            </a:r>
          </a:p>
          <a:p>
            <a:r>
              <a:rPr lang="en-US" baseline="0" dirty="0" smtClean="0"/>
              <a:t>But this particular document stops short of reporting outcomes.</a:t>
            </a:r>
            <a:endParaRPr lang="en-US" dirty="0" smtClean="0"/>
          </a:p>
          <a:p>
            <a:r>
              <a:rPr lang="en-US" dirty="0" smtClean="0"/>
              <a:t>------</a:t>
            </a:r>
          </a:p>
          <a:p>
            <a:r>
              <a:rPr lang="en-US" dirty="0" smtClean="0"/>
              <a:t>Source: </a:t>
            </a:r>
            <a:r>
              <a:rPr lang="en-US" dirty="0" err="1" smtClean="0"/>
              <a:t>MnDOT</a:t>
            </a:r>
            <a:r>
              <a:rPr lang="en-US" dirty="0" smtClean="0"/>
              <a:t>, Transportation Funding, Fiscal Year 2014 Where it comes from and where it goes,</a:t>
            </a:r>
            <a:r>
              <a:rPr lang="en-US" baseline="0" dirty="0" smtClean="0"/>
              <a:t> </a:t>
            </a:r>
            <a:r>
              <a:rPr lang="en-US" dirty="0" smtClean="0"/>
              <a:t>http://</a:t>
            </a:r>
            <a:r>
              <a:rPr lang="en-US" dirty="0" err="1" smtClean="0"/>
              <a:t>www.dot.state.mn.us</a:t>
            </a:r>
            <a:r>
              <a:rPr lang="en-US" dirty="0" smtClean="0"/>
              <a:t>/funding/documents/TranspFunding%20Pie%20Chart%202014.pdf</a:t>
            </a:r>
            <a:endParaRPr lang="en-US" dirty="0"/>
          </a:p>
        </p:txBody>
      </p:sp>
      <p:sp>
        <p:nvSpPr>
          <p:cNvPr id="4" name="Date Placeholder 3"/>
          <p:cNvSpPr>
            <a:spLocks noGrp="1"/>
          </p:cNvSpPr>
          <p:nvPr>
            <p:ph type="dt" idx="10"/>
          </p:nvPr>
        </p:nvSpPr>
        <p:spPr/>
        <p:txBody>
          <a:bodyPr/>
          <a:lstStyle/>
          <a:p>
            <a:r>
              <a:rPr lang="en-US" smtClean="0"/>
              <a:t>3/21/17</a:t>
            </a:r>
            <a:endParaRPr lang="en-US"/>
          </a:p>
        </p:txBody>
      </p:sp>
      <p:sp>
        <p:nvSpPr>
          <p:cNvPr id="5" name="Slide Number Placeholder 4"/>
          <p:cNvSpPr>
            <a:spLocks noGrp="1"/>
          </p:cNvSpPr>
          <p:nvPr>
            <p:ph type="sldNum" sz="quarter" idx="11"/>
          </p:nvPr>
        </p:nvSpPr>
        <p:spPr/>
        <p:txBody>
          <a:bodyPr/>
          <a:lstStyle/>
          <a:p>
            <a:fld id="{581C4DF5-3FD6-40E5-B4DB-2BE83E87D8E6}" type="slidenum">
              <a:rPr lang="en-US" smtClean="0"/>
              <a:t>45</a:t>
            </a:fld>
            <a:endParaRPr lang="en-US"/>
          </a:p>
        </p:txBody>
      </p:sp>
    </p:spTree>
    <p:extLst>
      <p:ext uri="{BB962C8B-B14F-4D97-AF65-F5344CB8AC3E}">
        <p14:creationId xmlns:p14="http://schemas.microsoft.com/office/powerpoint/2010/main" val="2307640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next evaluating step is to adjust expectations in light of experience.</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Analyze Outcomes</a:t>
            </a:r>
            <a:r>
              <a:rPr lang="en-US" baseline="0" dirty="0" smtClean="0"/>
              <a:t>: A lot of effort goes into modeling, i.e., predicting outcomes during planning or programming. But rarely after projects are built are actual outcomes measured and compared to what was predicted. Were the traffic volumes, level of service or pavement conditions 1, 5 or 10 years after a project what was predicted? In order to improve the accuracy of models, understand their limitations, and to make better decisions in the future, it is essential to compare expected to actual outcomes and to adjust future practices in response.</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Revisit Goals</a:t>
            </a:r>
            <a:r>
              <a:rPr lang="en-US" baseline="0" dirty="0" smtClean="0"/>
              <a:t>: It is also essential to revisit goals, objectives and performance targets in light of what progress has or has not been achieved.</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46</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377503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Putting it all together, here is a summary of our</a:t>
            </a:r>
            <a:r>
              <a:rPr lang="en-US" baseline="0" dirty="0" smtClean="0"/>
              <a:t> recommendations for outcomes-based decision-making.</a:t>
            </a:r>
          </a:p>
          <a:p>
            <a:r>
              <a:rPr lang="en-US" baseline="0" dirty="0" smtClean="0"/>
              <a:t>Again, we have tried to organize a bunch of familiar ideas into a simple and complete </a:t>
            </a:r>
            <a:r>
              <a:rPr lang="en-US" b="1" baseline="0" dirty="0" smtClean="0"/>
              <a:t>framework</a:t>
            </a:r>
            <a:r>
              <a:rPr lang="en-US" baseline="0" dirty="0" smtClean="0"/>
              <a:t> for transportation decision-making.</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47</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1792495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Now let’s quickly review performance-based</a:t>
            </a:r>
            <a:r>
              <a:rPr lang="en-US" sz="1200" kern="1200" baseline="0" dirty="0" smtClean="0">
                <a:solidFill>
                  <a:schemeClr val="tx1"/>
                </a:solidFill>
                <a:latin typeface="+mn-lt"/>
                <a:ea typeface="+mn-ea"/>
                <a:cs typeface="+mn-cs"/>
              </a:rPr>
              <a:t> decision-making under </a:t>
            </a:r>
            <a:r>
              <a:rPr lang="en-US" baseline="0" dirty="0" smtClean="0"/>
              <a:t>the 2012 federal transportation reauthorization bill </a:t>
            </a:r>
            <a:r>
              <a:rPr lang="en-US" b="1" baseline="0" dirty="0" smtClean="0"/>
              <a:t>Moving Ahead for Progress in the 21st Century Act</a:t>
            </a:r>
            <a:r>
              <a:rPr lang="en-US" baseline="0" dirty="0" smtClean="0"/>
              <a:t>.</a:t>
            </a:r>
          </a:p>
          <a:p>
            <a:r>
              <a:rPr lang="en-US" sz="1200" kern="1200" baseline="0" dirty="0" smtClean="0">
                <a:solidFill>
                  <a:schemeClr val="tx1"/>
                </a:solidFill>
                <a:latin typeface="+mn-lt"/>
                <a:ea typeface="+mn-ea"/>
                <a:cs typeface="+mn-cs"/>
              </a:rPr>
              <a:t>MAP-21 aspires to reform transportation decision-making in America.</a:t>
            </a:r>
          </a:p>
          <a:p>
            <a:r>
              <a:rPr lang="en-US" sz="1200" kern="1200" baseline="0" dirty="0" smtClean="0">
                <a:solidFill>
                  <a:schemeClr val="tx1"/>
                </a:solidFill>
                <a:latin typeface="+mn-lt"/>
                <a:ea typeface="+mn-ea"/>
                <a:cs typeface="+mn-cs"/>
              </a:rPr>
              <a:t>In particular, similar to our work, MAP-21 aspires to improve transportation decision-making in order to increase efficiency, accountability &amp; transparency.</a:t>
            </a:r>
          </a:p>
          <a:p>
            <a:r>
              <a:rPr lang="en-US" sz="1200" kern="1200" baseline="0" dirty="0" smtClean="0">
                <a:solidFill>
                  <a:schemeClr val="tx1"/>
                </a:solidFill>
                <a:latin typeface="+mn-lt"/>
                <a:ea typeface="+mn-ea"/>
                <a:cs typeface="+mn-cs"/>
              </a:rPr>
              <a:t>But MAP-21 focuses on </a:t>
            </a:r>
            <a:r>
              <a:rPr lang="en-US" sz="1200" b="1" i="1" kern="1200" baseline="0" dirty="0" smtClean="0">
                <a:solidFill>
                  <a:schemeClr val="tx1"/>
                </a:solidFill>
                <a:latin typeface="+mn-lt"/>
                <a:ea typeface="+mn-ea"/>
                <a:cs typeface="+mn-cs"/>
              </a:rPr>
              <a:t>project</a:t>
            </a:r>
            <a:r>
              <a:rPr lang="en-US" sz="1200" kern="1200" baseline="0" dirty="0" smtClean="0">
                <a:solidFill>
                  <a:schemeClr val="tx1"/>
                </a:solidFill>
                <a:latin typeface="+mn-lt"/>
                <a:ea typeface="+mn-ea"/>
                <a:cs typeface="+mn-cs"/>
              </a:rPr>
              <a:t> decision-making through </a:t>
            </a:r>
            <a:r>
              <a:rPr lang="en-US" sz="1200" b="1" i="1" kern="1200" baseline="0" dirty="0" smtClean="0">
                <a:solidFill>
                  <a:schemeClr val="tx1"/>
                </a:solidFill>
                <a:latin typeface="+mn-lt"/>
                <a:ea typeface="+mn-ea"/>
                <a:cs typeface="+mn-cs"/>
              </a:rPr>
              <a:t>planning &amp; programming</a:t>
            </a:r>
            <a:r>
              <a:rPr lang="en-US" sz="1200" b="0" kern="1200" baseline="0" dirty="0" smtClean="0">
                <a:solidFill>
                  <a:schemeClr val="tx1"/>
                </a:solidFill>
                <a:latin typeface="+mn-lt"/>
                <a:ea typeface="+mn-ea"/>
                <a:cs typeface="+mn-cs"/>
              </a:rPr>
              <a:t>, overlooking other phases.</a:t>
            </a:r>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endParaRPr lang="en-US" dirty="0" smtClean="0"/>
          </a:p>
          <a:p>
            <a:r>
              <a:rPr lang="en-US" dirty="0" smtClean="0"/>
              <a:t>MAP-21 </a:t>
            </a:r>
            <a:r>
              <a:rPr lang="is-IS" dirty="0" smtClean="0"/>
              <a:t>§1203(a)</a:t>
            </a:r>
            <a:r>
              <a:rPr lang="en-US" dirty="0" smtClean="0"/>
              <a:t>, 23</a:t>
            </a:r>
            <a:r>
              <a:rPr lang="en-US" baseline="0" dirty="0" smtClean="0"/>
              <a:t> U.S.C. §150(a),</a:t>
            </a:r>
            <a:r>
              <a:rPr lang="en-US" dirty="0" smtClean="0"/>
              <a:t> https://</a:t>
            </a:r>
            <a:r>
              <a:rPr lang="en-US" dirty="0" err="1" smtClean="0"/>
              <a:t>www.law.cornell.edu</a:t>
            </a:r>
            <a:r>
              <a:rPr lang="en-US" dirty="0" smtClean="0"/>
              <a:t>/</a:t>
            </a:r>
            <a:r>
              <a:rPr lang="en-US" dirty="0" err="1" smtClean="0"/>
              <a:t>uscode</a:t>
            </a:r>
            <a:r>
              <a:rPr lang="en-US" dirty="0" smtClean="0"/>
              <a:t>/text/23/150</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48</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04465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MAP-21’s goals are fine, but represent just a subset of,</a:t>
            </a:r>
            <a:r>
              <a:rPr lang="en-US" baseline="0" dirty="0" smtClean="0"/>
              <a:t> for example, Tennessee’s guiding principles.</a:t>
            </a:r>
          </a:p>
          <a:p>
            <a:r>
              <a:rPr lang="en-US" baseline="0" dirty="0" smtClean="0"/>
              <a:t>For example, these national goals say nothing about moving people nor livable communities. Are these the goals that matter to the typical taxpayer?</a:t>
            </a:r>
            <a:endParaRPr lang="en-US" dirty="0" smtClean="0"/>
          </a:p>
          <a:p>
            <a:r>
              <a:rPr lang="en-US" dirty="0" smtClean="0"/>
              <a:t>------</a:t>
            </a:r>
          </a:p>
          <a:p>
            <a:r>
              <a:rPr lang="en-US" dirty="0" smtClean="0"/>
              <a:t>Citation: MAP-21 </a:t>
            </a:r>
            <a:r>
              <a:rPr lang="is-IS" dirty="0" smtClean="0"/>
              <a:t>§1203(a)</a:t>
            </a:r>
            <a:r>
              <a:rPr lang="en-US" dirty="0" smtClean="0"/>
              <a:t>, 23</a:t>
            </a:r>
            <a:r>
              <a:rPr lang="en-US" baseline="0" dirty="0" smtClean="0"/>
              <a:t> U.S.C. §150(b)</a:t>
            </a:r>
            <a:r>
              <a:rPr lang="en-US" dirty="0" smtClean="0"/>
              <a:t>: https://</a:t>
            </a:r>
            <a:r>
              <a:rPr lang="en-US" dirty="0" err="1" smtClean="0"/>
              <a:t>www.law.cornell.edu</a:t>
            </a:r>
            <a:r>
              <a:rPr lang="en-US" dirty="0" smtClean="0"/>
              <a:t>/</a:t>
            </a:r>
            <a:r>
              <a:rPr lang="en-US" dirty="0" err="1" smtClean="0"/>
              <a:t>uscode</a:t>
            </a:r>
            <a:r>
              <a:rPr lang="en-US" dirty="0" smtClean="0"/>
              <a:t>/text/23/150</a:t>
            </a:r>
          </a:p>
          <a:p>
            <a:r>
              <a:rPr lang="en-US" dirty="0" smtClean="0"/>
              <a:t>Source:</a:t>
            </a:r>
            <a:r>
              <a:rPr lang="en-US" baseline="0" dirty="0" smtClean="0"/>
              <a:t> </a:t>
            </a:r>
            <a:r>
              <a:rPr lang="en-US" dirty="0" smtClean="0"/>
              <a:t>https://</a:t>
            </a:r>
            <a:r>
              <a:rPr lang="en-US" dirty="0" err="1" smtClean="0"/>
              <a:t>www.fhwa.dot.gov</a:t>
            </a:r>
            <a:r>
              <a:rPr lang="en-US" dirty="0" smtClean="0"/>
              <a:t>/</a:t>
            </a:r>
            <a:r>
              <a:rPr lang="en-US" dirty="0" err="1" smtClean="0"/>
              <a:t>tpm</a:t>
            </a:r>
            <a:r>
              <a:rPr lang="en-US" dirty="0" smtClean="0"/>
              <a:t>/about/</a:t>
            </a:r>
            <a:r>
              <a:rPr lang="en-US" dirty="0" err="1" smtClean="0"/>
              <a:t>goals.cfm</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49</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0446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Our research looked at two related sets of questions,</a:t>
            </a:r>
            <a:r>
              <a:rPr lang="en-US" sz="1200" kern="1200" baseline="0" dirty="0" smtClean="0">
                <a:solidFill>
                  <a:schemeClr val="tx1"/>
                </a:solidFill>
                <a:effectLst/>
                <a:latin typeface="+mn-lt"/>
                <a:ea typeface="+mn-ea"/>
                <a:cs typeface="+mn-cs"/>
              </a:rPr>
              <a:t> one about outcomes and the other about process:</a:t>
            </a: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Our research is about </a:t>
            </a:r>
            <a:r>
              <a:rPr lang="en-US" sz="1200" b="1" i="0" kern="1200" dirty="0" smtClean="0">
                <a:solidFill>
                  <a:schemeClr val="tx1"/>
                </a:solidFill>
                <a:effectLst/>
                <a:latin typeface="+mn-lt"/>
                <a:ea typeface="+mn-ea"/>
                <a:cs typeface="+mn-cs"/>
              </a:rPr>
              <a:t>effectiveness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or “bang for the buck”: </a:t>
            </a:r>
            <a:r>
              <a:rPr lang="en-US" sz="1200" dirty="0" smtClean="0">
                <a:solidFill>
                  <a:schemeClr val="tx1"/>
                </a:solidFill>
              </a:rPr>
              <a:t>How effectively </a:t>
            </a:r>
            <a:r>
              <a:rPr lang="en-US" sz="1200" dirty="0" smtClean="0"/>
              <a:t>are </a:t>
            </a:r>
            <a:r>
              <a:rPr lang="en-US" sz="1200" dirty="0" smtClean="0">
                <a:solidFill>
                  <a:schemeClr val="tx1"/>
                </a:solidFill>
              </a:rPr>
              <a:t>states </a:t>
            </a:r>
            <a:r>
              <a:rPr lang="en-US" sz="1200" dirty="0" smtClean="0"/>
              <a:t>and</a:t>
            </a:r>
            <a:r>
              <a:rPr lang="en-US" sz="1200" dirty="0" smtClean="0">
                <a:solidFill>
                  <a:schemeClr val="tx1"/>
                </a:solidFill>
              </a:rPr>
              <a:t> metropolitan planning organizations advancing their own </a:t>
            </a:r>
            <a:r>
              <a:rPr lang="en-US" sz="1200" dirty="0" smtClean="0"/>
              <a:t>economic development, public health, and other </a:t>
            </a:r>
            <a:r>
              <a:rPr lang="en-US" sz="1200" i="1" dirty="0" smtClean="0">
                <a:solidFill>
                  <a:schemeClr val="tx2">
                    <a:lumMod val="60000"/>
                    <a:lumOff val="40000"/>
                  </a:schemeClr>
                </a:solidFill>
              </a:rPr>
              <a:t>livability</a:t>
            </a:r>
            <a:r>
              <a:rPr lang="en-US" sz="1200" dirty="0" smtClean="0">
                <a:solidFill>
                  <a:schemeClr val="tx2">
                    <a:lumMod val="60000"/>
                    <a:lumOff val="40000"/>
                  </a:schemeClr>
                </a:solidFill>
              </a:rPr>
              <a:t> </a:t>
            </a:r>
            <a:r>
              <a:rPr lang="en-US" sz="1200" dirty="0" smtClean="0"/>
              <a:t>goals with transportation investments?</a:t>
            </a: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Our research is also about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i.e.,</a:t>
            </a:r>
            <a:r>
              <a:rPr lang="en-US" sz="1200" kern="1200" baseline="0" dirty="0" smtClean="0">
                <a:solidFill>
                  <a:schemeClr val="tx1"/>
                </a:solidFill>
                <a:effectLst/>
                <a:latin typeface="+mn-lt"/>
                <a:ea typeface="+mn-ea"/>
                <a:cs typeface="+mn-cs"/>
              </a:rPr>
              <a:t> about the public seeing what decisions are made on their behalf and how these decisions are made. Ultimately, our research is about </a:t>
            </a:r>
            <a:r>
              <a:rPr lang="en-US" sz="1200" b="1" kern="1200" baseline="0" dirty="0" smtClean="0">
                <a:solidFill>
                  <a:schemeClr val="tx1"/>
                </a:solidFill>
                <a:effectLst/>
                <a:latin typeface="+mn-lt"/>
                <a:ea typeface="+mn-ea"/>
                <a:cs typeface="+mn-cs"/>
              </a:rPr>
              <a:t>accountability</a:t>
            </a:r>
            <a:r>
              <a:rPr lang="en-US" sz="1200" kern="1200" baseline="0" dirty="0" smtClean="0">
                <a:solidFill>
                  <a:schemeClr val="tx1"/>
                </a:solidFill>
                <a:effectLst/>
                <a:latin typeface="+mn-lt"/>
                <a:ea typeface="+mn-ea"/>
                <a:cs typeface="+mn-cs"/>
              </a:rPr>
              <a:t>, i.e., about how to make decisions better in order to deliver more value to the public.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baseline="0" dirty="0" smtClean="0">
                <a:solidFill>
                  <a:schemeClr val="tx1"/>
                </a:solidFill>
                <a:effectLst/>
                <a:latin typeface="+mn-lt"/>
                <a:ea typeface="+mn-ea"/>
                <a:cs typeface="+mn-cs"/>
              </a:rPr>
              <a:t>&gt;&gt;&gt; Reference to SAFETEA-LU?</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Footnotes: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chemeClr val="tx1">
                    <a:lumMod val="50000"/>
                    <a:lumOff val="50000"/>
                  </a:schemeClr>
                </a:solidFill>
              </a:rPr>
              <a:t>Research Title: “Effectiveness of Transportation Funding Mechanisms for Achieving National, State, and Metropolitan Economic, Health, and Other Livability Goals”</a:t>
            </a:r>
            <a:endParaRPr lang="en-US" sz="1200" b="1" i="0" dirty="0" smtClean="0">
              <a:solidFill>
                <a:schemeClr val="tx1"/>
              </a:solidFill>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central research question is: </a:t>
            </a:r>
            <a:r>
              <a:rPr lang="en-US" sz="1200" b="1" kern="1200" dirty="0" smtClean="0">
                <a:solidFill>
                  <a:schemeClr val="tx1"/>
                </a:solidFill>
                <a:effectLst/>
                <a:latin typeface="+mn-lt"/>
                <a:ea typeface="+mn-ea"/>
                <a:cs typeface="+mn-cs"/>
              </a:rPr>
              <a:t>How effectively are economic development, public health, and other livability goals integrated into transportation funding decisions?</a:t>
            </a:r>
          </a:p>
          <a:p>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smtClean="0">
                <a:solidFill>
                  <a:schemeClr val="tx1"/>
                </a:solidFill>
                <a:effectLst/>
                <a:latin typeface="+mn-lt"/>
                <a:ea typeface="+mn-ea"/>
                <a:cs typeface="+mn-cs"/>
              </a:rPr>
              <a:t>Framework: </a:t>
            </a:r>
            <a:r>
              <a:rPr lang="en-US" sz="1200" kern="1200" dirty="0" smtClean="0">
                <a:solidFill>
                  <a:schemeClr val="tx1"/>
                </a:solidFill>
                <a:effectLst/>
                <a:latin typeface="+mn-lt"/>
                <a:ea typeface="+mn-ea"/>
                <a:cs typeface="+mn-cs"/>
              </a:rPr>
              <a:t>Which states and MPOs adopt economic development, public health, or other</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livability goals into transportation plans? What is the process for selecting and funding transportation projects and programs? What are the available transportation funding sources, and how is the use of these sources constrained?</a:t>
            </a:r>
          </a:p>
          <a:p>
            <a:pPr lvl="1"/>
            <a:r>
              <a:rPr lang="en-US" sz="1200" i="1" kern="1200" dirty="0" smtClean="0">
                <a:solidFill>
                  <a:schemeClr val="tx1"/>
                </a:solidFill>
                <a:effectLst/>
                <a:latin typeface="+mn-lt"/>
                <a:ea typeface="+mn-ea"/>
                <a:cs typeface="+mn-cs"/>
              </a:rPr>
              <a:t>Objective:</a:t>
            </a:r>
            <a:r>
              <a:rPr lang="en-US" sz="1200" kern="1200" dirty="0" smtClean="0">
                <a:solidFill>
                  <a:schemeClr val="tx1"/>
                </a:solidFill>
                <a:effectLst/>
                <a:latin typeface="+mn-lt"/>
                <a:ea typeface="+mn-ea"/>
                <a:cs typeface="+mn-cs"/>
              </a:rPr>
              <a:t> To understand how national, state, and metropolitan livability goals and performance measures are incorporated into state and metropolitan transportation plans.</a:t>
            </a:r>
          </a:p>
          <a:p>
            <a:pPr lvl="1"/>
            <a:r>
              <a:rPr lang="en-US" sz="1200" i="1" kern="1200" dirty="0" smtClean="0">
                <a:solidFill>
                  <a:schemeClr val="tx1"/>
                </a:solidFill>
                <a:effectLst/>
                <a:latin typeface="+mn-lt"/>
                <a:ea typeface="+mn-ea"/>
                <a:cs typeface="+mn-cs"/>
              </a:rPr>
              <a:t>Objective:</a:t>
            </a:r>
            <a:r>
              <a:rPr lang="en-US" sz="1200" kern="1200" dirty="0" smtClean="0">
                <a:solidFill>
                  <a:schemeClr val="tx1"/>
                </a:solidFill>
                <a:effectLst/>
                <a:latin typeface="+mn-lt"/>
                <a:ea typeface="+mn-ea"/>
                <a:cs typeface="+mn-cs"/>
              </a:rPr>
              <a:t> To understand how transportation funding decisions are made by states and MPOs.</a:t>
            </a:r>
          </a:p>
          <a:p>
            <a:pPr lvl="1"/>
            <a:r>
              <a:rPr lang="en-US" sz="1200" i="1" kern="1200" dirty="0" smtClean="0">
                <a:solidFill>
                  <a:schemeClr val="tx1"/>
                </a:solidFill>
                <a:effectLst/>
                <a:latin typeface="+mn-lt"/>
                <a:ea typeface="+mn-ea"/>
                <a:cs typeface="+mn-cs"/>
              </a:rPr>
              <a:t>Objective:</a:t>
            </a:r>
            <a:r>
              <a:rPr lang="en-US" sz="1200" kern="1200" dirty="0" smtClean="0">
                <a:solidFill>
                  <a:schemeClr val="tx1"/>
                </a:solidFill>
                <a:effectLst/>
                <a:latin typeface="+mn-lt"/>
                <a:ea typeface="+mn-ea"/>
                <a:cs typeface="+mn-cs"/>
              </a:rPr>
              <a:t> To describe the transportation funding sources available to states and MPOs and the constraints on these sources.</a:t>
            </a:r>
          </a:p>
          <a:p>
            <a:pPr lvl="0"/>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smtClean="0">
                <a:solidFill>
                  <a:schemeClr val="tx1"/>
                </a:solidFill>
                <a:effectLst/>
                <a:latin typeface="+mn-lt"/>
                <a:ea typeface="+mn-ea"/>
                <a:cs typeface="+mn-cs"/>
              </a:rPr>
              <a:t>Assessment: </a:t>
            </a:r>
            <a:r>
              <a:rPr lang="en-US" sz="1200" kern="1200" dirty="0" smtClean="0">
                <a:solidFill>
                  <a:schemeClr val="tx1"/>
                </a:solidFill>
                <a:effectLst/>
                <a:latin typeface="+mn-lt"/>
                <a:ea typeface="+mn-ea"/>
                <a:cs typeface="+mn-cs"/>
              </a:rPr>
              <a:t>How well do states and metropolitan areas incorporate economic development, public health, and other livability goals into transportation funding decisions? What are the opportunities and constraints for integrating these goals into transportation funding decisions? What are the legal, technical, and political challenges?</a:t>
            </a:r>
          </a:p>
          <a:p>
            <a:pPr lvl="1"/>
            <a:r>
              <a:rPr lang="en-US" sz="1200" i="1" kern="1200" dirty="0" smtClean="0">
                <a:solidFill>
                  <a:schemeClr val="tx1"/>
                </a:solidFill>
                <a:effectLst/>
                <a:latin typeface="+mn-lt"/>
                <a:ea typeface="+mn-ea"/>
                <a:cs typeface="+mn-cs"/>
              </a:rPr>
              <a:t>Objective:</a:t>
            </a:r>
            <a:r>
              <a:rPr lang="en-US" sz="1200" kern="1200" dirty="0" smtClean="0">
                <a:solidFill>
                  <a:schemeClr val="tx1"/>
                </a:solidFill>
                <a:effectLst/>
                <a:latin typeface="+mn-lt"/>
                <a:ea typeface="+mn-ea"/>
                <a:cs typeface="+mn-cs"/>
              </a:rPr>
              <a:t> To assess the linkages between economic development, public health, and other livability goals and funding decisions.</a:t>
            </a:r>
          </a:p>
          <a:p>
            <a:pPr lvl="1"/>
            <a:r>
              <a:rPr lang="en-US" sz="1200" i="1" kern="1200" dirty="0" smtClean="0">
                <a:solidFill>
                  <a:schemeClr val="tx1"/>
                </a:solidFill>
                <a:effectLst/>
                <a:latin typeface="+mn-lt"/>
                <a:ea typeface="+mn-ea"/>
                <a:cs typeface="+mn-cs"/>
              </a:rPr>
              <a:t>Objective: </a:t>
            </a:r>
            <a:r>
              <a:rPr lang="en-US" sz="1200" kern="1200" dirty="0" smtClean="0">
                <a:solidFill>
                  <a:schemeClr val="tx1"/>
                </a:solidFill>
                <a:effectLst/>
                <a:latin typeface="+mn-lt"/>
                <a:ea typeface="+mn-ea"/>
                <a:cs typeface="+mn-cs"/>
              </a:rPr>
              <a:t>To understand how effectively, in theory and in practice, transportation funding is advancing livability goals.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smtClean="0">
                <a:solidFill>
                  <a:schemeClr val="tx1"/>
                </a:solidFill>
                <a:effectLst/>
                <a:latin typeface="+mn-lt"/>
                <a:ea typeface="+mn-ea"/>
                <a:cs typeface="+mn-cs"/>
              </a:rPr>
              <a:t>Knowledge Transfer: </a:t>
            </a:r>
            <a:r>
              <a:rPr lang="en-US" sz="1200" kern="1200" dirty="0" smtClean="0">
                <a:solidFill>
                  <a:schemeClr val="tx1"/>
                </a:solidFill>
                <a:effectLst/>
                <a:latin typeface="+mn-lt"/>
                <a:ea typeface="+mn-ea"/>
                <a:cs typeface="+mn-cs"/>
              </a:rPr>
              <a:t>What are the best approaches for integrating economic development, public health, and other livability goals and performance measures into the transportation funding process? How should other states and MPOs adapt the funding process to better achieve such goals?</a:t>
            </a:r>
          </a:p>
          <a:p>
            <a:pPr lvl="1"/>
            <a:r>
              <a:rPr lang="en-US" sz="1200" i="1" kern="1200" dirty="0" smtClean="0">
                <a:solidFill>
                  <a:schemeClr val="tx1"/>
                </a:solidFill>
                <a:effectLst/>
                <a:latin typeface="+mn-lt"/>
                <a:ea typeface="+mn-ea"/>
                <a:cs typeface="+mn-cs"/>
              </a:rPr>
              <a:t>Objective: </a:t>
            </a:r>
            <a:r>
              <a:rPr lang="en-US" sz="1200" kern="1200" dirty="0" smtClean="0">
                <a:solidFill>
                  <a:schemeClr val="tx1"/>
                </a:solidFill>
                <a:effectLst/>
                <a:latin typeface="+mn-lt"/>
                <a:ea typeface="+mn-ea"/>
                <a:cs typeface="+mn-cs"/>
              </a:rPr>
              <a:t>To offer best practices for incorporating economic development, public health, and other livability goals and performance measures into funding decisions.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DDD147-6EA9-4C15-99BB-851CC0C0700D}" type="slidenum">
              <a:rPr lang="en-US" smtClean="0"/>
              <a:pPr/>
              <a:t>5</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468438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mandated performance measures</a:t>
            </a:r>
            <a:r>
              <a:rPr lang="en-US" baseline="0" dirty="0" smtClean="0"/>
              <a:t> represent an even smaller subset of areas of interest. These are a good start, but more is needed.</a:t>
            </a:r>
            <a:endParaRPr lang="en-US" dirty="0" smtClean="0"/>
          </a:p>
          <a:p>
            <a:r>
              <a:rPr lang="en-US" dirty="0" smtClean="0"/>
              <a:t>------</a:t>
            </a:r>
          </a:p>
          <a:p>
            <a:r>
              <a:rPr lang="en-US" dirty="0" smtClean="0"/>
              <a:t>Citations:</a:t>
            </a:r>
          </a:p>
          <a:p>
            <a:r>
              <a:rPr lang="en-US" dirty="0" smtClean="0"/>
              <a:t>MAP-21 </a:t>
            </a:r>
            <a:r>
              <a:rPr lang="is-IS" dirty="0" smtClean="0"/>
              <a:t>§1203(a)</a:t>
            </a:r>
            <a:r>
              <a:rPr lang="en-US" dirty="0" smtClean="0"/>
              <a:t>, 23</a:t>
            </a:r>
            <a:r>
              <a:rPr lang="en-US" baseline="0" dirty="0" smtClean="0"/>
              <a:t> U.S.C. §150(c)</a:t>
            </a:r>
            <a:r>
              <a:rPr lang="en-US" dirty="0" smtClean="0"/>
              <a:t>: https://</a:t>
            </a:r>
            <a:r>
              <a:rPr lang="en-US" dirty="0" err="1" smtClean="0"/>
              <a:t>www.law.cornell.edu</a:t>
            </a:r>
            <a:r>
              <a:rPr lang="en-US" dirty="0" smtClean="0"/>
              <a:t>/</a:t>
            </a:r>
            <a:r>
              <a:rPr lang="en-US" dirty="0" err="1" smtClean="0"/>
              <a:t>uscode</a:t>
            </a:r>
            <a:r>
              <a:rPr lang="en-US" dirty="0" smtClean="0"/>
              <a:t>/text/23/150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MAP-21 §20019, 49 U.S.C. §5326: https://</a:t>
            </a:r>
            <a:r>
              <a:rPr lang="en-US" dirty="0" err="1" smtClean="0"/>
              <a:t>www.law.cornell.edu</a:t>
            </a:r>
            <a:r>
              <a:rPr lang="en-US" dirty="0" smtClean="0"/>
              <a:t>/</a:t>
            </a:r>
            <a:r>
              <a:rPr lang="en-US" dirty="0" err="1" smtClean="0"/>
              <a:t>uscode</a:t>
            </a:r>
            <a:r>
              <a:rPr lang="en-US" dirty="0" smtClean="0"/>
              <a:t>/text/49/5326</a:t>
            </a:r>
          </a:p>
          <a:p>
            <a:r>
              <a:rPr lang="en-US" dirty="0" smtClean="0"/>
              <a:t>MAP-21 §20021, 49 U.S.C. §5329: https://</a:t>
            </a:r>
            <a:r>
              <a:rPr lang="en-US" dirty="0" err="1" smtClean="0"/>
              <a:t>www.law.cornell.edu</a:t>
            </a:r>
            <a:r>
              <a:rPr lang="en-US" dirty="0" smtClean="0"/>
              <a:t>/</a:t>
            </a:r>
            <a:r>
              <a:rPr lang="en-US" dirty="0" err="1" smtClean="0"/>
              <a:t>uscode</a:t>
            </a:r>
            <a:r>
              <a:rPr lang="en-US" dirty="0" smtClean="0"/>
              <a:t>/text/49/5329</a:t>
            </a:r>
          </a:p>
          <a:p>
            <a:endParaRPr lang="en-US" dirty="0" smtClean="0"/>
          </a:p>
          <a:p>
            <a:r>
              <a:rPr lang="en-US" dirty="0" smtClean="0"/>
              <a:t>Sources:</a:t>
            </a:r>
          </a:p>
          <a:p>
            <a:r>
              <a:rPr lang="en-US" dirty="0" smtClean="0"/>
              <a:t>https://</a:t>
            </a:r>
            <a:r>
              <a:rPr lang="en-US" dirty="0" err="1" smtClean="0"/>
              <a:t>www.fhwa.dot.gov</a:t>
            </a:r>
            <a:r>
              <a:rPr lang="en-US" dirty="0" smtClean="0"/>
              <a:t>/</a:t>
            </a:r>
            <a:r>
              <a:rPr lang="en-US" dirty="0" err="1" smtClean="0"/>
              <a:t>tpm</a:t>
            </a:r>
            <a:r>
              <a:rPr lang="en-US" dirty="0" smtClean="0"/>
              <a:t>/about/</a:t>
            </a:r>
            <a:r>
              <a:rPr lang="en-US" dirty="0" err="1" smtClean="0"/>
              <a:t>summary.cfm</a:t>
            </a:r>
            <a:endParaRPr lang="en-US" dirty="0" smtClean="0"/>
          </a:p>
          <a:p>
            <a:r>
              <a:rPr lang="en-US" dirty="0" smtClean="0"/>
              <a:t>https://</a:t>
            </a:r>
            <a:r>
              <a:rPr lang="en-US" dirty="0" err="1" smtClean="0"/>
              <a:t>www.fhwa.dot.gov</a:t>
            </a:r>
            <a:r>
              <a:rPr lang="en-US" dirty="0" smtClean="0"/>
              <a:t>/map21/</a:t>
            </a:r>
            <a:r>
              <a:rPr lang="en-US" dirty="0" err="1" smtClean="0"/>
              <a:t>qandas</a:t>
            </a:r>
            <a:r>
              <a:rPr lang="en-US" dirty="0" smtClean="0"/>
              <a:t>/</a:t>
            </a:r>
            <a:r>
              <a:rPr lang="en-US" dirty="0" err="1" smtClean="0"/>
              <a:t>qapm.cfm</a:t>
            </a:r>
            <a:endParaRPr lang="en-US" dirty="0" smtClean="0"/>
          </a:p>
          <a:p>
            <a:endParaRPr lang="en-US" dirty="0" smtClean="0"/>
          </a:p>
          <a:p>
            <a:r>
              <a:rPr lang="en-US" dirty="0" smtClean="0"/>
              <a:t>https://</a:t>
            </a:r>
            <a:r>
              <a:rPr lang="en-US" dirty="0" err="1" smtClean="0"/>
              <a:t>www.fhwa.dot.gov</a:t>
            </a:r>
            <a:r>
              <a:rPr lang="en-US" dirty="0" smtClean="0"/>
              <a:t>/</a:t>
            </a:r>
            <a:r>
              <a:rPr lang="en-US" dirty="0" err="1" smtClean="0"/>
              <a:t>tpm</a:t>
            </a:r>
            <a:r>
              <a:rPr lang="en-US" dirty="0" smtClean="0"/>
              <a:t>/about/</a:t>
            </a:r>
            <a:r>
              <a:rPr lang="en-US" dirty="0" err="1" smtClean="0"/>
              <a:t>summary.cfm</a:t>
            </a:r>
            <a:endParaRPr lang="en-US" dirty="0" smtClean="0"/>
          </a:p>
          <a:p>
            <a:r>
              <a:rPr lang="en-US" dirty="0" smtClean="0"/>
              <a:t>https://</a:t>
            </a:r>
            <a:r>
              <a:rPr lang="en-US" dirty="0" err="1" smtClean="0"/>
              <a:t>www.fhwa.dot.gov</a:t>
            </a:r>
            <a:r>
              <a:rPr lang="en-US" dirty="0" smtClean="0"/>
              <a:t>/</a:t>
            </a:r>
            <a:r>
              <a:rPr lang="en-US" dirty="0" err="1" smtClean="0"/>
              <a:t>tpm</a:t>
            </a:r>
            <a:r>
              <a:rPr lang="en-US" dirty="0" smtClean="0"/>
              <a:t>/about/</a:t>
            </a:r>
            <a:r>
              <a:rPr lang="en-US" dirty="0" err="1" smtClean="0"/>
              <a:t>nhpp.cfm</a:t>
            </a:r>
            <a:endParaRPr lang="en-US" dirty="0" smtClean="0"/>
          </a:p>
          <a:p>
            <a:r>
              <a:rPr lang="en-US" dirty="0" smtClean="0"/>
              <a:t>https://</a:t>
            </a:r>
            <a:r>
              <a:rPr lang="en-US" dirty="0" err="1" smtClean="0"/>
              <a:t>www.fhwa.dot.gov</a:t>
            </a:r>
            <a:r>
              <a:rPr lang="en-US" dirty="0" smtClean="0"/>
              <a:t>/</a:t>
            </a:r>
            <a:r>
              <a:rPr lang="en-US" dirty="0" err="1" smtClean="0"/>
              <a:t>tpm</a:t>
            </a:r>
            <a:r>
              <a:rPr lang="en-US" dirty="0" smtClean="0"/>
              <a:t>/about/</a:t>
            </a:r>
            <a:r>
              <a:rPr lang="en-US" dirty="0" err="1" smtClean="0"/>
              <a:t>hsip.cfm</a:t>
            </a:r>
            <a:endParaRPr lang="en-US" dirty="0" smtClean="0"/>
          </a:p>
          <a:p>
            <a:r>
              <a:rPr lang="en-US" dirty="0" smtClean="0"/>
              <a:t>https://</a:t>
            </a:r>
            <a:r>
              <a:rPr lang="en-US" dirty="0" err="1" smtClean="0"/>
              <a:t>www.fhwa.dot.gov</a:t>
            </a:r>
            <a:r>
              <a:rPr lang="en-US" dirty="0" smtClean="0"/>
              <a:t>/</a:t>
            </a:r>
            <a:r>
              <a:rPr lang="en-US" dirty="0" err="1" smtClean="0"/>
              <a:t>tpm</a:t>
            </a:r>
            <a:r>
              <a:rPr lang="en-US" dirty="0" smtClean="0"/>
              <a:t>/about/</a:t>
            </a:r>
            <a:r>
              <a:rPr lang="en-US" dirty="0" err="1" smtClean="0"/>
              <a:t>cmaq.cfm</a:t>
            </a:r>
            <a:endParaRPr lang="en-US" dirty="0" smtClean="0"/>
          </a:p>
          <a:p>
            <a:r>
              <a:rPr lang="en-US" dirty="0" smtClean="0"/>
              <a:t>https://</a:t>
            </a:r>
            <a:r>
              <a:rPr lang="en-US" dirty="0" err="1" smtClean="0"/>
              <a:t>www.fhwa.dot.gov</a:t>
            </a:r>
            <a:r>
              <a:rPr lang="en-US" dirty="0" smtClean="0"/>
              <a:t>/</a:t>
            </a:r>
            <a:r>
              <a:rPr lang="en-US" dirty="0" err="1" smtClean="0"/>
              <a:t>tpm</a:t>
            </a:r>
            <a:r>
              <a:rPr lang="en-US" dirty="0" smtClean="0"/>
              <a:t>/about/</a:t>
            </a:r>
            <a:r>
              <a:rPr lang="en-US" dirty="0" err="1" smtClean="0"/>
              <a:t>freight.cfm</a:t>
            </a:r>
            <a:endParaRPr lang="en-US"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50</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04465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although</a:t>
            </a:r>
            <a:r>
              <a:rPr lang="en-US" baseline="0" dirty="0" smtClean="0"/>
              <a:t> MAP-21 calls for setting targets and reporting progress, these steps fall far short of the more comprehensive outcomes-based approach we recommend. It is as if MAP-21 imagines that if you merely establish performance measures and set targets, then these will be met, without sufficient thought to the political and practical realities of funding, allocation and constraints.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Citations: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MAP-21 </a:t>
            </a:r>
            <a:r>
              <a:rPr lang="is-IS" dirty="0" smtClean="0"/>
              <a:t>§1203(a)</a:t>
            </a:r>
            <a:r>
              <a:rPr lang="en-US" dirty="0" smtClean="0"/>
              <a:t>, 23</a:t>
            </a:r>
            <a:r>
              <a:rPr lang="en-US" baseline="0" dirty="0" smtClean="0"/>
              <a:t> U.S.C. §§150(d)–(e)</a:t>
            </a:r>
            <a:r>
              <a:rPr lang="en-US" dirty="0" smtClean="0"/>
              <a:t>: https://</a:t>
            </a:r>
            <a:r>
              <a:rPr lang="en-US" dirty="0" err="1" smtClean="0"/>
              <a:t>www.law.cornell.edu</a:t>
            </a:r>
            <a:r>
              <a:rPr lang="en-US" dirty="0" smtClean="0"/>
              <a:t>/</a:t>
            </a:r>
            <a:r>
              <a:rPr lang="en-US" dirty="0" err="1" smtClean="0"/>
              <a:t>uscode</a:t>
            </a:r>
            <a:r>
              <a:rPr lang="en-US" dirty="0" smtClean="0"/>
              <a:t>/text/23/150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MAP-21 </a:t>
            </a:r>
            <a:r>
              <a:rPr lang="is-IS" dirty="0" smtClean="0"/>
              <a:t>§1202(a)</a:t>
            </a:r>
            <a:r>
              <a:rPr lang="en-US" dirty="0" smtClean="0"/>
              <a:t>, 23</a:t>
            </a:r>
            <a:r>
              <a:rPr lang="en-US" baseline="0" dirty="0" smtClean="0"/>
              <a:t> U.S.C. §135(d)(2)</a:t>
            </a:r>
            <a:r>
              <a:rPr lang="en-US" dirty="0" smtClean="0"/>
              <a:t>: https://</a:t>
            </a:r>
            <a:r>
              <a:rPr lang="en-US" dirty="0" err="1" smtClean="0"/>
              <a:t>www.law.cornell.edu</a:t>
            </a:r>
            <a:r>
              <a:rPr lang="en-US" dirty="0" smtClean="0"/>
              <a:t>/</a:t>
            </a:r>
            <a:r>
              <a:rPr lang="en-US" dirty="0" err="1" smtClean="0"/>
              <a:t>uscode</a:t>
            </a:r>
            <a:r>
              <a:rPr lang="en-US" dirty="0" smtClean="0"/>
              <a:t>/text/23/135</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MAP-21 </a:t>
            </a:r>
            <a:r>
              <a:rPr lang="is-IS" dirty="0" smtClean="0"/>
              <a:t>§1201(a)</a:t>
            </a:r>
            <a:r>
              <a:rPr lang="en-US" dirty="0" smtClean="0"/>
              <a:t>, 23</a:t>
            </a:r>
            <a:r>
              <a:rPr lang="en-US" baseline="0" dirty="0" smtClean="0"/>
              <a:t> U.S.C. §134(h)(2)</a:t>
            </a:r>
            <a:r>
              <a:rPr lang="en-US" dirty="0" smtClean="0"/>
              <a:t>: https://</a:t>
            </a:r>
            <a:r>
              <a:rPr lang="en-US" dirty="0" err="1" smtClean="0"/>
              <a:t>www.law.cornell.edu</a:t>
            </a:r>
            <a:r>
              <a:rPr lang="en-US" dirty="0" smtClean="0"/>
              <a:t>/</a:t>
            </a:r>
            <a:r>
              <a:rPr lang="en-US" dirty="0" err="1" smtClean="0"/>
              <a:t>uscode</a:t>
            </a:r>
            <a:r>
              <a:rPr lang="en-US" dirty="0" smtClean="0"/>
              <a:t>/text/23/134</a:t>
            </a:r>
          </a:p>
          <a:p>
            <a:endParaRPr lang="en-US" dirty="0" smtClean="0"/>
          </a:p>
          <a:p>
            <a:r>
              <a:rPr lang="en-US" dirty="0" smtClean="0"/>
              <a:t>Sources:</a:t>
            </a:r>
          </a:p>
          <a:p>
            <a:r>
              <a:rPr lang="en-US" dirty="0" smtClean="0"/>
              <a:t>https://</a:t>
            </a:r>
            <a:r>
              <a:rPr lang="en-US" dirty="0" err="1" smtClean="0"/>
              <a:t>www.fhwa.dot.gov</a:t>
            </a:r>
            <a:r>
              <a:rPr lang="en-US" dirty="0" smtClean="0"/>
              <a:t>/map21/factsheets/</a:t>
            </a:r>
            <a:r>
              <a:rPr lang="en-US" dirty="0" err="1" smtClean="0"/>
              <a:t>pm.cfm</a:t>
            </a:r>
            <a:endParaRPr lang="en-US" dirty="0" smtClean="0"/>
          </a:p>
          <a:p>
            <a:r>
              <a:rPr lang="en-US" dirty="0" smtClean="0"/>
              <a:t>https://</a:t>
            </a:r>
            <a:r>
              <a:rPr lang="en-US" dirty="0" err="1" smtClean="0"/>
              <a:t>www.fhwa.dot.gov</a:t>
            </a:r>
            <a:r>
              <a:rPr lang="en-US" dirty="0" smtClean="0"/>
              <a:t>/map21/factsheets/</a:t>
            </a:r>
            <a:r>
              <a:rPr lang="en-US" dirty="0" err="1" smtClean="0"/>
              <a:t>snmp.cfm</a:t>
            </a:r>
            <a:endParaRPr lang="en-US" dirty="0" smtClean="0"/>
          </a:p>
          <a:p>
            <a:r>
              <a:rPr lang="en-US" dirty="0" smtClean="0"/>
              <a:t>https://</a:t>
            </a:r>
            <a:r>
              <a:rPr lang="en-US" dirty="0" err="1" smtClean="0"/>
              <a:t>www.fhwa.dot.gov</a:t>
            </a:r>
            <a:r>
              <a:rPr lang="en-US" dirty="0" smtClean="0"/>
              <a:t>/map21/factsheets/</a:t>
            </a:r>
            <a:r>
              <a:rPr lang="en-US" dirty="0" err="1" smtClean="0"/>
              <a:t>mp.cfm</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51</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980086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MAP-21 is a high-level federal bill that sets general directions, leaving it to the U.S.</a:t>
            </a:r>
            <a:r>
              <a:rPr lang="en-US" baseline="0" dirty="0" smtClean="0"/>
              <a:t> Dept. of Transportation to work out details.</a:t>
            </a:r>
          </a:p>
          <a:p>
            <a:r>
              <a:rPr lang="en-US" i="0" baseline="0" dirty="0" smtClean="0"/>
              <a:t>Shortly after the adoption of MAP-21, Federal Highway Administration publish its </a:t>
            </a:r>
            <a:r>
              <a:rPr lang="en-US" i="1" baseline="0" dirty="0" smtClean="0"/>
              <a:t>Performance-Based Planning and Programming Guidebook</a:t>
            </a:r>
            <a:r>
              <a:rPr lang="en-US" i="0" baseline="0" dirty="0" smtClean="0"/>
              <a:t>.</a:t>
            </a:r>
          </a:p>
          <a:p>
            <a:r>
              <a:rPr lang="en-US" dirty="0" smtClean="0"/>
              <a:t>This graphic summarizes FHWA’s recommendations,</a:t>
            </a:r>
            <a:r>
              <a:rPr lang="en-US" baseline="0" dirty="0" smtClean="0"/>
              <a:t> which are good—as far as they go.</a:t>
            </a:r>
            <a:endParaRPr lang="en-US" dirty="0" smtClean="0"/>
          </a:p>
          <a:p>
            <a:r>
              <a:rPr lang="en-US" dirty="0" smtClean="0"/>
              <a:t>------</a:t>
            </a:r>
          </a:p>
          <a:p>
            <a:r>
              <a:rPr lang="en-US" dirty="0" smtClean="0"/>
              <a:t>Source: Federal Highway</a:t>
            </a:r>
            <a:r>
              <a:rPr lang="en-US" baseline="0" dirty="0" smtClean="0"/>
              <a:t> Administration, 2013, </a:t>
            </a:r>
            <a:r>
              <a:rPr lang="en-US" i="1" baseline="0" dirty="0" smtClean="0"/>
              <a:t>Performance-Based Planning and Programming Guidebook</a:t>
            </a:r>
            <a:r>
              <a:rPr lang="en-US" baseline="0" dirty="0" smtClean="0"/>
              <a:t>, https://</a:t>
            </a:r>
            <a:r>
              <a:rPr lang="en-US" baseline="0" dirty="0" err="1" smtClean="0"/>
              <a:t>www.fhwa.dot.gov</a:t>
            </a:r>
            <a:r>
              <a:rPr lang="en-US" baseline="0" dirty="0" smtClean="0"/>
              <a:t>/planning/</a:t>
            </a:r>
            <a:r>
              <a:rPr lang="en-US" baseline="0" dirty="0" err="1" smtClean="0"/>
              <a:t>performance_based_planning</a:t>
            </a:r>
            <a:r>
              <a:rPr lang="en-US" baseline="0" dirty="0" smtClean="0"/>
              <a:t>/</a:t>
            </a:r>
            <a:r>
              <a:rPr lang="en-US" baseline="0" dirty="0" err="1" smtClean="0"/>
              <a:t>pbpp_guidebook</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52</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2649264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how do MAP-21 and U.S.</a:t>
            </a:r>
            <a:r>
              <a:rPr lang="en-US" baseline="0" dirty="0" smtClean="0"/>
              <a:t> DOT’s guidance compare to our recommended outcomes-based approach?</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Planning</a:t>
            </a:r>
            <a:r>
              <a:rPr lang="en-US" baseline="0" dirty="0" smtClean="0"/>
              <a:t>: Under MAP-21, state DOTs and MPOs focus narrowly on the transportation system. Our recommendation is to develop integrated transportation and land use scenarios accounting for more of the relevant factors.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Funding</a:t>
            </a:r>
            <a:r>
              <a:rPr lang="en-US" baseline="0" dirty="0" smtClean="0"/>
              <a:t>: MAP-21 does not appear to recognize taxing and allocating a transportation decisions that deserve to be performance-based. We see a need to focus especially on allocating to ensure sufficient flexibility to invest in the most effective projects.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Programming</a:t>
            </a:r>
            <a:r>
              <a:rPr lang="en-US" baseline="0" dirty="0" smtClean="0"/>
              <a:t>: MAP-21’s approach to programming is good—if it is tightly linked to planning and not in practice an almost independent effort.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Evaluating</a:t>
            </a:r>
            <a:r>
              <a:rPr lang="en-US" baseline="0" dirty="0" smtClean="0"/>
              <a:t>: Finally, although tracking performance measures is good, as we have seen measures unmoored from actions fail to capture cause and effect relationships. A better approach is to tightly integrating planning, programming &amp; evaluating.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53</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022642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summary, we recommend: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Focus on outcomes that matter, and set priorities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Develop scenarios, and plan for uncertainty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Empower decision-makers with broad responsibilities, allocate flexible funding, and hold accountable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Invest in projects that achieve performance measures effectively: “bang for the buck”</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Monitor outcomes over time, and track cause &amp; effect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Be accountable, transparent &amp; accessible to the public</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Adjust expectations in light of experience</a:t>
            </a:r>
          </a:p>
        </p:txBody>
      </p:sp>
      <p:sp>
        <p:nvSpPr>
          <p:cNvPr id="4" name="Slide Number Placeholder 3"/>
          <p:cNvSpPr>
            <a:spLocks noGrp="1"/>
          </p:cNvSpPr>
          <p:nvPr>
            <p:ph type="sldNum" sz="quarter" idx="10"/>
          </p:nvPr>
        </p:nvSpPr>
        <p:spPr/>
        <p:txBody>
          <a:bodyPr/>
          <a:lstStyle/>
          <a:p>
            <a:fld id="{581C4DF5-3FD6-40E5-B4DB-2BE83E87D8E6}" type="slidenum">
              <a:rPr lang="en-US" smtClean="0"/>
              <a:t>54</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549909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conclusion, we set out to assess the effectiveness of transportation investments—but found too little data to be able to do so.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Instead, we offer a comprehensive framework for an outcomes-based transportation decision-making process aimed to provide greater accountability &amp; transparency.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beyond the scope of this research project to explore the theoretical &amp; practical considerations of such an approach in detail.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appreciate political realities and that such an improved process might not be realized any time soon.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we are encouraged by the leadership and innovation we see by states &amp; MPOs: laboratories of democracy.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hope the ones we had the pleasure to study continue striving to do better.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we hope that our humble ideas presented here might help further such work.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next few months, Transportation for America will be publishing these ideas as a short, practical toolkit.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National Institute for Transportation and Communities will be publishing the detailed findings of our research in a longer academic report.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am happy to take your questions and comments.</a:t>
            </a:r>
          </a:p>
        </p:txBody>
      </p:sp>
      <p:sp>
        <p:nvSpPr>
          <p:cNvPr id="4" name="Slide Number Placeholder 3"/>
          <p:cNvSpPr>
            <a:spLocks noGrp="1"/>
          </p:cNvSpPr>
          <p:nvPr>
            <p:ph type="sldNum" sz="quarter" idx="10"/>
          </p:nvPr>
        </p:nvSpPr>
        <p:spPr/>
        <p:txBody>
          <a:bodyPr/>
          <a:lstStyle/>
          <a:p>
            <a:fld id="{581C4DF5-3FD6-40E5-B4DB-2BE83E87D8E6}" type="slidenum">
              <a:rPr lang="en-US" smtClean="0"/>
              <a:t>55</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1179249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Thank you.</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r>
              <a:rPr lang="en-US" dirty="0" smtClean="0"/>
              <a:t>Links: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pppm.uoregon.edu</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sci.uoregon.edu</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nitc.trec.pdx.edu</a:t>
            </a:r>
            <a:r>
              <a:rPr lang="en-US" baseline="0" dirty="0" smtClean="0"/>
              <a:t>/research/project/875/</a:t>
            </a:r>
          </a:p>
        </p:txBody>
      </p:sp>
      <p:sp>
        <p:nvSpPr>
          <p:cNvPr id="4" name="Slide Number Placeholder 3"/>
          <p:cNvSpPr>
            <a:spLocks noGrp="1"/>
          </p:cNvSpPr>
          <p:nvPr>
            <p:ph type="sldNum" sz="quarter" idx="10"/>
          </p:nvPr>
        </p:nvSpPr>
        <p:spPr/>
        <p:txBody>
          <a:bodyPr/>
          <a:lstStyle/>
          <a:p>
            <a:fld id="{5ADDD147-6EA9-4C15-99BB-851CC0C0700D}" type="slidenum">
              <a:rPr lang="en-US" smtClean="0"/>
              <a:pPr/>
              <a:t>56</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85178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Actually, we didn’t think answering our research</a:t>
            </a:r>
            <a:r>
              <a:rPr lang="en-US" baseline="0" dirty="0" smtClean="0"/>
              <a:t> </a:t>
            </a:r>
            <a:r>
              <a:rPr lang="en-US" dirty="0" smtClean="0"/>
              <a:t>question would be rocket science. </a:t>
            </a:r>
            <a:r>
              <a:rPr lang="en-US" dirty="0" smtClean="0">
                <a:solidFill>
                  <a:srgbClr val="7F7F7F"/>
                </a:solidFill>
              </a:rPr>
              <a:t>[Joke:</a:t>
            </a:r>
            <a:r>
              <a:rPr lang="en-US" baseline="0" dirty="0" smtClean="0">
                <a:solidFill>
                  <a:srgbClr val="7F7F7F"/>
                </a:solidFill>
              </a:rPr>
              <a:t> rocket science again]</a:t>
            </a:r>
          </a:p>
          <a:p>
            <a:r>
              <a:rPr lang="en-US" baseline="0" dirty="0" smtClean="0"/>
              <a:t>We planned to just gather and analyze existing data on transportation investments.</a:t>
            </a:r>
            <a:endParaRPr lang="en-US" dirty="0" smtClean="0"/>
          </a:p>
          <a:p>
            <a:r>
              <a:rPr lang="en-US" dirty="0" smtClean="0"/>
              <a:t>----</a:t>
            </a:r>
          </a:p>
          <a:p>
            <a:r>
              <a:rPr lang="en-US" dirty="0" smtClean="0"/>
              <a:t>Image Source: http://</a:t>
            </a:r>
            <a:r>
              <a:rPr lang="en-US" dirty="0" err="1" smtClean="0"/>
              <a:t>www.thedetroitbureau.com</a:t>
            </a:r>
            <a:r>
              <a:rPr lang="en-US" dirty="0" smtClean="0"/>
              <a:t>/2016/02/</a:t>
            </a:r>
            <a:r>
              <a:rPr lang="en-US" dirty="0" err="1" smtClean="0"/>
              <a:t>audi</a:t>
            </a:r>
            <a:r>
              <a:rPr lang="en-US" dirty="0" smtClean="0"/>
              <a:t>-</a:t>
            </a:r>
            <a:r>
              <a:rPr lang="en-US" dirty="0" err="1" smtClean="0"/>
              <a:t>subaru</a:t>
            </a:r>
            <a:r>
              <a:rPr lang="en-US" dirty="0" smtClean="0"/>
              <a:t>-top-annual-consumer-reports-auto-issue/</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6</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44179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more detail</a:t>
            </a:r>
            <a:r>
              <a:rPr lang="en-US" baseline="0" dirty="0" smtClean="0"/>
              <a:t>:</a:t>
            </a:r>
          </a:p>
          <a:p>
            <a:endParaRPr lang="en-US" dirty="0" smtClean="0"/>
          </a:p>
          <a:p>
            <a:pPr marL="228600" indent="-228600">
              <a:buAutoNum type="arabicPeriod"/>
            </a:pPr>
            <a:r>
              <a:rPr lang="en-US" dirty="0" smtClean="0"/>
              <a:t>We looked at </a:t>
            </a:r>
            <a:r>
              <a:rPr lang="en-US" b="1" dirty="0" smtClean="0"/>
              <a:t>case studies</a:t>
            </a:r>
            <a:r>
              <a:rPr lang="en-US" dirty="0" smtClean="0"/>
              <a:t>.</a:t>
            </a:r>
          </a:p>
          <a:p>
            <a:pPr marL="0" indent="0">
              <a:buNone/>
            </a:pPr>
            <a:endParaRPr lang="en-US" dirty="0" smtClean="0"/>
          </a:p>
          <a:p>
            <a:pPr marL="228600" indent="-228600">
              <a:buAutoNum type="arabicPeriod"/>
            </a:pPr>
            <a:r>
              <a:rPr lang="en-US" dirty="0" smtClean="0"/>
              <a:t>We analyzed </a:t>
            </a:r>
            <a:r>
              <a:rPr lang="en-US" b="1" dirty="0" smtClean="0"/>
              <a:t>documents</a:t>
            </a:r>
            <a:r>
              <a:rPr lang="en-US" dirty="0" smtClean="0"/>
              <a:t>.</a:t>
            </a:r>
          </a:p>
          <a:p>
            <a:pPr marL="0" indent="0">
              <a:buNone/>
            </a:pPr>
            <a:endParaRPr lang="en-US" dirty="0" smtClean="0"/>
          </a:p>
          <a:p>
            <a:pPr marL="228600" indent="-228600">
              <a:buAutoNum type="arabicPeriod"/>
            </a:pPr>
            <a:r>
              <a:rPr lang="en-US" dirty="0" smtClean="0"/>
              <a:t>And we checked our understanding by</a:t>
            </a:r>
            <a:r>
              <a:rPr lang="en-US" baseline="0" dirty="0" smtClean="0"/>
              <a:t> interviewing </a:t>
            </a:r>
            <a:r>
              <a:rPr lang="en-US" b="1" baseline="0" dirty="0" smtClean="0"/>
              <a:t>stakeholders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1C4DF5-3FD6-40E5-B4DB-2BE83E87D8E6}" type="slidenum">
              <a:rPr lang="en-US" smtClean="0"/>
              <a:t>7</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211243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Because we didn’t have the resources to look at all 50 states, we reviewed 10 potential case study states, including many that are more innovative. These included a mix of</a:t>
            </a:r>
            <a:r>
              <a:rPr lang="en-US" baseline="0" dirty="0" smtClean="0"/>
              <a:t> </a:t>
            </a:r>
            <a:r>
              <a:rPr lang="en-US" dirty="0" smtClean="0"/>
              <a:t>large &amp; small, urban &amp; rural,</a:t>
            </a:r>
            <a:r>
              <a:rPr lang="en-US" baseline="0" dirty="0" smtClean="0"/>
              <a:t> varying limits on use of gas taxes, red &amp; blue.</a:t>
            </a:r>
          </a:p>
          <a:p>
            <a:pPr marL="0" indent="0">
              <a:buNone/>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From this tentative list of 10, we selected 6 to study in detail. In each of these states, we also selected one metropolitan planning area to study in detail. Our six case studies are: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California</a:t>
            </a:r>
            <a:r>
              <a:rPr lang="en-US" baseline="0" dirty="0" smtClean="0"/>
              <a:t> … and the Metropolitan Transportation Commission for the San Francisco Bay Area</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Massachusetts</a:t>
            </a:r>
            <a:r>
              <a:rPr lang="en-US" baseline="0" dirty="0" smtClean="0"/>
              <a:t> … and the Pioneer Valley MPO  for Springfield</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Minnesota</a:t>
            </a:r>
            <a:r>
              <a:rPr lang="en-US" baseline="0" dirty="0" smtClean="0"/>
              <a:t> …and the Metropolitan Council  for the Minneapolis-St. Paul twin cities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Tennessee</a:t>
            </a:r>
            <a:r>
              <a:rPr lang="en-US" baseline="0" dirty="0" smtClean="0"/>
              <a:t> … and the Nashville Area MPO</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Utah</a:t>
            </a:r>
            <a:r>
              <a:rPr lang="en-US" baseline="0" dirty="0" smtClean="0"/>
              <a:t> … and the Wasatch Front Regional Council  for Salt Lake City</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Virginia</a:t>
            </a:r>
            <a:r>
              <a:rPr lang="en-US" baseline="0" dirty="0" smtClean="0"/>
              <a:t> … and the Hampton Roads TPO  for the Chesapeake area</a:t>
            </a:r>
          </a:p>
        </p:txBody>
      </p:sp>
      <p:sp>
        <p:nvSpPr>
          <p:cNvPr id="4" name="Slide Number Placeholder 3"/>
          <p:cNvSpPr>
            <a:spLocks noGrp="1"/>
          </p:cNvSpPr>
          <p:nvPr>
            <p:ph type="sldNum" sz="quarter" idx="10"/>
          </p:nvPr>
        </p:nvSpPr>
        <p:spPr/>
        <p:txBody>
          <a:bodyPr/>
          <a:lstStyle/>
          <a:p>
            <a:fld id="{581C4DF5-3FD6-40E5-B4DB-2BE83E87D8E6}" type="slidenum">
              <a:rPr lang="en-US" smtClean="0"/>
              <a:t>8</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40556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So what did we find?</a:t>
            </a:r>
          </a:p>
          <a:p>
            <a:pPr marL="0" indent="0">
              <a:buNone/>
            </a:pPr>
            <a:endParaRPr lang="en-US" dirty="0" smtClean="0"/>
          </a:p>
          <a:p>
            <a:pPr marL="228600" indent="-228600">
              <a:buFont typeface="+mj-lt"/>
              <a:buAutoNum type="arabicPeriod"/>
            </a:pPr>
            <a:r>
              <a:rPr lang="en-US" dirty="0" smtClean="0"/>
              <a:t>After a year of</a:t>
            </a:r>
            <a:r>
              <a:rPr lang="en-US" baseline="0" dirty="0" smtClean="0"/>
              <a:t> intensive research</a:t>
            </a:r>
            <a:r>
              <a:rPr lang="en-US" dirty="0" smtClean="0"/>
              <a:t>, the </a:t>
            </a:r>
            <a:r>
              <a:rPr lang="en-US" baseline="0" dirty="0" smtClean="0"/>
              <a:t>findings of our investigative team are contained in a soon-to-be-published 150-page report, documenting the 6 case studies in great detail.</a:t>
            </a:r>
          </a:p>
          <a:p>
            <a:pPr marL="0" indent="0">
              <a:buFont typeface="+mj-lt"/>
              <a:buNone/>
            </a:pPr>
            <a:endParaRPr lang="en-US" baseline="0" dirty="0" smtClean="0"/>
          </a:p>
          <a:p>
            <a:pPr marL="228600" indent="-228600">
              <a:buFont typeface="+mj-lt"/>
              <a:buAutoNum type="arabicPeriod"/>
            </a:pPr>
            <a:r>
              <a:rPr lang="en-US" baseline="0" dirty="0" smtClean="0"/>
              <a:t>Alas, I regret to say that w</a:t>
            </a:r>
            <a:r>
              <a:rPr lang="en-US" dirty="0" smtClean="0"/>
              <a:t>e couldn’t follow the money, at least not completely. We failed to answer our primary research question about the effectiveness</a:t>
            </a:r>
            <a:r>
              <a:rPr lang="en-US" baseline="0" dirty="0" smtClean="0"/>
              <a:t> of transportation investments.</a:t>
            </a:r>
          </a:p>
          <a:p>
            <a:pPr marL="0" indent="0">
              <a:buNone/>
            </a:pPr>
            <a:r>
              <a:rPr lang="en-US" dirty="0" smtClean="0"/>
              <a:t>------</a:t>
            </a:r>
          </a:p>
          <a:p>
            <a:r>
              <a:rPr lang="en-US" dirty="0" smtClean="0"/>
              <a:t>Footnotes:</a:t>
            </a:r>
          </a:p>
          <a:p>
            <a:r>
              <a:rPr lang="en-US" dirty="0" smtClean="0"/>
              <a:t>Watergate: Bob Woodward &amp; Carl Bernstein (1972–1974), http://</a:t>
            </a:r>
            <a:r>
              <a:rPr lang="en-US" dirty="0" err="1" smtClean="0"/>
              <a:t>en.wikipedia.org</a:t>
            </a:r>
            <a:r>
              <a:rPr lang="en-US" dirty="0" smtClean="0"/>
              <a:t>/wiki/</a:t>
            </a:r>
            <a:r>
              <a:rPr lang="en-US" dirty="0" err="1" smtClean="0"/>
              <a:t>Watergate_scandal</a:t>
            </a:r>
            <a:endParaRPr lang="en-US" dirty="0" smtClean="0"/>
          </a:p>
          <a:p>
            <a:r>
              <a:rPr lang="en-US" i="1" dirty="0" smtClean="0"/>
              <a:t>All the President’s Men</a:t>
            </a:r>
            <a:r>
              <a:rPr lang="en-US" dirty="0" smtClean="0"/>
              <a:t>: Robert Redford &amp;</a:t>
            </a:r>
            <a:r>
              <a:rPr lang="en-US" baseline="0" dirty="0" smtClean="0"/>
              <a:t> Dustin Hoffman (</a:t>
            </a:r>
            <a:r>
              <a:rPr lang="en-US" dirty="0" smtClean="0"/>
              <a:t>1976),</a:t>
            </a:r>
            <a:r>
              <a:rPr lang="en-US" baseline="0" dirty="0" smtClean="0"/>
              <a:t> https://</a:t>
            </a:r>
            <a:r>
              <a:rPr lang="en-US" baseline="0" dirty="0" err="1" smtClean="0"/>
              <a:t>en.wikipedia.org</a:t>
            </a:r>
            <a:r>
              <a:rPr lang="en-US" baseline="0" dirty="0" smtClean="0"/>
              <a:t>/wiki/</a:t>
            </a:r>
            <a:r>
              <a:rPr lang="en-US" baseline="0" dirty="0" err="1" smtClean="0"/>
              <a:t>All_the_President's_Men</a:t>
            </a:r>
            <a:r>
              <a:rPr lang="en-US" baseline="0" dirty="0" smtClean="0"/>
              <a:t>_(film)</a:t>
            </a:r>
            <a:endParaRPr lang="en-US" dirty="0" smtClean="0"/>
          </a:p>
          <a:p>
            <a:r>
              <a:rPr lang="en-US" dirty="0" smtClean="0"/>
              <a:t>Image source: http://</a:t>
            </a:r>
            <a:r>
              <a:rPr lang="en-US" dirty="0" err="1" smtClean="0"/>
              <a:t>www.latimes.com</a:t>
            </a:r>
            <a:r>
              <a:rPr lang="en-US" dirty="0" smtClean="0"/>
              <a:t>/entertainment/</a:t>
            </a:r>
            <a:r>
              <a:rPr lang="en-US" dirty="0" err="1" smtClean="0"/>
              <a:t>tv</a:t>
            </a:r>
            <a:r>
              <a:rPr lang="en-US" dirty="0" smtClean="0"/>
              <a:t>/</a:t>
            </a:r>
            <a:r>
              <a:rPr lang="en-US" dirty="0" err="1" smtClean="0"/>
              <a:t>showtracker</a:t>
            </a:r>
            <a:r>
              <a:rPr lang="en-US" dirty="0" smtClean="0"/>
              <a:t>/la-et-st-0707-tvhighlights-20160707-snap-story.html</a:t>
            </a:r>
          </a:p>
          <a:p>
            <a:r>
              <a:rPr lang="en-US" dirty="0" smtClean="0"/>
              <a:t>Image</a:t>
            </a:r>
            <a:r>
              <a:rPr lang="en-US" baseline="0" dirty="0" smtClean="0"/>
              <a:t> source: http://</a:t>
            </a:r>
            <a:r>
              <a:rPr lang="en-US" baseline="0" dirty="0" err="1" smtClean="0"/>
              <a:t>eightball.ie</a:t>
            </a:r>
            <a:r>
              <a:rPr lang="en-US" baseline="0" dirty="0" smtClean="0"/>
              <a:t>/five-reasons-why-events-fail/</a:t>
            </a:r>
            <a:endParaRPr lang="en-US" dirty="0" smtClean="0"/>
          </a:p>
        </p:txBody>
      </p:sp>
      <p:sp>
        <p:nvSpPr>
          <p:cNvPr id="4" name="Slide Number Placeholder 3"/>
          <p:cNvSpPr>
            <a:spLocks noGrp="1"/>
          </p:cNvSpPr>
          <p:nvPr>
            <p:ph type="sldNum" sz="quarter" idx="10"/>
          </p:nvPr>
        </p:nvSpPr>
        <p:spPr/>
        <p:txBody>
          <a:bodyPr/>
          <a:lstStyle/>
          <a:p>
            <a:fld id="{581C4DF5-3FD6-40E5-B4DB-2BE83E87D8E6}" type="slidenum">
              <a:rPr lang="en-US" smtClean="0"/>
              <a:t>9</a:t>
            </a:fld>
            <a:endParaRPr lang="en-US"/>
          </a:p>
        </p:txBody>
      </p:sp>
      <p:sp>
        <p:nvSpPr>
          <p:cNvPr id="5" name="Date Placeholder 4"/>
          <p:cNvSpPr>
            <a:spLocks noGrp="1"/>
          </p:cNvSpPr>
          <p:nvPr>
            <p:ph type="dt" idx="11"/>
          </p:nvPr>
        </p:nvSpPr>
        <p:spPr/>
        <p:txBody>
          <a:bodyPr/>
          <a:lstStyle/>
          <a:p>
            <a:r>
              <a:rPr lang="en-US" smtClean="0"/>
              <a:t>3/21/17</a:t>
            </a:r>
            <a:endParaRPr lang="en-US"/>
          </a:p>
        </p:txBody>
      </p:sp>
    </p:spTree>
    <p:extLst>
      <p:ext uri="{BB962C8B-B14F-4D97-AF65-F5344CB8AC3E}">
        <p14:creationId xmlns:p14="http://schemas.microsoft.com/office/powerpoint/2010/main" val="305211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971800"/>
          </a:xfrm>
        </p:spPr>
        <p:txBody>
          <a:bodyPr lIns="274320" tIns="76200" rIns="274320" bIns="76200" anchor="ctr" anchorCtr="0">
            <a:normAutofit/>
          </a:bodyPr>
          <a:lstStyle>
            <a:lvl1pPr marL="0" indent="0" algn="ctr">
              <a:defRPr sz="6000" b="0"/>
            </a:lvl1pPr>
          </a:lstStyle>
          <a:p>
            <a:r>
              <a:rPr lang="en-US" dirty="0" smtClean="0"/>
              <a:t>Click to edit Master title style</a:t>
            </a:r>
            <a:endParaRPr dirty="0"/>
          </a:p>
        </p:txBody>
      </p:sp>
      <p:sp>
        <p:nvSpPr>
          <p:cNvPr id="3" name="Subtitle 2"/>
          <p:cNvSpPr>
            <a:spLocks noGrp="1"/>
          </p:cNvSpPr>
          <p:nvPr>
            <p:ph type="subTitle" idx="1"/>
          </p:nvPr>
        </p:nvSpPr>
        <p:spPr>
          <a:xfrm>
            <a:off x="228600" y="3200400"/>
            <a:ext cx="8686800" cy="274320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274320" tIns="76200" rIns="274320" bIns="76200" rtlCol="0" anchor="t" anchorCtr="0">
            <a:normAutofit/>
          </a:bodyPr>
          <a:lstStyle>
            <a:lvl1pPr marL="0" indent="0" algn="ctr" defTabSz="914400" rtl="0" eaLnBrk="1" latinLnBrk="0" hangingPunct="1">
              <a:spcBef>
                <a:spcPts val="2000"/>
              </a:spcBef>
              <a:buClr>
                <a:schemeClr val="accent1"/>
              </a:buClr>
              <a:buFont typeface="Wingdings 2" pitchFamily="18" charset="2"/>
              <a:buNone/>
              <a:defRPr sz="2800" kern="1200">
                <a:solidFill>
                  <a:schemeClr val="tx1">
                    <a:lumMod val="65000"/>
                    <a:lumOff val="35000"/>
                  </a:schemeClr>
                </a:solidFill>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7" name="Date Placeholder 6"/>
          <p:cNvSpPr>
            <a:spLocks noGrp="1"/>
          </p:cNvSpPr>
          <p:nvPr>
            <p:ph type="dt" sz="half" idx="10"/>
          </p:nvPr>
        </p:nvSpPr>
        <p:spPr/>
        <p:txBody>
          <a:bodyPr/>
          <a:lstStyle/>
          <a:p>
            <a:r>
              <a:rPr lang="en-US" smtClean="0"/>
              <a:t>3/21/17</a:t>
            </a:r>
            <a:endParaRPr lang="en-US" dirty="0"/>
          </a:p>
        </p:txBody>
      </p:sp>
      <p:sp>
        <p:nvSpPr>
          <p:cNvPr id="8" name="Footer Placeholder 7"/>
          <p:cNvSpPr>
            <a:spLocks noGrp="1"/>
          </p:cNvSpPr>
          <p:nvPr>
            <p:ph type="ftr" sz="quarter" idx="11"/>
          </p:nvPr>
        </p:nvSpPr>
        <p:spPr/>
        <p:txBody>
          <a:bodyPr/>
          <a:lstStyle/>
          <a:p>
            <a:r>
              <a:rPr lang="en-US" smtClean="0"/>
              <a:t>Source: AASHTO, 2016, Transportation Governance &amp; Finance: A 50-State Review</a:t>
            </a:r>
            <a:endParaRPr lang="en-US" dirty="0"/>
          </a:p>
        </p:txBody>
      </p:sp>
      <p:sp>
        <p:nvSpPr>
          <p:cNvPr id="9" name="Slide Number Placeholder 8"/>
          <p:cNvSpPr>
            <a:spLocks noGrp="1"/>
          </p:cNvSpPr>
          <p:nvPr>
            <p:ph type="sldNum" sz="quarter" idx="12"/>
          </p:nvPr>
        </p:nvSpPr>
        <p:spPr/>
        <p:txBody>
          <a:bodyPr/>
          <a:lstStyle/>
          <a:p>
            <a:fld id="{5ED4F41F-121C-40FD-8316-01AD1D3B0F4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3/21/17</a:t>
            </a:r>
            <a:endParaRPr lang="en-US"/>
          </a:p>
        </p:txBody>
      </p:sp>
      <p:sp>
        <p:nvSpPr>
          <p:cNvPr id="3" name="Footer Placeholder 2"/>
          <p:cNvSpPr>
            <a:spLocks noGrp="1"/>
          </p:cNvSpPr>
          <p:nvPr>
            <p:ph type="ftr" sz="quarter" idx="11"/>
          </p:nvPr>
        </p:nvSpPr>
        <p:spPr/>
        <p:txBody>
          <a:bodyPr/>
          <a:lstStyle/>
          <a:p>
            <a:r>
              <a:rPr lang="en-US" smtClean="0"/>
              <a:t>Source: AASHTO, 2016, Transportation Governance &amp; Finance: A 50-State Review</a:t>
            </a:r>
            <a:endParaRPr lang="en-US"/>
          </a:p>
        </p:txBody>
      </p:sp>
      <p:sp>
        <p:nvSpPr>
          <p:cNvPr id="4" name="Slide Number Placeholder 3"/>
          <p:cNvSpPr>
            <a:spLocks noGrp="1"/>
          </p:cNvSpPr>
          <p:nvPr>
            <p:ph type="sldNum" sz="quarter" idx="12"/>
          </p:nvPr>
        </p:nvSpPr>
        <p:spPr/>
        <p:txBody>
          <a:bodyPr/>
          <a:lstStyle/>
          <a:p>
            <a:fld id="{5ED4F41F-121C-40FD-8316-01AD1D3B0F4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r>
              <a:rPr lang="en-US" smtClean="0"/>
              <a:t>3/21/17</a:t>
            </a:r>
            <a:endParaRPr lang="en-US"/>
          </a:p>
        </p:txBody>
      </p:sp>
      <p:sp>
        <p:nvSpPr>
          <p:cNvPr id="6" name="Footer Placeholder 5"/>
          <p:cNvSpPr>
            <a:spLocks noGrp="1"/>
          </p:cNvSpPr>
          <p:nvPr>
            <p:ph type="ftr" sz="quarter" idx="11"/>
          </p:nvPr>
        </p:nvSpPr>
        <p:spPr/>
        <p:txBody>
          <a:bodyPr/>
          <a:lstStyle/>
          <a:p>
            <a:r>
              <a:rPr lang="en-US" smtClean="0"/>
              <a:t>Source: AASHTO, 2016, Transportation Governance &amp; Finance: A 50-State Review</a:t>
            </a:r>
            <a:endParaRPr lang="en-US"/>
          </a:p>
        </p:txBody>
      </p:sp>
      <p:sp>
        <p:nvSpPr>
          <p:cNvPr id="7" name="Slide Number Placeholder 6"/>
          <p:cNvSpPr>
            <a:spLocks noGrp="1"/>
          </p:cNvSpPr>
          <p:nvPr>
            <p:ph type="sldNum" sz="quarter" idx="12"/>
          </p:nvPr>
        </p:nvSpPr>
        <p:spPr/>
        <p:txBody>
          <a:bodyPr/>
          <a:lstStyle/>
          <a:p>
            <a:fld id="{5ED4F41F-121C-40FD-8316-01AD1D3B0F4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Footer Placeholder 4"/>
          <p:cNvSpPr>
            <a:spLocks noGrp="1"/>
          </p:cNvSpPr>
          <p:nvPr>
            <p:ph type="ftr" sz="quarter" idx="11"/>
          </p:nvPr>
        </p:nvSpPr>
        <p:spPr/>
        <p:txBody>
          <a:bodyPr/>
          <a:lstStyle/>
          <a:p>
            <a:r>
              <a:rPr lang="en-US" smtClean="0"/>
              <a:t>Source: AASHTO, 2016, Transportation Governance &amp; Finance: A 50-State Review</a:t>
            </a:r>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r>
              <a:rPr lang="en-US" smtClean="0"/>
              <a:t>3/21/17</a:t>
            </a:r>
            <a:endParaRPr lang="en-US"/>
          </a:p>
        </p:txBody>
      </p:sp>
      <p:sp>
        <p:nvSpPr>
          <p:cNvPr id="5" name="Footer Placeholder 4"/>
          <p:cNvSpPr>
            <a:spLocks noGrp="1"/>
          </p:cNvSpPr>
          <p:nvPr>
            <p:ph type="ftr" sz="quarter" idx="11"/>
          </p:nvPr>
        </p:nvSpPr>
        <p:spPr/>
        <p:txBody>
          <a:bodyPr/>
          <a:lstStyle/>
          <a:p>
            <a:r>
              <a:rPr lang="en-US" smtClean="0"/>
              <a:t>Source: AASHTO, 2016, Transportation Governance &amp; Finance: A 50-State Review</a:t>
            </a:r>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r>
              <a:rPr lang="en-US" smtClean="0"/>
              <a:t>3/21/17</a:t>
            </a:r>
            <a:endParaRPr lang="en-US"/>
          </a:p>
        </p:txBody>
      </p:sp>
      <p:sp>
        <p:nvSpPr>
          <p:cNvPr id="5" name="Footer Placeholder 4"/>
          <p:cNvSpPr>
            <a:spLocks noGrp="1"/>
          </p:cNvSpPr>
          <p:nvPr>
            <p:ph type="ftr" sz="quarter" idx="11"/>
          </p:nvPr>
        </p:nvSpPr>
        <p:spPr/>
        <p:txBody>
          <a:bodyPr/>
          <a:lstStyle/>
          <a:p>
            <a:r>
              <a:rPr lang="en-US" smtClean="0"/>
              <a:t>Source: AASHTO, 2016, Transportation Governance &amp; Finance: A 50-State Review</a:t>
            </a:r>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Footer Placeholder 4"/>
          <p:cNvSpPr>
            <a:spLocks noGrp="1"/>
          </p:cNvSpPr>
          <p:nvPr>
            <p:ph type="ftr" sz="quarter" idx="11"/>
          </p:nvPr>
        </p:nvSpPr>
        <p:spPr/>
        <p:txBody>
          <a:bodyPr/>
          <a:lstStyle/>
          <a:p>
            <a:r>
              <a:rPr lang="en-US" smtClean="0"/>
              <a:t>Source: AASHTO, 2016, Transportation Governance &amp; Finance: A 50-State Review</a:t>
            </a:r>
            <a:endParaRPr lang="en-US"/>
          </a:p>
        </p:txBody>
      </p:sp>
      <p:sp>
        <p:nvSpPr>
          <p:cNvPr id="6" name="Slide Number Placeholder 5"/>
          <p:cNvSpPr>
            <a:spLocks noGrp="1"/>
          </p:cNvSpPr>
          <p:nvPr>
            <p:ph type="sldNum" sz="quarter" idx="12"/>
          </p:nvPr>
        </p:nvSpPr>
        <p:spPr/>
        <p:txBody>
          <a:bodyPr/>
          <a:lstStyle/>
          <a:p>
            <a:fld id="{5ED4F41F-121C-40FD-8316-01AD1D3B0F4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Footer Placeholder 4"/>
          <p:cNvSpPr>
            <a:spLocks noGrp="1"/>
          </p:cNvSpPr>
          <p:nvPr>
            <p:ph type="ftr" sz="quarter" idx="11"/>
          </p:nvPr>
        </p:nvSpPr>
        <p:spPr/>
        <p:txBody>
          <a:bodyPr/>
          <a:lstStyle/>
          <a:p>
            <a:r>
              <a:rPr lang="en-US" smtClean="0"/>
              <a:t>Source: AASHTO, 2016, Transportation Governance &amp; Finance: A 50-State Review</a:t>
            </a:r>
            <a:endParaRPr lang="en-US"/>
          </a:p>
        </p:txBody>
      </p:sp>
      <p:sp>
        <p:nvSpPr>
          <p:cNvPr id="6" name="Slide Number Placeholder 5"/>
          <p:cNvSpPr>
            <a:spLocks noGrp="1"/>
          </p:cNvSpPr>
          <p:nvPr>
            <p:ph type="sldNum" sz="quarter" idx="12"/>
          </p:nvPr>
        </p:nvSpPr>
        <p:spPr/>
        <p:txBody>
          <a:bodyPr/>
          <a:lstStyle/>
          <a:p>
            <a:fld id="{5ED4F41F-121C-40FD-8316-01AD1D3B0F4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828800"/>
            <a:ext cx="9144000" cy="2286000"/>
          </a:xfrm>
          <a:solidFill>
            <a:schemeClr val="tx2"/>
          </a:solidFill>
        </p:spPr>
        <p:txBody>
          <a:bodyPr vert="horz" lIns="274320" tIns="76200" rIns="274320" bIns="76200" rtlCol="0" anchor="ctr" anchorCtr="0">
            <a:normAutofit/>
          </a:bodyPr>
          <a:lstStyle>
            <a:lvl1pPr marL="0" indent="0" algn="ctr" defTabSz="914400" rtl="0" eaLnBrk="1" latinLnBrk="0" hangingPunct="1">
              <a:lnSpc>
                <a:spcPct val="100000"/>
              </a:lnSpc>
              <a:spcBef>
                <a:spcPct val="0"/>
              </a:spcBef>
              <a:buNone/>
              <a:defRPr sz="5600" kern="1200">
                <a:solidFill>
                  <a:schemeClr val="bg1"/>
                </a:solidFill>
                <a:latin typeface="+mj-lt"/>
                <a:ea typeface="+mj-ea"/>
                <a:cs typeface="+mj-cs"/>
              </a:defRPr>
            </a:lvl1pPr>
          </a:lstStyle>
          <a:p>
            <a:r>
              <a:rPr lang="en-US" dirty="0" smtClean="0"/>
              <a:t>Click to edit Master title style</a:t>
            </a:r>
            <a:endParaRPr dirty="0"/>
          </a:p>
        </p:txBody>
      </p:sp>
      <p:sp>
        <p:nvSpPr>
          <p:cNvPr id="3" name="Text Placeholder 2"/>
          <p:cNvSpPr>
            <a:spLocks noGrp="1"/>
          </p:cNvSpPr>
          <p:nvPr>
            <p:ph type="body" idx="1"/>
          </p:nvPr>
        </p:nvSpPr>
        <p:spPr>
          <a:xfrm>
            <a:off x="228600" y="4572000"/>
            <a:ext cx="8686800" cy="137160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28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smtClean="0"/>
              <a:t>3/21/17</a:t>
            </a:r>
            <a:endParaRPr lang="en-US"/>
          </a:p>
        </p:txBody>
      </p:sp>
      <p:sp>
        <p:nvSpPr>
          <p:cNvPr id="6" name="Slide Number Placeholder 5"/>
          <p:cNvSpPr>
            <a:spLocks noGrp="1"/>
          </p:cNvSpPr>
          <p:nvPr>
            <p:ph type="sldNum" sz="quarter" idx="12"/>
          </p:nvPr>
        </p:nvSpPr>
        <p:spPr/>
        <p:txBody>
          <a:bodyPr/>
          <a:lstStyle/>
          <a:p>
            <a:fld id="{5ED4F41F-121C-40FD-8316-01AD1D3B0F4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3/21/17</a:t>
            </a:r>
            <a:endParaRPr lang="en-US"/>
          </a:p>
        </p:txBody>
      </p:sp>
      <p:sp>
        <p:nvSpPr>
          <p:cNvPr id="4" name="Footer Placeholder 3"/>
          <p:cNvSpPr>
            <a:spLocks noGrp="1"/>
          </p:cNvSpPr>
          <p:nvPr>
            <p:ph type="ftr" sz="quarter" idx="11"/>
          </p:nvPr>
        </p:nvSpPr>
        <p:spPr/>
        <p:txBody>
          <a:bodyPr/>
          <a:lstStyle/>
          <a:p>
            <a:r>
              <a:rPr lang="en-US" smtClean="0"/>
              <a:t>Source: AASHTO, 2016, Transportation Governance &amp; Finance: A 50-State Review</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a:t>
            </a:fld>
            <a:endParaRPr lang="en-US"/>
          </a:p>
        </p:txBody>
      </p:sp>
    </p:spTree>
    <p:extLst>
      <p:ext uri="{BB962C8B-B14F-4D97-AF65-F5344CB8AC3E}">
        <p14:creationId xmlns:p14="http://schemas.microsoft.com/office/powerpoint/2010/main" val="1741846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 y="0"/>
            <a:ext cx="9140509" cy="914400"/>
          </a:xfrm>
        </p:spPr>
        <p:txBody>
          <a:bodyPr/>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Footer Placeholder 4"/>
          <p:cNvSpPr>
            <a:spLocks noGrp="1"/>
          </p:cNvSpPr>
          <p:nvPr>
            <p:ph type="ftr" sz="quarter" idx="11"/>
          </p:nvPr>
        </p:nvSpPr>
        <p:spPr/>
        <p:txBody>
          <a:bodyPr/>
          <a:lstStyle/>
          <a:p>
            <a:r>
              <a:rPr lang="en-US" smtClean="0"/>
              <a:t>Source: AASHTO, 2016, Transportation Governance &amp; Finance: A 50-State Review</a:t>
            </a:r>
            <a:endParaRPr lang="en-US" dirty="0"/>
          </a:p>
        </p:txBody>
      </p:sp>
      <p:sp>
        <p:nvSpPr>
          <p:cNvPr id="6" name="Slide Number Placeholder 5"/>
          <p:cNvSpPr>
            <a:spLocks noGrp="1"/>
          </p:cNvSpPr>
          <p:nvPr>
            <p:ph type="sldNum" sz="quarter" idx="12"/>
          </p:nvPr>
        </p:nvSpPr>
        <p:spPr/>
        <p:txBody>
          <a:bodyPr/>
          <a:lstStyle/>
          <a:p>
            <a:fld id="{5ED4F41F-121C-40FD-8316-01AD1D3B0F4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Short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5486400"/>
            <a:ext cx="8686800" cy="45720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914400" rtl="0" eaLnBrk="1" latinLnBrk="0" hangingPunct="1">
              <a:spcBef>
                <a:spcPts val="0"/>
              </a:spcBef>
              <a:buClr>
                <a:schemeClr val="accent1"/>
              </a:buClr>
              <a:buFont typeface="Wingdings 2" pitchFamily="18" charset="2"/>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
          <p:cNvSpPr>
            <a:spLocks noGrp="1"/>
          </p:cNvSpPr>
          <p:nvPr>
            <p:ph type="title"/>
          </p:nvPr>
        </p:nvSpPr>
        <p:spPr>
          <a:xfrm>
            <a:off x="3491" y="0"/>
            <a:ext cx="9140509" cy="914400"/>
          </a:xfrm>
        </p:spPr>
        <p:txBody>
          <a:bodyPr/>
          <a:lstStyle/>
          <a:p>
            <a:r>
              <a:rPr lang="en-US" dirty="0" smtClean="0"/>
              <a:t>Click to edit Master title style</a:t>
            </a:r>
            <a:endParaRPr dirty="0"/>
          </a:p>
        </p:txBody>
      </p:sp>
      <p:sp>
        <p:nvSpPr>
          <p:cNvPr id="15" name="Content Placeholder 2"/>
          <p:cNvSpPr>
            <a:spLocks noGrp="1"/>
          </p:cNvSpPr>
          <p:nvPr>
            <p:ph idx="1"/>
          </p:nvPr>
        </p:nvSpPr>
        <p:spPr>
          <a:xfrm>
            <a:off x="228600" y="1143000"/>
            <a:ext cx="8686800" cy="434340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6" name="Date Placeholder 3"/>
          <p:cNvSpPr>
            <a:spLocks noGrp="1"/>
          </p:cNvSpPr>
          <p:nvPr>
            <p:ph type="dt" sz="half" idx="10"/>
          </p:nvPr>
        </p:nvSpPr>
        <p:spPr>
          <a:xfrm>
            <a:off x="7772400" y="6291072"/>
            <a:ext cx="685800" cy="347472"/>
          </a:xfrm>
        </p:spPr>
        <p:txBody>
          <a:bodyPr/>
          <a:lstStyle/>
          <a:p>
            <a:r>
              <a:rPr lang="en-US" smtClean="0"/>
              <a:t>3/21/17</a:t>
            </a:r>
            <a:endParaRPr lang="en-US"/>
          </a:p>
        </p:txBody>
      </p:sp>
      <p:sp>
        <p:nvSpPr>
          <p:cNvPr id="17" name="Footer Placeholder 4"/>
          <p:cNvSpPr>
            <a:spLocks noGrp="1"/>
          </p:cNvSpPr>
          <p:nvPr>
            <p:ph type="ftr" sz="quarter" idx="11"/>
          </p:nvPr>
        </p:nvSpPr>
        <p:spPr>
          <a:xfrm>
            <a:off x="5029200" y="6291072"/>
            <a:ext cx="2743200" cy="347472"/>
          </a:xfrm>
        </p:spPr>
        <p:txBody>
          <a:bodyPr/>
          <a:lstStyle/>
          <a:p>
            <a:r>
              <a:rPr lang="en-US" smtClean="0"/>
              <a:t>Source: AASHTO, 2016, Transportation Governance &amp; Finance: A 50-State Review</a:t>
            </a:r>
            <a:endParaRPr lang="en-US"/>
          </a:p>
        </p:txBody>
      </p:sp>
      <p:sp>
        <p:nvSpPr>
          <p:cNvPr id="18" name="Slide Number Placeholder 5"/>
          <p:cNvSpPr>
            <a:spLocks noGrp="1"/>
          </p:cNvSpPr>
          <p:nvPr>
            <p:ph type="sldNum" sz="quarter" idx="12"/>
          </p:nvPr>
        </p:nvSpPr>
        <p:spPr>
          <a:xfrm>
            <a:off x="8458200" y="6291072"/>
            <a:ext cx="457200" cy="347472"/>
          </a:xfrm>
        </p:spPr>
        <p:txBody>
          <a:bodyPr/>
          <a:lstStyle/>
          <a:p>
            <a:fld id="{5ED4F41F-121C-40FD-8316-01AD1D3B0F41}" type="slidenum">
              <a:rPr lang="en-US" smtClean="0"/>
              <a:t>‹#›</a:t>
            </a:fld>
            <a:endParaRPr lang="en-US"/>
          </a:p>
        </p:txBody>
      </p:sp>
    </p:spTree>
    <p:extLst>
      <p:ext uri="{BB962C8B-B14F-4D97-AF65-F5344CB8AC3E}">
        <p14:creationId xmlns:p14="http://schemas.microsoft.com/office/powerpoint/2010/main" val="217201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Long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5029200"/>
            <a:ext cx="8686800" cy="91440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
          <p:cNvSpPr>
            <a:spLocks noGrp="1"/>
          </p:cNvSpPr>
          <p:nvPr>
            <p:ph type="title"/>
          </p:nvPr>
        </p:nvSpPr>
        <p:spPr>
          <a:xfrm>
            <a:off x="3491" y="0"/>
            <a:ext cx="9140509" cy="914400"/>
          </a:xfrm>
        </p:spPr>
        <p:txBody>
          <a:bodyPr/>
          <a:lstStyle/>
          <a:p>
            <a:r>
              <a:rPr lang="en-US" dirty="0" smtClean="0"/>
              <a:t>Click to edit Master title style</a:t>
            </a:r>
            <a:endParaRPr dirty="0"/>
          </a:p>
        </p:txBody>
      </p:sp>
      <p:sp>
        <p:nvSpPr>
          <p:cNvPr id="15" name="Content Placeholder 2"/>
          <p:cNvSpPr>
            <a:spLocks noGrp="1"/>
          </p:cNvSpPr>
          <p:nvPr>
            <p:ph idx="1"/>
          </p:nvPr>
        </p:nvSpPr>
        <p:spPr>
          <a:xfrm>
            <a:off x="228600" y="1143000"/>
            <a:ext cx="8686800" cy="388620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6" name="Date Placeholder 3"/>
          <p:cNvSpPr>
            <a:spLocks noGrp="1"/>
          </p:cNvSpPr>
          <p:nvPr>
            <p:ph type="dt" sz="half" idx="10"/>
          </p:nvPr>
        </p:nvSpPr>
        <p:spPr>
          <a:xfrm>
            <a:off x="7772400" y="6291072"/>
            <a:ext cx="685800" cy="347472"/>
          </a:xfrm>
        </p:spPr>
        <p:txBody>
          <a:bodyPr/>
          <a:lstStyle/>
          <a:p>
            <a:r>
              <a:rPr lang="en-US" smtClean="0"/>
              <a:t>3/21/17</a:t>
            </a:r>
            <a:endParaRPr lang="en-US"/>
          </a:p>
        </p:txBody>
      </p:sp>
      <p:sp>
        <p:nvSpPr>
          <p:cNvPr id="17" name="Footer Placeholder 4"/>
          <p:cNvSpPr>
            <a:spLocks noGrp="1"/>
          </p:cNvSpPr>
          <p:nvPr>
            <p:ph type="ftr" sz="quarter" idx="11"/>
          </p:nvPr>
        </p:nvSpPr>
        <p:spPr>
          <a:xfrm>
            <a:off x="5029200" y="6291072"/>
            <a:ext cx="2743200" cy="347472"/>
          </a:xfrm>
        </p:spPr>
        <p:txBody>
          <a:bodyPr/>
          <a:lstStyle/>
          <a:p>
            <a:r>
              <a:rPr lang="en-US" smtClean="0"/>
              <a:t>Source: AASHTO, 2016, Transportation Governance &amp; Finance: A 50-State Review</a:t>
            </a:r>
            <a:endParaRPr lang="en-US"/>
          </a:p>
        </p:txBody>
      </p:sp>
      <p:sp>
        <p:nvSpPr>
          <p:cNvPr id="18" name="Slide Number Placeholder 5"/>
          <p:cNvSpPr>
            <a:spLocks noGrp="1"/>
          </p:cNvSpPr>
          <p:nvPr>
            <p:ph type="sldNum" sz="quarter" idx="12"/>
          </p:nvPr>
        </p:nvSpPr>
        <p:spPr>
          <a:xfrm>
            <a:off x="8458200" y="6291072"/>
            <a:ext cx="457200" cy="347472"/>
          </a:xfrm>
        </p:spPr>
        <p:txBody>
          <a:bodyPr/>
          <a:lstStyle/>
          <a:p>
            <a:fld id="{5ED4F41F-121C-40FD-8316-01AD1D3B0F4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228600" y="1143000"/>
            <a:ext cx="4114800" cy="4800600"/>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Content Placeholder 3"/>
          <p:cNvSpPr>
            <a:spLocks noGrp="1"/>
          </p:cNvSpPr>
          <p:nvPr>
            <p:ph sz="half" idx="2"/>
          </p:nvPr>
        </p:nvSpPr>
        <p:spPr>
          <a:xfrm>
            <a:off x="4800600" y="1143000"/>
            <a:ext cx="4114800" cy="4800600"/>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8" name="Date Placeholder 3"/>
          <p:cNvSpPr>
            <a:spLocks noGrp="1"/>
          </p:cNvSpPr>
          <p:nvPr>
            <p:ph type="dt" sz="half" idx="10"/>
          </p:nvPr>
        </p:nvSpPr>
        <p:spPr>
          <a:xfrm>
            <a:off x="7772400" y="6291072"/>
            <a:ext cx="685800" cy="347472"/>
          </a:xfrm>
        </p:spPr>
        <p:txBody>
          <a:bodyPr/>
          <a:lstStyle/>
          <a:p>
            <a:r>
              <a:rPr lang="en-US" smtClean="0"/>
              <a:t>3/21/17</a:t>
            </a:r>
            <a:endParaRPr lang="en-US"/>
          </a:p>
        </p:txBody>
      </p:sp>
      <p:sp>
        <p:nvSpPr>
          <p:cNvPr id="9" name="Footer Placeholder 4"/>
          <p:cNvSpPr>
            <a:spLocks noGrp="1"/>
          </p:cNvSpPr>
          <p:nvPr>
            <p:ph type="ftr" sz="quarter" idx="11"/>
          </p:nvPr>
        </p:nvSpPr>
        <p:spPr>
          <a:xfrm>
            <a:off x="3200400" y="6291072"/>
            <a:ext cx="4572000" cy="347472"/>
          </a:xfrm>
        </p:spPr>
        <p:txBody>
          <a:bodyPr/>
          <a:lstStyle/>
          <a:p>
            <a:r>
              <a:rPr lang="en-US" smtClean="0"/>
              <a:t>Source: AASHTO, 2016, Transportation Governance &amp; Finance: A 50-State Review</a:t>
            </a:r>
            <a:endParaRPr lang="en-US" dirty="0"/>
          </a:p>
        </p:txBody>
      </p:sp>
      <p:sp>
        <p:nvSpPr>
          <p:cNvPr id="10" name="Slide Number Placeholder 5"/>
          <p:cNvSpPr>
            <a:spLocks noGrp="1"/>
          </p:cNvSpPr>
          <p:nvPr>
            <p:ph type="sldNum" sz="quarter" idx="12"/>
          </p:nvPr>
        </p:nvSpPr>
        <p:spPr>
          <a:xfrm>
            <a:off x="8458200" y="6291072"/>
            <a:ext cx="457200" cy="347472"/>
          </a:xfrm>
        </p:spPr>
        <p:txBody>
          <a:bodyPr/>
          <a:lstStyle/>
          <a:p>
            <a:fld id="{5ED4F41F-121C-40FD-8316-01AD1D3B0F4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r>
              <a:rPr lang="en-US" smtClean="0"/>
              <a:t>3/21/17</a:t>
            </a:r>
            <a:endParaRPr lang="en-US"/>
          </a:p>
        </p:txBody>
      </p:sp>
      <p:sp>
        <p:nvSpPr>
          <p:cNvPr id="8" name="Footer Placeholder 7"/>
          <p:cNvSpPr>
            <a:spLocks noGrp="1"/>
          </p:cNvSpPr>
          <p:nvPr>
            <p:ph type="ftr" sz="quarter" idx="11"/>
          </p:nvPr>
        </p:nvSpPr>
        <p:spPr>
          <a:xfrm>
            <a:off x="1120588" y="188259"/>
            <a:ext cx="2895600" cy="365125"/>
          </a:xfrm>
        </p:spPr>
        <p:txBody>
          <a:bodyPr/>
          <a:lstStyle/>
          <a:p>
            <a:r>
              <a:rPr lang="en-US" smtClean="0"/>
              <a:t>Source: AASHTO, 2016, Transportation Governance &amp; Finance: A 50-State Review</a:t>
            </a:r>
            <a:endParaRPr lang="en-US"/>
          </a:p>
        </p:txBody>
      </p:sp>
      <p:sp>
        <p:nvSpPr>
          <p:cNvPr id="9" name="Slide Number Placeholder 8"/>
          <p:cNvSpPr>
            <a:spLocks noGrp="1"/>
          </p:cNvSpPr>
          <p:nvPr>
            <p:ph type="sldNum" sz="quarter" idx="12"/>
          </p:nvPr>
        </p:nvSpPr>
        <p:spPr/>
        <p:txBody>
          <a:bodyPr/>
          <a:lstStyle/>
          <a:p>
            <a:fld id="{5ED4F41F-121C-40FD-8316-01AD1D3B0F41}"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Footer Placeholder 4"/>
          <p:cNvSpPr>
            <a:spLocks noGrp="1"/>
          </p:cNvSpPr>
          <p:nvPr>
            <p:ph type="ftr" sz="quarter" idx="11"/>
          </p:nvPr>
        </p:nvSpPr>
        <p:spPr/>
        <p:txBody>
          <a:bodyPr/>
          <a:lstStyle/>
          <a:p>
            <a:r>
              <a:rPr lang="en-US" smtClean="0"/>
              <a:t>Source: AASHTO, 2016, Transportation Governance &amp; Finance: A 50-State Review</a:t>
            </a:r>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2935937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1" y="0"/>
            <a:ext cx="9140509" cy="914400"/>
          </a:xfrm>
          <a:prstGeom prst="rect">
            <a:avLst/>
          </a:prstGeom>
          <a:solidFill>
            <a:schemeClr val="tx2"/>
          </a:solidFill>
        </p:spPr>
        <p:txBody>
          <a:bodyPr vert="horz" lIns="274320" tIns="76200" rIns="274320" bIns="76200"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228600" y="1143000"/>
            <a:ext cx="8686800" cy="4800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7772400" y="6291072"/>
            <a:ext cx="685800" cy="347472"/>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smtClean="0"/>
              <a:t>3/21/17</a:t>
            </a:r>
            <a:endParaRPr lang="en-US" dirty="0"/>
          </a:p>
        </p:txBody>
      </p:sp>
      <p:sp>
        <p:nvSpPr>
          <p:cNvPr id="5" name="Footer Placeholder 4"/>
          <p:cNvSpPr>
            <a:spLocks noGrp="1"/>
          </p:cNvSpPr>
          <p:nvPr>
            <p:ph type="ftr" sz="quarter" idx="3"/>
          </p:nvPr>
        </p:nvSpPr>
        <p:spPr>
          <a:xfrm>
            <a:off x="3200400" y="6291072"/>
            <a:ext cx="4572000" cy="347472"/>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r>
              <a:rPr lang="en-US" smtClean="0"/>
              <a:t>Source: AASHTO, 2016, Transportation Governance &amp; Finance: A 50-State Review</a:t>
            </a:r>
            <a:endParaRPr lang="en-US" dirty="0"/>
          </a:p>
        </p:txBody>
      </p:sp>
      <p:sp>
        <p:nvSpPr>
          <p:cNvPr id="6" name="Slide Number Placeholder 5"/>
          <p:cNvSpPr>
            <a:spLocks noGrp="1"/>
          </p:cNvSpPr>
          <p:nvPr>
            <p:ph type="sldNum" sz="quarter" idx="4"/>
          </p:nvPr>
        </p:nvSpPr>
        <p:spPr>
          <a:xfrm>
            <a:off x="8458200" y="6291072"/>
            <a:ext cx="457200" cy="347472"/>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5ED4F41F-121C-40FD-8316-01AD1D3B0F41}" type="slidenum">
              <a:rPr lang="en-US" smtClean="0"/>
              <a:pPr/>
              <a:t>‹#›</a:t>
            </a:fld>
            <a:endParaRPr lang="en-US" dirty="0"/>
          </a:p>
        </p:txBody>
      </p:sp>
      <p:grpSp>
        <p:nvGrpSpPr>
          <p:cNvPr id="12" name="Group 11"/>
          <p:cNvGrpSpPr/>
          <p:nvPr userDrawn="1"/>
        </p:nvGrpSpPr>
        <p:grpSpPr>
          <a:xfrm>
            <a:off x="228601" y="6291072"/>
            <a:ext cx="2743199" cy="347472"/>
            <a:chOff x="228601" y="6172200"/>
            <a:chExt cx="2743199" cy="347472"/>
          </a:xfrm>
        </p:grpSpPr>
        <p:pic>
          <p:nvPicPr>
            <p:cNvPr id="13" name="Picture 1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286000" y="6172200"/>
              <a:ext cx="685800" cy="338614"/>
            </a:xfrm>
            <a:prstGeom prst="rect">
              <a:avLst/>
            </a:prstGeom>
          </p:spPr>
        </p:pic>
        <p:pic>
          <p:nvPicPr>
            <p:cNvPr id="14" name="Picture 13" descr="UO_Signature_bl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8601" y="6172200"/>
              <a:ext cx="1957633" cy="347472"/>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4" r:id="rId2"/>
    <p:sldLayoutId id="2147483677" r:id="rId3"/>
    <p:sldLayoutId id="2147483662" r:id="rId4"/>
    <p:sldLayoutId id="2147483676" r:id="rId5"/>
    <p:sldLayoutId id="2147483669" r:id="rId6"/>
    <p:sldLayoutId id="2147483665" r:id="rId7"/>
    <p:sldLayoutId id="2147483666" r:id="rId8"/>
    <p:sldLayoutId id="2147483678" r:id="rId9"/>
    <p:sldLayoutId id="2147483668" r:id="rId10"/>
    <p:sldLayoutId id="2147483670" r:id="rId11"/>
    <p:sldLayoutId id="2147483671" r:id="rId12"/>
    <p:sldLayoutId id="2147483672" r:id="rId13"/>
    <p:sldLayoutId id="2147483673" r:id="rId14"/>
    <p:sldLayoutId id="2147483674" r:id="rId15"/>
    <p:sldLayoutId id="2147483675" r:id="rId16"/>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hf hdr="0" ftr="0"/>
  <p:txStyles>
    <p:titleStyle>
      <a:lvl1pPr marL="0" indent="0" algn="ctr" defTabSz="914400" rtl="0" eaLnBrk="1" latinLnBrk="0" hangingPunct="1">
        <a:lnSpc>
          <a:spcPct val="100000"/>
        </a:lnSpc>
        <a:spcBef>
          <a:spcPct val="0"/>
        </a:spcBef>
        <a:buNone/>
        <a:defRPr sz="4400" kern="1200">
          <a:solidFill>
            <a:schemeClr val="bg1"/>
          </a:solidFill>
          <a:effectLst>
            <a:outerShdw blurRad="50800" dist="38100" dir="2700000" algn="tl" rotWithShape="0">
              <a:schemeClr val="bg1">
                <a:lumMod val="85000"/>
                <a:alpha val="75000"/>
              </a:schemeClr>
            </a:outerShdw>
          </a:effectLst>
          <a:latin typeface="+mj-lt"/>
          <a:ea typeface="+mj-ea"/>
          <a:cs typeface="+mj-cs"/>
        </a:defRPr>
      </a:lvl1pPr>
    </p:titleStyle>
    <p:bodyStyle>
      <a:lvl1pPr marL="342900" indent="-342900" algn="l" defTabSz="914400" rtl="0" eaLnBrk="1" latinLnBrk="0" hangingPunct="1">
        <a:spcBef>
          <a:spcPts val="2000"/>
        </a:spcBef>
        <a:buClr>
          <a:schemeClr val="accent1">
            <a:lumMod val="50000"/>
          </a:schemeClr>
        </a:buClr>
        <a:buFont typeface="Lucida Grande"/>
        <a:buChar char="●"/>
        <a:defRPr sz="3200" kern="1200">
          <a:solidFill>
            <a:schemeClr val="tx1"/>
          </a:solidFill>
          <a:latin typeface="+mn-lt"/>
          <a:ea typeface="+mn-ea"/>
          <a:cs typeface="+mn-cs"/>
        </a:defRPr>
      </a:lvl1pPr>
      <a:lvl2pPr marL="685800" indent="-336550" algn="l" defTabSz="914400" rtl="0" eaLnBrk="1" latinLnBrk="0" hangingPunct="1">
        <a:spcBef>
          <a:spcPts val="600"/>
        </a:spcBef>
        <a:buClr>
          <a:schemeClr val="accent2">
            <a:lumMod val="75000"/>
          </a:schemeClr>
        </a:buClr>
        <a:buFont typeface="Lucida Grande"/>
        <a:buChar char="◦"/>
        <a:defRPr sz="2400" kern="1200">
          <a:solidFill>
            <a:schemeClr val="tx1"/>
          </a:solidFill>
          <a:latin typeface="+mn-lt"/>
          <a:ea typeface="+mn-ea"/>
          <a:cs typeface="+mn-cs"/>
        </a:defRPr>
      </a:lvl2pPr>
      <a:lvl3pPr marL="1035050" indent="-349250" algn="l" defTabSz="914400" rtl="0" eaLnBrk="1" latinLnBrk="0" hangingPunct="1">
        <a:spcBef>
          <a:spcPts val="600"/>
        </a:spcBef>
        <a:buClr>
          <a:schemeClr val="accent1">
            <a:lumMod val="75000"/>
          </a:schemeClr>
        </a:buClr>
        <a:buFont typeface="Wingdings" charset="2"/>
        <a:buChar char="◼"/>
        <a:defRPr sz="2000" kern="1200">
          <a:solidFill>
            <a:schemeClr val="tx1"/>
          </a:solidFill>
          <a:latin typeface="+mn-lt"/>
          <a:ea typeface="+mn-ea"/>
          <a:cs typeface="+mn-cs"/>
        </a:defRPr>
      </a:lvl3pPr>
      <a:lvl4pPr marL="1371600" indent="-336550" algn="l" defTabSz="914400" rtl="0" eaLnBrk="1" latinLnBrk="0" hangingPunct="1">
        <a:spcBef>
          <a:spcPts val="600"/>
        </a:spcBef>
        <a:buClr>
          <a:schemeClr val="accent2"/>
        </a:buClr>
        <a:buFont typeface="Lucida Grande"/>
        <a:buChar char="◻"/>
        <a:defRPr sz="1600" kern="1200">
          <a:solidFill>
            <a:schemeClr val="tx1"/>
          </a:solidFill>
          <a:latin typeface="+mn-lt"/>
          <a:ea typeface="+mn-ea"/>
          <a:cs typeface="+mn-cs"/>
        </a:defRPr>
      </a:lvl4pPr>
      <a:lvl5pPr marL="1720850" indent="-349250" algn="l" defTabSz="914400" rtl="0" eaLnBrk="1" latinLnBrk="0" hangingPunct="1">
        <a:spcBef>
          <a:spcPts val="600"/>
        </a:spcBef>
        <a:buClr>
          <a:schemeClr val="accent1">
            <a:lumMod val="50000"/>
          </a:schemeClr>
        </a:buClr>
        <a:buFont typeface="Lucida Grande"/>
        <a:buChar char="-"/>
        <a:defRPr sz="1200" kern="1200">
          <a:solidFill>
            <a:schemeClr val="tx1"/>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6.xml"/><Relationship Id="rId5" Type="http://schemas.openxmlformats.org/officeDocument/2006/relationships/image" Target="../media/image22.png"/><Relationship Id="rId6" Type="http://schemas.openxmlformats.org/officeDocument/2006/relationships/image" Target="../media/image23.jpg"/><Relationship Id="rId1" Type="http://schemas.microsoft.com/office/2007/relationships/media" Target="../media/media1.mp4"/><Relationship Id="rId2" Type="http://schemas.openxmlformats.org/officeDocument/2006/relationships/video" Target="../media/media1.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32.jp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3.gif"/></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6.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hyperlink" Target="mailto:rlewis9@uoregon.edu" TargetMode="External"/><Relationship Id="rId4" Type="http://schemas.openxmlformats.org/officeDocument/2006/relationships/hyperlink" Target="mailto:rzako@uoregon.edu" TargetMode="External"/><Relationship Id="rId5" Type="http://schemas.openxmlformats.org/officeDocument/2006/relationships/hyperlink" Target="http://nitc.trec.pdx.edu/research/project/875/" TargetMode="External"/><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bIns="76200" anchor="ctr" anchorCtr="0">
            <a:normAutofit/>
          </a:bodyPr>
          <a:lstStyle/>
          <a:p>
            <a:r>
              <a:rPr lang="en-US" sz="6600" dirty="0"/>
              <a:t>Bang for the Buck?</a:t>
            </a:r>
            <a:br>
              <a:rPr lang="en-US" sz="6600" dirty="0"/>
            </a:br>
            <a:r>
              <a:rPr lang="en-US" sz="4200" i="1" dirty="0"/>
              <a:t>Following the Money from Transportation Decisions to </a:t>
            </a:r>
            <a:r>
              <a:rPr lang="en-US" sz="4200" i="1" dirty="0" smtClean="0"/>
              <a:t>Outcomes</a:t>
            </a:r>
            <a:endParaRPr lang="en-US" sz="4200" i="1" dirty="0"/>
          </a:p>
        </p:txBody>
      </p:sp>
      <p:sp>
        <p:nvSpPr>
          <p:cNvPr id="7" name="Subtitle 6"/>
          <p:cNvSpPr>
            <a:spLocks noGrp="1"/>
          </p:cNvSpPr>
          <p:nvPr>
            <p:ph type="subTitle" idx="1"/>
          </p:nvPr>
        </p:nvSpPr>
        <p:spPr>
          <a:xfrm>
            <a:off x="0" y="3200400"/>
            <a:ext cx="9144000" cy="1371600"/>
          </a:xfrm>
          <a:noFill/>
        </p:spPr>
        <p:txBody>
          <a:bodyPr anchor="ctr" anchorCtr="0">
            <a:normAutofit/>
          </a:bodyPr>
          <a:lstStyle/>
          <a:p>
            <a:pPr>
              <a:spcBef>
                <a:spcPts val="0"/>
              </a:spcBef>
            </a:pPr>
            <a:r>
              <a:rPr lang="en-US" sz="4800" b="1" dirty="0" smtClean="0">
                <a:solidFill>
                  <a:schemeClr val="tx1"/>
                </a:solidFill>
              </a:rPr>
              <a:t>Rob Zako</a:t>
            </a:r>
            <a:r>
              <a:rPr lang="en-US" sz="3200" dirty="0" smtClean="0">
                <a:solidFill>
                  <a:schemeClr val="tx1"/>
                </a:solidFill>
              </a:rPr>
              <a:t>, Ph.D.</a:t>
            </a:r>
            <a:endParaRPr lang="en-US" sz="3200" dirty="0" smtClean="0">
              <a:solidFill>
                <a:schemeClr val="tx1"/>
              </a:solidFill>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110" y="4724400"/>
            <a:ext cx="2669780" cy="914400"/>
          </a:xfrm>
          <a:prstGeom prst="rect">
            <a:avLst/>
          </a:prstGeom>
        </p:spPr>
      </p:pic>
      <p:sp>
        <p:nvSpPr>
          <p:cNvPr id="8" name="Date Placeholder 7"/>
          <p:cNvSpPr>
            <a:spLocks noGrp="1"/>
          </p:cNvSpPr>
          <p:nvPr>
            <p:ph type="dt" sz="half" idx="10"/>
          </p:nvPr>
        </p:nvSpPr>
        <p:spPr/>
        <p:txBody>
          <a:bodyPr/>
          <a:lstStyle/>
          <a:p>
            <a:r>
              <a:rPr lang="en-US" smtClean="0"/>
              <a:t>3/21/17</a:t>
            </a:r>
            <a:endParaRPr lang="en-US" dirty="0"/>
          </a:p>
        </p:txBody>
      </p:sp>
      <p:sp>
        <p:nvSpPr>
          <p:cNvPr id="11" name="Slide Number Placeholder 10"/>
          <p:cNvSpPr>
            <a:spLocks noGrp="1"/>
          </p:cNvSpPr>
          <p:nvPr>
            <p:ph type="sldNum" sz="quarter" idx="12"/>
          </p:nvPr>
        </p:nvSpPr>
        <p:spPr/>
        <p:txBody>
          <a:bodyPr/>
          <a:lstStyle/>
          <a:p>
            <a:fld id="{5ED4F41F-121C-40FD-8316-01AD1D3B0F41}" type="slidenum">
              <a:rPr lang="en-US" smtClean="0"/>
              <a:t>1</a:t>
            </a:fld>
            <a:endParaRPr lang="en-US" dirty="0"/>
          </a:p>
        </p:txBody>
      </p:sp>
    </p:spTree>
    <p:extLst>
      <p:ext uri="{BB962C8B-B14F-4D97-AF65-F5344CB8AC3E}">
        <p14:creationId xmlns:p14="http://schemas.microsoft.com/office/powerpoint/2010/main" val="2938923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a:t>
            </a:r>
            <a:endParaRPr lang="en-US" dirty="0"/>
          </a:p>
        </p:txBody>
      </p:sp>
      <p:sp>
        <p:nvSpPr>
          <p:cNvPr id="6" name="Content Placeholder 5"/>
          <p:cNvSpPr>
            <a:spLocks noGrp="1"/>
          </p:cNvSpPr>
          <p:nvPr>
            <p:ph idx="1"/>
          </p:nvPr>
        </p:nvSpPr>
        <p:spPr/>
        <p:txBody>
          <a:bodyPr>
            <a:normAutofit/>
          </a:bodyPr>
          <a:lstStyle/>
          <a:p>
            <a:pPr marL="0" indent="0" algn="ctr">
              <a:buNone/>
            </a:pPr>
            <a:r>
              <a:rPr lang="en-US" sz="3600" b="1" dirty="0">
                <a:solidFill>
                  <a:schemeClr val="tx2">
                    <a:lumMod val="60000"/>
                    <a:lumOff val="40000"/>
                  </a:schemeClr>
                </a:solidFill>
              </a:rPr>
              <a:t>The End.</a:t>
            </a:r>
          </a:p>
          <a:p>
            <a:pPr marL="0" indent="0" algn="ctr">
              <a:buNone/>
            </a:pPr>
            <a:r>
              <a:rPr lang="en-US" sz="3600" b="1" dirty="0">
                <a:solidFill>
                  <a:schemeClr val="tx2">
                    <a:lumMod val="60000"/>
                    <a:lumOff val="40000"/>
                  </a:schemeClr>
                </a:solidFill>
              </a:rPr>
              <a:t>Actually, just the beginning.</a:t>
            </a:r>
            <a:endParaRPr lang="en-US" sz="36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10</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00" y="2862072"/>
            <a:ext cx="5283200" cy="2971800"/>
          </a:xfrm>
          <a:prstGeom prst="rect">
            <a:avLst/>
          </a:prstGeom>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0365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900" decel="100000" fill="hold"/>
                                        <p:tgtEl>
                                          <p:spTgt spid="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half" idx="1"/>
          </p:nvPr>
        </p:nvSpPr>
        <p:spPr>
          <a:xfrm>
            <a:off x="228600" y="1143000"/>
            <a:ext cx="4572000" cy="4800600"/>
          </a:xfrm>
          <a:noFill/>
        </p:spPr>
        <p:txBody>
          <a:bodyPr>
            <a:normAutofit/>
          </a:bodyPr>
          <a:lstStyle/>
          <a:p>
            <a:pPr marL="685800" indent="-685800">
              <a:spcBef>
                <a:spcPts val="3600"/>
              </a:spcBef>
              <a:buFont typeface="+mj-lt"/>
              <a:buAutoNum type="arabicPeriod"/>
            </a:pPr>
            <a:r>
              <a:rPr lang="en-US" sz="4800" b="1" dirty="0" smtClean="0">
                <a:solidFill>
                  <a:schemeClr val="tx2">
                    <a:lumMod val="60000"/>
                    <a:lumOff val="40000"/>
                  </a:schemeClr>
                </a:solidFill>
              </a:rPr>
              <a:t>Problem</a:t>
            </a:r>
            <a:endParaRPr lang="en-US" sz="4800" b="1" dirty="0">
              <a:solidFill>
                <a:schemeClr val="tx2">
                  <a:lumMod val="60000"/>
                  <a:lumOff val="40000"/>
                </a:schemeClr>
              </a:solidFill>
            </a:endParaRPr>
          </a:p>
          <a:p>
            <a:pPr marL="685800" indent="-685800">
              <a:spcBef>
                <a:spcPts val="3600"/>
              </a:spcBef>
              <a:buFont typeface="+mj-lt"/>
              <a:buAutoNum type="arabicPeriod"/>
            </a:pPr>
            <a:r>
              <a:rPr lang="en-US" sz="4800" b="1" dirty="0">
                <a:solidFill>
                  <a:schemeClr val="tx2">
                    <a:lumMod val="60000"/>
                    <a:lumOff val="40000"/>
                  </a:schemeClr>
                </a:solidFill>
              </a:rPr>
              <a:t>Solutions</a:t>
            </a:r>
          </a:p>
          <a:p>
            <a:pPr marL="685800" indent="-685800">
              <a:spcBef>
                <a:spcPts val="3600"/>
              </a:spcBef>
              <a:buFont typeface="+mj-lt"/>
              <a:buAutoNum type="arabicPeriod"/>
            </a:pPr>
            <a:r>
              <a:rPr lang="en-US" sz="4800" b="1" dirty="0" smtClean="0">
                <a:solidFill>
                  <a:schemeClr val="tx2">
                    <a:lumMod val="60000"/>
                    <a:lumOff val="40000"/>
                  </a:schemeClr>
                </a:solidFill>
              </a:rPr>
              <a:t>MAP</a:t>
            </a:r>
            <a:r>
              <a:rPr lang="en-US" sz="4800" b="1" dirty="0">
                <a:solidFill>
                  <a:schemeClr val="tx2">
                    <a:lumMod val="60000"/>
                    <a:lumOff val="40000"/>
                  </a:schemeClr>
                </a:solidFill>
              </a:rPr>
              <a:t>-21</a:t>
            </a:r>
          </a:p>
          <a:p>
            <a:pPr marL="685800" indent="-685800">
              <a:spcBef>
                <a:spcPts val="3600"/>
              </a:spcBef>
              <a:buFont typeface="+mj-lt"/>
              <a:buAutoNum type="arabicPeriod"/>
            </a:pPr>
            <a:r>
              <a:rPr lang="en-US" sz="4800" b="1" dirty="0" smtClean="0">
                <a:solidFill>
                  <a:schemeClr val="tx2">
                    <a:lumMod val="60000"/>
                    <a:lumOff val="40000"/>
                  </a:schemeClr>
                </a:solidFill>
              </a:rPr>
              <a:t>Conclusion</a:t>
            </a:r>
            <a:endParaRPr lang="en-US" sz="4800" b="1" dirty="0">
              <a:solidFill>
                <a:schemeClr val="tx2">
                  <a:lumMod val="60000"/>
                  <a:lumOff val="40000"/>
                </a:schemeClr>
              </a:solidFill>
            </a:endParaRPr>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11</a:t>
            </a:fld>
            <a:endParaRPr lang="en-US"/>
          </a:p>
        </p:txBody>
      </p:sp>
      <p:grpSp>
        <p:nvGrpSpPr>
          <p:cNvPr id="12" name="Group 11"/>
          <p:cNvGrpSpPr/>
          <p:nvPr/>
        </p:nvGrpSpPr>
        <p:grpSpPr>
          <a:xfrm>
            <a:off x="3429000" y="1143000"/>
            <a:ext cx="5486400" cy="4800600"/>
            <a:chOff x="2895600" y="1143000"/>
            <a:chExt cx="5614555" cy="4800600"/>
          </a:xfrm>
        </p:grpSpPr>
        <p:pic>
          <p:nvPicPr>
            <p:cNvPr id="9" name="Picture 8" descr="pbppguideboo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143000"/>
              <a:ext cx="3709555" cy="4800600"/>
            </a:xfrm>
            <a:prstGeom prst="rect">
              <a:avLst/>
            </a:prstGeom>
            <a:ln w="28575" cmpd="sng">
              <a:solidFill>
                <a:schemeClr val="tx1"/>
              </a:solidFill>
            </a:ln>
            <a:effectLst>
              <a:outerShdw blurRad="50800" dist="38100" dir="2700000" algn="tl" rotWithShape="0">
                <a:prstClr val="black">
                  <a:alpha val="40000"/>
                </a:prstClr>
              </a:outerShdw>
            </a:effectLst>
          </p:spPr>
        </p:pic>
        <p:cxnSp>
          <p:nvCxnSpPr>
            <p:cNvPr id="11" name="Straight Arrow Connector 10"/>
            <p:cNvCxnSpPr/>
            <p:nvPr/>
          </p:nvCxnSpPr>
          <p:spPr>
            <a:xfrm>
              <a:off x="2895600" y="3962400"/>
              <a:ext cx="1600200" cy="0"/>
            </a:xfrm>
            <a:prstGeom prst="straightConnector1">
              <a:avLst/>
            </a:prstGeom>
            <a:ln w="76200">
              <a:solidFill>
                <a:schemeClr val="tx2">
                  <a:lumMod val="60000"/>
                  <a:lumOff val="40000"/>
                </a:schemeClr>
              </a:solidFill>
              <a:tailEnd type="arrow"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453521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5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sz="4800" dirty="0" smtClean="0"/>
              <a:t>“Houston, we have a problem”</a:t>
            </a:r>
            <a:endParaRPr lang="en-US" sz="48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12</a:t>
            </a:fld>
            <a:endParaRPr lang="en-US"/>
          </a:p>
        </p:txBody>
      </p:sp>
      <p:pic>
        <p:nvPicPr>
          <p:cNvPr id="6" name="Content Placeholder 5" descr="662790main_lcc-apollo (reduced).jpg"/>
          <p:cNvPicPr>
            <a:picLocks noGrp="1" noChangeAspect="1"/>
          </p:cNvPicPr>
          <p:nvPr>
            <p:ph idx="1"/>
          </p:nvPr>
        </p:nvPicPr>
        <p:blipFill>
          <a:blip r:embed="rId3">
            <a:extLst>
              <a:ext uri="{28A0092B-C50C-407E-A947-70E740481C1C}">
                <a14:useLocalDpi xmlns:a14="http://schemas.microsoft.com/office/drawing/2010/main" val="0"/>
              </a:ext>
            </a:extLst>
          </a:blip>
          <a:srcRect t="15429" b="15429"/>
          <a:stretch>
            <a:fillRect/>
          </a:stretch>
        </p:blipFill>
        <p:spPr>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463968"/>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Government Transportation </a:t>
            </a:r>
            <a:r>
              <a:rPr lang="en-US" sz="3600" dirty="0" smtClean="0"/>
              <a:t>Expenditures</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34640452"/>
              </p:ext>
            </p:extLst>
          </p:nvPr>
        </p:nvGraphicFramePr>
        <p:xfrm>
          <a:off x="1371600" y="1143000"/>
          <a:ext cx="6400800" cy="4584700"/>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28194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tblGrid>
              <a:tr h="802950">
                <a:tc>
                  <a:txBody>
                    <a:bodyPr/>
                    <a:lstStyle/>
                    <a:p>
                      <a:pPr algn="ctr" fontAlgn="ctr"/>
                      <a:r>
                        <a:rPr lang="en-US" sz="2600" u="none" strike="noStrike" dirty="0" smtClean="0">
                          <a:effectLst/>
                        </a:rPr>
                        <a:t>Mode</a:t>
                      </a:r>
                      <a:endParaRPr lang="en-US" sz="2600" b="1" i="0" u="none" strike="noStrike" dirty="0">
                        <a:solidFill>
                          <a:srgbClr val="000000"/>
                        </a:solidFill>
                        <a:effectLst/>
                        <a:latin typeface="Times New Roman"/>
                      </a:endParaRPr>
                    </a:p>
                  </a:txBody>
                  <a:tcPr marL="12700" marR="12700" marT="12700" marB="0" anchor="b">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gridSpan="2">
                  <a:txBody>
                    <a:bodyPr/>
                    <a:lstStyle/>
                    <a:p>
                      <a:pPr algn="ctr" fontAlgn="ctr"/>
                      <a:r>
                        <a:rPr lang="is-IS" sz="2600" u="none" strike="noStrike" dirty="0" smtClean="0">
                          <a:effectLst/>
                        </a:rPr>
                        <a:t>Expenditures</a:t>
                      </a:r>
                    </a:p>
                    <a:p>
                      <a:pPr algn="ctr" fontAlgn="ctr"/>
                      <a:r>
                        <a:rPr lang="is-IS" sz="2600" u="none" strike="noStrike" dirty="0" smtClean="0">
                          <a:effectLst/>
                        </a:rPr>
                        <a:t>(millions of $)</a:t>
                      </a:r>
                      <a:endParaRPr lang="is-IS" sz="2600" b="1" i="0" u="none" strike="noStrike" dirty="0">
                        <a:solidFill>
                          <a:srgbClr val="000000"/>
                        </a:solidFill>
                        <a:effectLst/>
                        <a:latin typeface="Times New Roman"/>
                      </a:endParaRPr>
                    </a:p>
                  </a:txBody>
                  <a:tcPr marL="12700" marR="12700" marT="12700" marB="0" anchor="b">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hMerge="1">
                  <a:txBody>
                    <a:bodyPr/>
                    <a:lstStyle/>
                    <a:p>
                      <a:pPr algn="r" fontAlgn="ctr"/>
                      <a:endParaRPr lang="hr-HR" sz="1000" b="0" i="0" u="none" strike="noStrike" dirty="0">
                        <a:solidFill>
                          <a:srgbClr val="000000"/>
                        </a:solidFill>
                        <a:effectLst/>
                        <a:latin typeface="Times New Roman"/>
                      </a:endParaRPr>
                    </a:p>
                  </a:txBody>
                  <a:tcPr marL="12700" marR="12700" marT="12700" marB="0" anchor="ctr"/>
                </a:tc>
                <a:extLst>
                  <a:ext uri="{0D108BD9-81ED-4DB2-BD59-A6C34878D82A}">
                    <a16:rowId xmlns:a16="http://schemas.microsoft.com/office/drawing/2014/main" xmlns="" val="10000"/>
                  </a:ext>
                </a:extLst>
              </a:tr>
              <a:tr h="471131">
                <a:tc>
                  <a:txBody>
                    <a:bodyPr/>
                    <a:lstStyle/>
                    <a:p>
                      <a:pPr algn="l" fontAlgn="ctr"/>
                      <a:r>
                        <a:rPr lang="en-US" sz="2600" u="none" strike="noStrike" dirty="0">
                          <a:effectLst/>
                        </a:rPr>
                        <a:t>Highway</a:t>
                      </a:r>
                      <a:endParaRPr lang="en-US" sz="2600" b="0" i="0" u="none" strike="noStrike" dirty="0">
                        <a:solidFill>
                          <a:srgbClr val="000000"/>
                        </a:solidFill>
                        <a:effectLst/>
                        <a:latin typeface="Times New Roman"/>
                      </a:endParaRPr>
                    </a:p>
                  </a:txBody>
                  <a:tcPr marL="228600" marR="228600" marT="38100" marB="38100"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is-IS" sz="2600" u="none" strike="noStrike" dirty="0" smtClean="0">
                          <a:effectLst/>
                        </a:rPr>
                        <a:t>206,251</a:t>
                      </a:r>
                      <a:endParaRPr lang="is-IS"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hr-HR" sz="2600" u="none" strike="noStrike" dirty="0" smtClean="0">
                          <a:effectLst/>
                        </a:rPr>
                        <a:t>64.5%</a:t>
                      </a:r>
                      <a:endParaRPr lang="hr-HR"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1"/>
                  </a:ext>
                </a:extLst>
              </a:tr>
              <a:tr h="471131">
                <a:tc>
                  <a:txBody>
                    <a:bodyPr/>
                    <a:lstStyle/>
                    <a:p>
                      <a:pPr algn="l" fontAlgn="ctr"/>
                      <a:r>
                        <a:rPr lang="en-US" sz="2600" u="none" strike="noStrike" dirty="0">
                          <a:effectLst/>
                        </a:rPr>
                        <a:t>Transit</a:t>
                      </a:r>
                      <a:endParaRPr lang="en-US" sz="2600" b="0" i="0" u="none" strike="noStrike" dirty="0">
                        <a:solidFill>
                          <a:srgbClr val="000000"/>
                        </a:solidFill>
                        <a:effectLst/>
                        <a:latin typeface="Times New Roman"/>
                      </a:endParaRPr>
                    </a:p>
                  </a:txBody>
                  <a:tcPr marL="228600" marR="228600" marT="38100" marB="38100"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uk-UA" sz="2600" u="none" strike="noStrike" dirty="0" smtClean="0">
                          <a:effectLst/>
                        </a:rPr>
                        <a:t>55,150</a:t>
                      </a:r>
                      <a:endParaRPr lang="uk-UA"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nb-NO" sz="2600" u="none" strike="noStrike" dirty="0" smtClean="0">
                          <a:effectLst/>
                        </a:rPr>
                        <a:t>17.2%</a:t>
                      </a:r>
                      <a:endParaRPr lang="nb-NO"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2"/>
                  </a:ext>
                </a:extLst>
              </a:tr>
              <a:tr h="471131">
                <a:tc>
                  <a:txBody>
                    <a:bodyPr/>
                    <a:lstStyle/>
                    <a:p>
                      <a:pPr algn="l" fontAlgn="ctr"/>
                      <a:r>
                        <a:rPr lang="en-US" sz="2600" u="none" strike="noStrike" dirty="0">
                          <a:effectLst/>
                        </a:rPr>
                        <a:t>Rail</a:t>
                      </a:r>
                      <a:endParaRPr lang="en-US" sz="2600" b="0" i="0" u="none" strike="noStrike" dirty="0">
                        <a:solidFill>
                          <a:srgbClr val="000000"/>
                        </a:solidFill>
                        <a:effectLst/>
                        <a:latin typeface="Times New Roman"/>
                      </a:endParaRPr>
                    </a:p>
                  </a:txBody>
                  <a:tcPr marL="228600" marR="228600" marT="38100" marB="38100"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fi-FI" sz="2600" u="none" strike="noStrike" dirty="0" smtClean="0">
                          <a:effectLst/>
                        </a:rPr>
                        <a:t>1,752</a:t>
                      </a:r>
                      <a:endParaRPr lang="fi-FI"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nb-NO" sz="2600" u="none" strike="noStrike" dirty="0" smtClean="0">
                          <a:effectLst/>
                        </a:rPr>
                        <a:t>0.5%</a:t>
                      </a:r>
                      <a:endParaRPr lang="nb-NO"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3"/>
                  </a:ext>
                </a:extLst>
              </a:tr>
              <a:tr h="471131">
                <a:tc>
                  <a:txBody>
                    <a:bodyPr/>
                    <a:lstStyle/>
                    <a:p>
                      <a:pPr algn="l" fontAlgn="ctr"/>
                      <a:r>
                        <a:rPr lang="en-US" sz="2600" u="none" strike="noStrike" dirty="0">
                          <a:effectLst/>
                        </a:rPr>
                        <a:t>Air</a:t>
                      </a:r>
                      <a:endParaRPr lang="en-US" sz="2600" b="0" i="0" u="none" strike="noStrike" dirty="0">
                        <a:solidFill>
                          <a:srgbClr val="000000"/>
                        </a:solidFill>
                        <a:effectLst/>
                        <a:latin typeface="Times New Roman"/>
                      </a:endParaRPr>
                    </a:p>
                  </a:txBody>
                  <a:tcPr marL="228600" marR="228600" marT="38100" marB="38100"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fi-FI" sz="2600" u="none" strike="noStrike" dirty="0">
                          <a:effectLst/>
                        </a:rPr>
                        <a:t>41,794</a:t>
                      </a:r>
                      <a:endParaRPr lang="fi-FI"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pt-BR" sz="2600" u="none" strike="noStrike" dirty="0" smtClean="0">
                          <a:effectLst/>
                        </a:rPr>
                        <a:t>13.1%</a:t>
                      </a:r>
                      <a:endParaRPr lang="pt-BR"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4"/>
                  </a:ext>
                </a:extLst>
              </a:tr>
              <a:tr h="471131">
                <a:tc>
                  <a:txBody>
                    <a:bodyPr/>
                    <a:lstStyle/>
                    <a:p>
                      <a:pPr algn="l" fontAlgn="ctr"/>
                      <a:r>
                        <a:rPr lang="en-US" sz="2600" u="none" strike="noStrike" dirty="0" smtClean="0">
                          <a:effectLst/>
                        </a:rPr>
                        <a:t>Water</a:t>
                      </a:r>
                      <a:endParaRPr lang="en-US" sz="2600" b="0" i="0" u="none" strike="noStrike" dirty="0">
                        <a:solidFill>
                          <a:srgbClr val="000000"/>
                        </a:solidFill>
                        <a:effectLst/>
                        <a:latin typeface="Times New Roman"/>
                      </a:endParaRPr>
                    </a:p>
                  </a:txBody>
                  <a:tcPr marL="228600" marR="228600" marT="38100" marB="38100"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is-IS" sz="2600" u="none" strike="noStrike" dirty="0">
                          <a:effectLst/>
                        </a:rPr>
                        <a:t>13,261</a:t>
                      </a:r>
                      <a:endParaRPr lang="is-IS"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pt-BR" sz="2600" u="none" strike="noStrike" dirty="0" smtClean="0">
                          <a:effectLst/>
                        </a:rPr>
                        <a:t>4.1%</a:t>
                      </a:r>
                      <a:endParaRPr lang="pt-BR"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5"/>
                  </a:ext>
                </a:extLst>
              </a:tr>
              <a:tr h="471131">
                <a:tc>
                  <a:txBody>
                    <a:bodyPr/>
                    <a:lstStyle/>
                    <a:p>
                      <a:pPr algn="l" fontAlgn="ctr"/>
                      <a:r>
                        <a:rPr lang="en-US" sz="2600" u="none" strike="noStrike" dirty="0">
                          <a:effectLst/>
                        </a:rPr>
                        <a:t>Pipeline</a:t>
                      </a:r>
                      <a:endParaRPr lang="en-US" sz="2600" b="0" i="0" u="none" strike="noStrike" dirty="0">
                        <a:solidFill>
                          <a:srgbClr val="000000"/>
                        </a:solidFill>
                        <a:effectLst/>
                        <a:latin typeface="Times New Roman"/>
                      </a:endParaRPr>
                    </a:p>
                  </a:txBody>
                  <a:tcPr marL="228600" marR="228600" marT="38100" marB="38100"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en-US" sz="2600" u="none" strike="noStrike" dirty="0">
                          <a:effectLst/>
                        </a:rPr>
                        <a:t>86</a:t>
                      </a:r>
                      <a:endParaRPr lang="en-US"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pt-BR" sz="2600" u="none" strike="noStrike" dirty="0" smtClean="0">
                          <a:effectLst/>
                        </a:rPr>
                        <a:t>0.0%</a:t>
                      </a:r>
                      <a:endParaRPr lang="pt-BR"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6"/>
                  </a:ext>
                </a:extLst>
              </a:tr>
              <a:tr h="471131">
                <a:tc>
                  <a:txBody>
                    <a:bodyPr/>
                    <a:lstStyle/>
                    <a:p>
                      <a:pPr algn="l" fontAlgn="ctr"/>
                      <a:r>
                        <a:rPr lang="en-US" sz="2600" u="none" strike="noStrike">
                          <a:effectLst/>
                        </a:rPr>
                        <a:t>General Support</a:t>
                      </a:r>
                      <a:endParaRPr lang="en-US" sz="2600" b="0" i="0" u="none" strike="noStrike">
                        <a:solidFill>
                          <a:srgbClr val="000000"/>
                        </a:solidFill>
                        <a:effectLst/>
                        <a:latin typeface="Times New Roman"/>
                      </a:endParaRPr>
                    </a:p>
                  </a:txBody>
                  <a:tcPr marL="228600" marR="228600" marT="38100" marB="38100"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is-IS" sz="2600" u="none" strike="noStrike">
                          <a:effectLst/>
                        </a:rPr>
                        <a:t>1,523</a:t>
                      </a:r>
                      <a:endParaRPr lang="is-IS" sz="2600" b="0" i="0" u="none" strike="noStrike">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ctr"/>
                      <a:r>
                        <a:rPr lang="nb-NO" sz="2600" u="none" strike="noStrike" dirty="0" smtClean="0">
                          <a:effectLst/>
                        </a:rPr>
                        <a:t>0.5%</a:t>
                      </a:r>
                      <a:endParaRPr lang="nb-NO" sz="2600" b="0"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7"/>
                  </a:ext>
                </a:extLst>
              </a:tr>
              <a:tr h="471131">
                <a:tc>
                  <a:txBody>
                    <a:bodyPr/>
                    <a:lstStyle/>
                    <a:p>
                      <a:pPr marL="457200" algn="l" fontAlgn="ctr"/>
                      <a:r>
                        <a:rPr lang="en-US" sz="2600" b="1" u="none" strike="noStrike" dirty="0">
                          <a:effectLst/>
                        </a:rPr>
                        <a:t>Total</a:t>
                      </a:r>
                      <a:endParaRPr lang="en-US" sz="2600" b="1" i="0" u="none" strike="noStrike" dirty="0">
                        <a:solidFill>
                          <a:srgbClr val="000000"/>
                        </a:solidFill>
                        <a:effectLst/>
                        <a:latin typeface="Times New Roman"/>
                      </a:endParaRPr>
                    </a:p>
                  </a:txBody>
                  <a:tcPr marL="228600" marR="228600" marT="38100" marB="38100"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pPr algn="r" fontAlgn="ctr"/>
                      <a:r>
                        <a:rPr lang="cs-CZ" sz="2600" b="1" u="none" strike="noStrike" dirty="0">
                          <a:effectLst/>
                        </a:rPr>
                        <a:t>319,817</a:t>
                      </a:r>
                      <a:endParaRPr lang="cs-CZ" sz="2600" b="1"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pPr algn="r" fontAlgn="ctr"/>
                      <a:r>
                        <a:rPr lang="pt-BR" sz="2600" b="1" u="none" strike="noStrike" dirty="0" smtClean="0">
                          <a:effectLst/>
                        </a:rPr>
                        <a:t>100.0%</a:t>
                      </a:r>
                      <a:endParaRPr lang="pt-BR" sz="2600" b="1" i="0" u="none" strike="noStrike" dirty="0">
                        <a:solidFill>
                          <a:srgbClr val="000000"/>
                        </a:solidFill>
                        <a:effectLst/>
                        <a:latin typeface="Times New Roman"/>
                      </a:endParaRPr>
                    </a:p>
                  </a:txBody>
                  <a:tcPr marL="228600" marR="228600" marT="38100" marB="38100" anchor="ct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4" name="Date Placeholder 3"/>
          <p:cNvSpPr>
            <a:spLocks noGrp="1"/>
          </p:cNvSpPr>
          <p:nvPr>
            <p:ph type="dt" sz="half" idx="10"/>
          </p:nvPr>
        </p:nvSpPr>
        <p:spPr/>
        <p:txBody>
          <a:bodyPr/>
          <a:lstStyle/>
          <a:p>
            <a:r>
              <a:rPr lang="en-US" smtClean="0"/>
              <a:t>3/21/17</a:t>
            </a:r>
            <a:endParaRPr lang="en-US" dirty="0"/>
          </a:p>
        </p:txBody>
      </p:sp>
      <p:sp>
        <p:nvSpPr>
          <p:cNvPr id="5" name="Slide Number Placeholder 4"/>
          <p:cNvSpPr>
            <a:spLocks noGrp="1"/>
          </p:cNvSpPr>
          <p:nvPr>
            <p:ph type="sldNum" sz="quarter" idx="12"/>
          </p:nvPr>
        </p:nvSpPr>
        <p:spPr/>
        <p:txBody>
          <a:bodyPr/>
          <a:lstStyle/>
          <a:p>
            <a:fld id="{5ED4F41F-121C-40FD-8316-01AD1D3B0F41}" type="slidenum">
              <a:rPr lang="en-US" smtClean="0"/>
              <a:t>13</a:t>
            </a:fld>
            <a:endParaRPr lang="en-US"/>
          </a:p>
        </p:txBody>
      </p:sp>
    </p:spTree>
    <p:extLst>
      <p:ext uri="{BB962C8B-B14F-4D97-AF65-F5344CB8AC3E}">
        <p14:creationId xmlns:p14="http://schemas.microsoft.com/office/powerpoint/2010/main" val="217225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 Flows Between Levels of Government</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14</a:t>
            </a:fld>
            <a:endParaRPr lang="en-US"/>
          </a:p>
        </p:txBody>
      </p:sp>
      <p:pic>
        <p:nvPicPr>
          <p:cNvPr id="3" name="Picture 2" descr="IntergovernmentalChallengesTransportationDVs.pdf"/>
          <p:cNvPicPr>
            <a:picLocks noChangeAspect="1"/>
          </p:cNvPicPr>
          <p:nvPr/>
        </p:nvPicPr>
        <p:blipFill rotWithShape="1">
          <a:blip r:embed="rId3">
            <a:extLst>
              <a:ext uri="{28A0092B-C50C-407E-A947-70E740481C1C}">
                <a14:useLocalDpi xmlns:a14="http://schemas.microsoft.com/office/drawing/2010/main" val="0"/>
              </a:ext>
            </a:extLst>
          </a:blip>
          <a:srcRect l="9087" t="29582" r="21439" b="14399"/>
          <a:stretch/>
        </p:blipFill>
        <p:spPr>
          <a:xfrm>
            <a:off x="719618" y="1143000"/>
            <a:ext cx="7704764" cy="4800600"/>
          </a:xfrm>
          <a:prstGeom prst="rect">
            <a:avLst/>
          </a:prstGeom>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735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 Flows in Massachusetts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15</a:t>
            </a:fld>
            <a:endParaRPr lang="en-US"/>
          </a:p>
        </p:txBody>
      </p:sp>
      <p:pic>
        <p:nvPicPr>
          <p:cNvPr id="7" name="Content Placeholder 6" descr="Chart image for Transportation $ Flows.pdf"/>
          <p:cNvPicPr>
            <a:picLocks noGrp="1" noChangeAspect="1"/>
          </p:cNvPicPr>
          <p:nvPr>
            <p:ph idx="1"/>
          </p:nvPr>
        </p:nvPicPr>
        <p:blipFill>
          <a:blip r:embed="rId3">
            <a:extLst>
              <a:ext uri="{28A0092B-C50C-407E-A947-70E740481C1C}">
                <a14:useLocalDpi xmlns:a14="http://schemas.microsoft.com/office/drawing/2010/main" val="0"/>
              </a:ext>
            </a:extLst>
          </a:blip>
          <a:srcRect l="-893" r="-893"/>
          <a:stretch>
            <a:fillRect/>
          </a:stretch>
        </p:blipFill>
        <p:spPr>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155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Flows in Massachusetts</a:t>
            </a:r>
          </a:p>
        </p:txBody>
      </p:sp>
      <p:sp>
        <p:nvSpPr>
          <p:cNvPr id="3" name="Content Placeholder 2"/>
          <p:cNvSpPr>
            <a:spLocks noGrp="1"/>
          </p:cNvSpPr>
          <p:nvPr>
            <p:ph idx="1"/>
          </p:nvPr>
        </p:nvSpPr>
        <p:spPr/>
        <p:txBody>
          <a:bodyPr>
            <a:normAutofit fontScale="25000" lnSpcReduction="20000"/>
          </a:bodyPr>
          <a:lstStyle/>
          <a:p>
            <a:pPr marL="0" indent="0" algn="ctr">
              <a:lnSpc>
                <a:spcPct val="120000"/>
              </a:lnSpc>
              <a:spcBef>
                <a:spcPts val="0"/>
              </a:spcBef>
              <a:spcAft>
                <a:spcPts val="300"/>
              </a:spcAft>
              <a:buNone/>
            </a:pPr>
            <a:r>
              <a:rPr lang="en-US" sz="11200" b="1" i="1" dirty="0" smtClean="0">
                <a:solidFill>
                  <a:schemeClr val="accent2">
                    <a:lumMod val="75000"/>
                  </a:schemeClr>
                </a:solidFill>
              </a:rPr>
              <a:t>Mass. Gen. Laws </a:t>
            </a:r>
            <a:r>
              <a:rPr lang="en-US" sz="11200" b="1" i="1" dirty="0" err="1" smtClean="0">
                <a:solidFill>
                  <a:schemeClr val="accent2">
                    <a:lumMod val="75000"/>
                  </a:schemeClr>
                </a:solidFill>
              </a:rPr>
              <a:t>ch.</a:t>
            </a:r>
            <a:r>
              <a:rPr lang="en-US" sz="11200" b="1" i="1" dirty="0" smtClean="0">
                <a:solidFill>
                  <a:schemeClr val="accent2">
                    <a:lumMod val="75000"/>
                  </a:schemeClr>
                </a:solidFill>
              </a:rPr>
              <a:t> 29, § 2ZZZ</a:t>
            </a:r>
          </a:p>
          <a:p>
            <a:pPr marL="0" indent="228600">
              <a:lnSpc>
                <a:spcPct val="120000"/>
              </a:lnSpc>
              <a:spcBef>
                <a:spcPts val="0"/>
              </a:spcBef>
              <a:buNone/>
            </a:pPr>
            <a:r>
              <a:rPr lang="en-US" sz="5600" dirty="0" smtClean="0"/>
              <a:t>(a) There shall be established and set up on the books of the commonwealth a separate fund to be known as the </a:t>
            </a:r>
            <a:r>
              <a:rPr lang="en-US" sz="7200" i="1" dirty="0" smtClean="0">
                <a:solidFill>
                  <a:schemeClr val="tx2">
                    <a:lumMod val="60000"/>
                    <a:lumOff val="40000"/>
                  </a:schemeClr>
                </a:solidFill>
              </a:rPr>
              <a:t>Commonwealth Transportation Fund</a:t>
            </a:r>
            <a:r>
              <a:rPr lang="en-US" sz="5600" dirty="0" smtClean="0"/>
              <a:t>, which shall be used exclusively for financing transportation-related purposes. …</a:t>
            </a:r>
          </a:p>
          <a:p>
            <a:pPr marL="0" indent="228600">
              <a:lnSpc>
                <a:spcPct val="120000"/>
              </a:lnSpc>
              <a:spcBef>
                <a:spcPts val="0"/>
              </a:spcBef>
              <a:buNone/>
            </a:pPr>
            <a:r>
              <a:rPr lang="en-US" sz="5600" dirty="0" smtClean="0"/>
              <a:t>(</a:t>
            </a:r>
            <a:r>
              <a:rPr lang="en-US" sz="5600" dirty="0"/>
              <a:t>c) In addition to those revenues credited to the fund under subsection (a) there shall be credited to the fund all monies received by the commonwealth from the receipts from sales of motor vehicles under sections 3, 25 and 26 of chapter 64H and all monies received by the commonwealth on the sales price of purchases of motor vehicles under sections 4, 26 and 27 of chapter 64I, from the taxes imposed under said chapters 64H and 64I as excises upon the sale and use at retail of motor vehicles and upon the storage, use or other consumption of motor vehicles, including interest thereon or penalties; provided however, such amount shall not include any portion of the taxes that constitute special receipts within the meaning of subsection (b1/2) of section 10 of chapter 152 of the acts of 1997. The amount credited to the fund under this subsection shall be net of the </a:t>
            </a:r>
            <a:r>
              <a:rPr lang="en-US" sz="7200" i="1" dirty="0">
                <a:solidFill>
                  <a:schemeClr val="tx2">
                    <a:lumMod val="60000"/>
                    <a:lumOff val="40000"/>
                  </a:schemeClr>
                </a:solidFill>
              </a:rPr>
              <a:t>dedicated sales tax </a:t>
            </a:r>
            <a:r>
              <a:rPr lang="en-US" sz="5600" dirty="0"/>
              <a:t>revenue amount transferred to the Massachusetts Bay Transportation Authority State and Local Contribution Fund under section 35T of chapter 10 and to the School Modernization and Reconstruction Trust Fund under section 35BB of said chapter 10</a:t>
            </a:r>
            <a:r>
              <a:rPr lang="en-US" sz="5600" dirty="0" smtClean="0"/>
              <a:t>.</a:t>
            </a:r>
            <a:endParaRPr lang="en-US" sz="5600" dirty="0"/>
          </a:p>
          <a:p>
            <a:pPr marL="0" indent="228600">
              <a:lnSpc>
                <a:spcPct val="120000"/>
              </a:lnSpc>
              <a:spcBef>
                <a:spcPts val="0"/>
              </a:spcBef>
              <a:buNone/>
            </a:pPr>
            <a:r>
              <a:rPr lang="en-US" sz="5600" dirty="0"/>
              <a:t>(d) Not less than the following amounts shall annually be distributed from the fund to the Massachusetts Bay Transportation Authority and regional transit authorities</a:t>
            </a:r>
            <a:r>
              <a:rPr lang="en-US" sz="5600" dirty="0" smtClean="0"/>
              <a:t>:</a:t>
            </a:r>
            <a:endParaRPr lang="en-US" sz="5600" dirty="0"/>
          </a:p>
          <a:p>
            <a:pPr marL="0" indent="228600">
              <a:lnSpc>
                <a:spcPct val="120000"/>
              </a:lnSpc>
              <a:spcBef>
                <a:spcPts val="0"/>
              </a:spcBef>
              <a:buNone/>
            </a:pPr>
            <a:r>
              <a:rPr lang="en-US" sz="5600" dirty="0"/>
              <a:t>(1) </a:t>
            </a:r>
            <a:r>
              <a:rPr lang="en-US" sz="7200" i="1" dirty="0">
                <a:solidFill>
                  <a:schemeClr val="tx2">
                    <a:lumMod val="60000"/>
                    <a:lumOff val="40000"/>
                  </a:schemeClr>
                </a:solidFill>
              </a:rPr>
              <a:t>$160,000,000 to the Massachusetts Bay Transportation Authority </a:t>
            </a:r>
            <a:r>
              <a:rPr lang="en-US" sz="5600" dirty="0"/>
              <a:t>or any fund controlled by the authority in each fiscal year; </a:t>
            </a:r>
            <a:r>
              <a:rPr lang="en-US" sz="5600" dirty="0" smtClean="0"/>
              <a:t>and</a:t>
            </a:r>
            <a:endParaRPr lang="en-US" sz="5600" dirty="0"/>
          </a:p>
          <a:p>
            <a:pPr marL="0" indent="228600">
              <a:lnSpc>
                <a:spcPct val="120000"/>
              </a:lnSpc>
              <a:spcBef>
                <a:spcPts val="0"/>
              </a:spcBef>
              <a:buNone/>
            </a:pPr>
            <a:r>
              <a:rPr lang="en-US" sz="5600" dirty="0"/>
              <a:t>(2) </a:t>
            </a:r>
            <a:r>
              <a:rPr lang="en-US" sz="7200" i="1" dirty="0">
                <a:solidFill>
                  <a:schemeClr val="tx2">
                    <a:lumMod val="60000"/>
                    <a:lumOff val="40000"/>
                  </a:schemeClr>
                </a:solidFill>
              </a:rPr>
              <a:t>$15,000,000 to regional transit authorities </a:t>
            </a:r>
            <a:r>
              <a:rPr lang="en-US" sz="5600" dirty="0"/>
              <a:t>organized under chapter 161B or predecessor statutes in each fiscal year</a:t>
            </a:r>
            <a:r>
              <a:rPr lang="en-US" sz="5600" dirty="0" smtClean="0"/>
              <a:t>. …</a:t>
            </a:r>
            <a:endParaRPr lang="en-US" sz="56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16</a:t>
            </a:fld>
            <a:endParaRPr lang="en-US"/>
          </a:p>
        </p:txBody>
      </p:sp>
    </p:spTree>
    <p:extLst>
      <p:ext uri="{BB962C8B-B14F-4D97-AF65-F5344CB8AC3E}">
        <p14:creationId xmlns:p14="http://schemas.microsoft.com/office/powerpoint/2010/main" val="3844174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Flows in California</a:t>
            </a:r>
            <a:endParaRPr lang="en-US" dirty="0"/>
          </a:p>
        </p:txBody>
      </p:sp>
      <p:pic>
        <p:nvPicPr>
          <p:cNvPr id="6" name="Content Placeholder 5" descr="Pages from revised_2016_itip.pdf"/>
          <p:cNvPicPr>
            <a:picLocks noGrp="1" noChangeAspect="1"/>
          </p:cNvPicPr>
          <p:nvPr>
            <p:ph idx="1"/>
          </p:nvPr>
        </p:nvPicPr>
        <p:blipFill rotWithShape="1">
          <a:blip r:embed="rId3">
            <a:extLst>
              <a:ext uri="{28A0092B-C50C-407E-A947-70E740481C1C}">
                <a14:useLocalDpi xmlns:a14="http://schemas.microsoft.com/office/drawing/2010/main" val="0"/>
              </a:ext>
            </a:extLst>
          </a:blip>
          <a:srcRect l="9503" t="28648" r="9686" b="28648"/>
          <a:stretch/>
        </p:blipFill>
        <p:spPr>
          <a:xfrm>
            <a:off x="1054100" y="1143000"/>
            <a:ext cx="7019925" cy="4800600"/>
          </a:xfrm>
          <a:effectLst>
            <a:outerShdw blurRad="50800" dist="38100" dir="2700000" algn="tl" rotWithShape="0">
              <a:prstClr val="black">
                <a:alpha val="40000"/>
              </a:prstClr>
            </a:outerShdw>
          </a:effectLst>
        </p:spPr>
      </p:pic>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17</a:t>
            </a:fld>
            <a:endParaRPr lang="en-US"/>
          </a:p>
        </p:txBody>
      </p:sp>
    </p:spTree>
    <p:extLst>
      <p:ext uri="{BB962C8B-B14F-4D97-AF65-F5344CB8AC3E}">
        <p14:creationId xmlns:p14="http://schemas.microsoft.com/office/powerpoint/2010/main" val="2609127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It’s Complicated</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18</a:t>
            </a:fld>
            <a:endParaRPr lang="en-US"/>
          </a:p>
        </p:txBody>
      </p:sp>
      <p:pic>
        <p:nvPicPr>
          <p:cNvPr id="7" name="Content Placeholder 6" descr="plumber.jpg"/>
          <p:cNvPicPr>
            <a:picLocks noGrp="1" noChangeAspect="1"/>
          </p:cNvPicPr>
          <p:nvPr>
            <p:ph idx="1"/>
          </p:nvPr>
        </p:nvPicPr>
        <p:blipFill>
          <a:blip r:embed="rId3">
            <a:extLst>
              <a:ext uri="{28A0092B-C50C-407E-A947-70E740481C1C}">
                <a14:useLocalDpi xmlns:a14="http://schemas.microsoft.com/office/drawing/2010/main" val="0"/>
              </a:ext>
            </a:extLst>
          </a:blip>
          <a:srcRect t="13158" b="13158"/>
          <a:stretch>
            <a:fillRect/>
          </a:stretch>
        </p:blipFill>
        <p:spPr>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028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the Public Sees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19</a:t>
            </a:fld>
            <a:endParaRPr lang="en-US"/>
          </a:p>
        </p:txBody>
      </p:sp>
      <p:grpSp>
        <p:nvGrpSpPr>
          <p:cNvPr id="104" name="Group 103"/>
          <p:cNvGrpSpPr/>
          <p:nvPr/>
        </p:nvGrpSpPr>
        <p:grpSpPr>
          <a:xfrm>
            <a:off x="228600" y="1143000"/>
            <a:ext cx="8458200" cy="4572000"/>
            <a:chOff x="228600" y="1143000"/>
            <a:chExt cx="8458200" cy="4572000"/>
          </a:xfrm>
        </p:grpSpPr>
        <p:sp>
          <p:nvSpPr>
            <p:cNvPr id="24" name="Rectangle 23"/>
            <p:cNvSpPr/>
            <p:nvPr/>
          </p:nvSpPr>
          <p:spPr>
            <a:xfrm>
              <a:off x="228600" y="1828800"/>
              <a:ext cx="2057400" cy="457200"/>
            </a:xfrm>
            <a:prstGeom prst="rect">
              <a:avLst/>
            </a:prstGeom>
            <a:noFill/>
            <a:ln>
              <a:noFill/>
              <a:tailEnd w="lg" len="lg"/>
            </a:ln>
          </p:spPr>
          <p:style>
            <a:lnRef idx="1">
              <a:schemeClr val="accent1"/>
            </a:lnRef>
            <a:fillRef idx="3">
              <a:schemeClr val="accent1"/>
            </a:fillRef>
            <a:effectRef idx="2">
              <a:schemeClr val="accent1"/>
            </a:effectRef>
            <a:fontRef idx="minor">
              <a:schemeClr val="lt1"/>
            </a:fontRef>
          </p:style>
          <p:txBody>
            <a:bodyPr lIns="0" rIns="182880" anchor="ctr" anchorCtr="0"/>
            <a:lstStyle/>
            <a:p>
              <a:pPr algn="r"/>
              <a:r>
                <a:rPr lang="en-US" sz="2400" b="1" dirty="0" smtClean="0">
                  <a:solidFill>
                    <a:srgbClr val="32AE51"/>
                  </a:solidFill>
                </a:rPr>
                <a:t>Gas Tax $</a:t>
              </a:r>
              <a:endParaRPr lang="en-US" sz="2400" b="1" dirty="0">
                <a:solidFill>
                  <a:srgbClr val="32AE51"/>
                </a:solidFill>
              </a:endParaRPr>
            </a:p>
          </p:txBody>
        </p:sp>
        <p:cxnSp>
          <p:nvCxnSpPr>
            <p:cNvPr id="27" name="Straight Connector 26"/>
            <p:cNvCxnSpPr>
              <a:stCxn id="24" idx="3"/>
            </p:cNvCxnSpPr>
            <p:nvPr/>
          </p:nvCxnSpPr>
          <p:spPr>
            <a:xfrm flipV="1">
              <a:off x="2286000" y="2045548"/>
              <a:ext cx="457200" cy="11852"/>
            </a:xfrm>
            <a:prstGeom prst="line">
              <a:avLst/>
            </a:prstGeom>
            <a:ln w="38100" cmpd="sng">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228600" y="2514600"/>
              <a:ext cx="2057400" cy="457200"/>
            </a:xfrm>
            <a:prstGeom prst="rect">
              <a:avLst/>
            </a:prstGeom>
            <a:noFill/>
            <a:ln>
              <a:noFill/>
              <a:tailEnd w="lg" len="lg"/>
            </a:ln>
          </p:spPr>
          <p:style>
            <a:lnRef idx="1">
              <a:schemeClr val="accent1"/>
            </a:lnRef>
            <a:fillRef idx="3">
              <a:schemeClr val="accent1"/>
            </a:fillRef>
            <a:effectRef idx="2">
              <a:schemeClr val="accent1"/>
            </a:effectRef>
            <a:fontRef idx="minor">
              <a:schemeClr val="lt1"/>
            </a:fontRef>
          </p:style>
          <p:txBody>
            <a:bodyPr lIns="0" rIns="182880" anchor="ctr" anchorCtr="0"/>
            <a:lstStyle/>
            <a:p>
              <a:pPr algn="r"/>
              <a:r>
                <a:rPr lang="en-US" sz="2400" b="1" dirty="0" smtClean="0">
                  <a:solidFill>
                    <a:srgbClr val="32AE51"/>
                  </a:solidFill>
                </a:rPr>
                <a:t>License Fee $</a:t>
              </a:r>
              <a:endParaRPr lang="en-US" sz="2400" b="1" dirty="0">
                <a:solidFill>
                  <a:srgbClr val="32AE51"/>
                </a:solidFill>
              </a:endParaRPr>
            </a:p>
          </p:txBody>
        </p:sp>
        <p:cxnSp>
          <p:nvCxnSpPr>
            <p:cNvPr id="35" name="Straight Connector 34"/>
            <p:cNvCxnSpPr>
              <a:stCxn id="34" idx="3"/>
            </p:cNvCxnSpPr>
            <p:nvPr/>
          </p:nvCxnSpPr>
          <p:spPr>
            <a:xfrm flipV="1">
              <a:off x="2286000" y="2731348"/>
              <a:ext cx="457200" cy="11852"/>
            </a:xfrm>
            <a:prstGeom prst="line">
              <a:avLst/>
            </a:prstGeom>
            <a:ln w="38100" cmpd="sng">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228600" y="3200400"/>
              <a:ext cx="2057400" cy="457200"/>
            </a:xfrm>
            <a:prstGeom prst="rect">
              <a:avLst/>
            </a:prstGeom>
            <a:noFill/>
            <a:ln>
              <a:noFill/>
              <a:tailEnd w="lg" len="lg"/>
            </a:ln>
          </p:spPr>
          <p:style>
            <a:lnRef idx="1">
              <a:schemeClr val="accent1"/>
            </a:lnRef>
            <a:fillRef idx="3">
              <a:schemeClr val="accent1"/>
            </a:fillRef>
            <a:effectRef idx="2">
              <a:schemeClr val="accent1"/>
            </a:effectRef>
            <a:fontRef idx="minor">
              <a:schemeClr val="lt1"/>
            </a:fontRef>
          </p:style>
          <p:txBody>
            <a:bodyPr lIns="0" rIns="182880" anchor="ctr" anchorCtr="0"/>
            <a:lstStyle/>
            <a:p>
              <a:pPr algn="r"/>
              <a:r>
                <a:rPr lang="en-US" sz="2400" b="1" dirty="0" smtClean="0">
                  <a:solidFill>
                    <a:srgbClr val="32AE51"/>
                  </a:solidFill>
                </a:rPr>
                <a:t>Fare $</a:t>
              </a:r>
              <a:endParaRPr lang="en-US" sz="2400" b="1" dirty="0">
                <a:solidFill>
                  <a:srgbClr val="32AE51"/>
                </a:solidFill>
              </a:endParaRPr>
            </a:p>
          </p:txBody>
        </p:sp>
        <p:cxnSp>
          <p:nvCxnSpPr>
            <p:cNvPr id="37" name="Straight Connector 36"/>
            <p:cNvCxnSpPr>
              <a:stCxn id="36" idx="3"/>
            </p:cNvCxnSpPr>
            <p:nvPr/>
          </p:nvCxnSpPr>
          <p:spPr>
            <a:xfrm flipV="1">
              <a:off x="2286000" y="3417148"/>
              <a:ext cx="457200" cy="11852"/>
            </a:xfrm>
            <a:prstGeom prst="line">
              <a:avLst/>
            </a:prstGeom>
            <a:ln w="38100" cmpd="sng">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28600" y="3886200"/>
              <a:ext cx="2057400" cy="457200"/>
            </a:xfrm>
            <a:prstGeom prst="rect">
              <a:avLst/>
            </a:prstGeom>
            <a:noFill/>
            <a:ln>
              <a:noFill/>
              <a:tailEnd w="lg" len="lg"/>
            </a:ln>
          </p:spPr>
          <p:style>
            <a:lnRef idx="1">
              <a:schemeClr val="accent1"/>
            </a:lnRef>
            <a:fillRef idx="3">
              <a:schemeClr val="accent1"/>
            </a:fillRef>
            <a:effectRef idx="2">
              <a:schemeClr val="accent1"/>
            </a:effectRef>
            <a:fontRef idx="minor">
              <a:schemeClr val="lt1"/>
            </a:fontRef>
          </p:style>
          <p:txBody>
            <a:bodyPr lIns="0" rIns="182880" anchor="ctr" anchorCtr="0"/>
            <a:lstStyle/>
            <a:p>
              <a:pPr algn="r"/>
              <a:r>
                <a:rPr lang="en-US" sz="2400" b="1" dirty="0" smtClean="0">
                  <a:solidFill>
                    <a:srgbClr val="32AE51"/>
                  </a:solidFill>
                </a:rPr>
                <a:t>Sales Tax $</a:t>
              </a:r>
              <a:endParaRPr lang="en-US" sz="2400" b="1" dirty="0">
                <a:solidFill>
                  <a:srgbClr val="32AE51"/>
                </a:solidFill>
              </a:endParaRPr>
            </a:p>
          </p:txBody>
        </p:sp>
        <p:cxnSp>
          <p:nvCxnSpPr>
            <p:cNvPr id="39" name="Straight Connector 38"/>
            <p:cNvCxnSpPr>
              <a:stCxn id="38" idx="3"/>
            </p:cNvCxnSpPr>
            <p:nvPr/>
          </p:nvCxnSpPr>
          <p:spPr>
            <a:xfrm flipV="1">
              <a:off x="2286000" y="4102948"/>
              <a:ext cx="457200" cy="11852"/>
            </a:xfrm>
            <a:prstGeom prst="line">
              <a:avLst/>
            </a:prstGeom>
            <a:ln w="38100" cmpd="sng">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228600" y="4572000"/>
              <a:ext cx="2057400" cy="457200"/>
            </a:xfrm>
            <a:prstGeom prst="rect">
              <a:avLst/>
            </a:prstGeom>
            <a:noFill/>
            <a:ln>
              <a:noFill/>
              <a:tailEnd w="lg" len="lg"/>
            </a:ln>
          </p:spPr>
          <p:style>
            <a:lnRef idx="1">
              <a:schemeClr val="accent1"/>
            </a:lnRef>
            <a:fillRef idx="3">
              <a:schemeClr val="accent1"/>
            </a:fillRef>
            <a:effectRef idx="2">
              <a:schemeClr val="accent1"/>
            </a:effectRef>
            <a:fontRef idx="minor">
              <a:schemeClr val="lt1"/>
            </a:fontRef>
          </p:style>
          <p:txBody>
            <a:bodyPr lIns="0" rIns="182880" anchor="ctr" anchorCtr="0"/>
            <a:lstStyle/>
            <a:p>
              <a:pPr algn="r"/>
              <a:r>
                <a:rPr lang="en-US" sz="2400" b="1" dirty="0" smtClean="0">
                  <a:solidFill>
                    <a:srgbClr val="32AE51"/>
                  </a:solidFill>
                </a:rPr>
                <a:t>Income Tax $</a:t>
              </a:r>
              <a:endParaRPr lang="en-US" sz="2400" b="1" dirty="0">
                <a:solidFill>
                  <a:srgbClr val="32AE51"/>
                </a:solidFill>
              </a:endParaRPr>
            </a:p>
          </p:txBody>
        </p:sp>
        <p:cxnSp>
          <p:nvCxnSpPr>
            <p:cNvPr id="41" name="Straight Connector 40"/>
            <p:cNvCxnSpPr>
              <a:stCxn id="40" idx="3"/>
            </p:cNvCxnSpPr>
            <p:nvPr/>
          </p:nvCxnSpPr>
          <p:spPr>
            <a:xfrm flipV="1">
              <a:off x="2286000" y="4788748"/>
              <a:ext cx="457200" cy="11852"/>
            </a:xfrm>
            <a:prstGeom prst="line">
              <a:avLst/>
            </a:prstGeom>
            <a:ln w="38100" cmpd="sng">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48" name="Can 47"/>
            <p:cNvSpPr/>
            <p:nvPr/>
          </p:nvSpPr>
          <p:spPr>
            <a:xfrm>
              <a:off x="2971800" y="1143000"/>
              <a:ext cx="1371600" cy="4572000"/>
            </a:xfrm>
            <a:prstGeom prst="can">
              <a:avLst/>
            </a:prstGeom>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vert="wordArtVert" anchor="ctr" anchorCtr="1"/>
            <a:lstStyle/>
            <a:p>
              <a:r>
                <a:rPr lang="en-US" sz="2500" b="1" spc="900" dirty="0" smtClean="0"/>
                <a:t>Government</a:t>
              </a:r>
              <a:endParaRPr lang="en-US" sz="2500" b="1" spc="900" dirty="0"/>
            </a:p>
          </p:txBody>
        </p:sp>
        <p:sp>
          <p:nvSpPr>
            <p:cNvPr id="50" name="Rectangle 49"/>
            <p:cNvSpPr/>
            <p:nvPr/>
          </p:nvSpPr>
          <p:spPr>
            <a:xfrm>
              <a:off x="5029200" y="1828800"/>
              <a:ext cx="20574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82880" rIns="0" anchor="ctr" anchorCtr="0"/>
            <a:lstStyle/>
            <a:p>
              <a:r>
                <a:rPr lang="en-US" sz="2400" dirty="0" smtClean="0">
                  <a:solidFill>
                    <a:schemeClr val="tx1">
                      <a:lumMod val="50000"/>
                      <a:lumOff val="50000"/>
                    </a:schemeClr>
                  </a:solidFill>
                </a:rPr>
                <a:t>Highways</a:t>
              </a:r>
              <a:endParaRPr lang="en-US" sz="2400" dirty="0">
                <a:solidFill>
                  <a:schemeClr val="tx1">
                    <a:lumMod val="50000"/>
                    <a:lumOff val="50000"/>
                  </a:schemeClr>
                </a:solidFill>
              </a:endParaRPr>
            </a:p>
          </p:txBody>
        </p:sp>
        <p:cxnSp>
          <p:nvCxnSpPr>
            <p:cNvPr id="51" name="Straight Connector 50"/>
            <p:cNvCxnSpPr/>
            <p:nvPr/>
          </p:nvCxnSpPr>
          <p:spPr>
            <a:xfrm>
              <a:off x="4572000" y="2057400"/>
              <a:ext cx="457200" cy="0"/>
            </a:xfrm>
            <a:prstGeom prst="line">
              <a:avLst/>
            </a:prstGeom>
            <a:ln w="19050" cmpd="sng">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5029200" y="2514600"/>
              <a:ext cx="20574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82880" rIns="0" anchor="ctr" anchorCtr="0"/>
            <a:lstStyle/>
            <a:p>
              <a:r>
                <a:rPr lang="en-US" sz="2400" dirty="0" smtClean="0">
                  <a:solidFill>
                    <a:schemeClr val="tx1">
                      <a:lumMod val="50000"/>
                      <a:lumOff val="50000"/>
                    </a:schemeClr>
                  </a:solidFill>
                </a:rPr>
                <a:t>Transit</a:t>
              </a:r>
              <a:endParaRPr lang="en-US" sz="2400" dirty="0">
                <a:solidFill>
                  <a:schemeClr val="tx1">
                    <a:lumMod val="50000"/>
                    <a:lumOff val="50000"/>
                  </a:schemeClr>
                </a:solidFill>
              </a:endParaRPr>
            </a:p>
          </p:txBody>
        </p:sp>
        <p:cxnSp>
          <p:nvCxnSpPr>
            <p:cNvPr id="73" name="Straight Connector 72"/>
            <p:cNvCxnSpPr/>
            <p:nvPr/>
          </p:nvCxnSpPr>
          <p:spPr>
            <a:xfrm>
              <a:off x="4572000" y="2743200"/>
              <a:ext cx="457200" cy="0"/>
            </a:xfrm>
            <a:prstGeom prst="line">
              <a:avLst/>
            </a:prstGeom>
            <a:ln w="19050" cmpd="sng">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5029200" y="3200400"/>
              <a:ext cx="20574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82880" rIns="0" anchor="ctr" anchorCtr="0"/>
            <a:lstStyle/>
            <a:p>
              <a:r>
                <a:rPr lang="en-US" sz="2400" dirty="0" smtClean="0">
                  <a:solidFill>
                    <a:schemeClr val="tx1">
                      <a:lumMod val="50000"/>
                      <a:lumOff val="50000"/>
                    </a:schemeClr>
                  </a:solidFill>
                </a:rPr>
                <a:t>Bike / </a:t>
              </a:r>
              <a:r>
                <a:rPr lang="en-US" sz="2400" dirty="0" err="1" smtClean="0">
                  <a:solidFill>
                    <a:schemeClr val="tx1">
                      <a:lumMod val="50000"/>
                      <a:lumOff val="50000"/>
                    </a:schemeClr>
                  </a:solidFill>
                </a:rPr>
                <a:t>Ped</a:t>
              </a:r>
              <a:endParaRPr lang="en-US" sz="2400" dirty="0">
                <a:solidFill>
                  <a:schemeClr val="tx1">
                    <a:lumMod val="50000"/>
                    <a:lumOff val="50000"/>
                  </a:schemeClr>
                </a:solidFill>
              </a:endParaRPr>
            </a:p>
          </p:txBody>
        </p:sp>
        <p:cxnSp>
          <p:nvCxnSpPr>
            <p:cNvPr id="76" name="Straight Connector 75"/>
            <p:cNvCxnSpPr/>
            <p:nvPr/>
          </p:nvCxnSpPr>
          <p:spPr>
            <a:xfrm>
              <a:off x="4572000" y="3429000"/>
              <a:ext cx="457200" cy="0"/>
            </a:xfrm>
            <a:prstGeom prst="line">
              <a:avLst/>
            </a:prstGeom>
            <a:ln w="19050" cmpd="sng">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5029200" y="3886200"/>
              <a:ext cx="20574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82880" rIns="0" anchor="ctr" anchorCtr="0"/>
            <a:lstStyle/>
            <a:p>
              <a:r>
                <a:rPr lang="en-US" sz="2400" dirty="0" smtClean="0">
                  <a:solidFill>
                    <a:schemeClr val="tx1">
                      <a:lumMod val="50000"/>
                      <a:lumOff val="50000"/>
                    </a:schemeClr>
                  </a:solidFill>
                </a:rPr>
                <a:t>Airports</a:t>
              </a:r>
              <a:endParaRPr lang="en-US" sz="2400" dirty="0">
                <a:solidFill>
                  <a:schemeClr val="tx1">
                    <a:lumMod val="50000"/>
                    <a:lumOff val="50000"/>
                  </a:schemeClr>
                </a:solidFill>
              </a:endParaRPr>
            </a:p>
          </p:txBody>
        </p:sp>
        <p:cxnSp>
          <p:nvCxnSpPr>
            <p:cNvPr id="79" name="Straight Connector 78"/>
            <p:cNvCxnSpPr/>
            <p:nvPr/>
          </p:nvCxnSpPr>
          <p:spPr>
            <a:xfrm>
              <a:off x="4572000" y="4114800"/>
              <a:ext cx="457200" cy="0"/>
            </a:xfrm>
            <a:prstGeom prst="line">
              <a:avLst/>
            </a:prstGeom>
            <a:ln w="19050" cmpd="sng">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5029200" y="4572000"/>
              <a:ext cx="20574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82880" rIns="0" anchor="ctr" anchorCtr="0"/>
            <a:lstStyle/>
            <a:p>
              <a:r>
                <a:rPr lang="en-US" sz="2400" dirty="0" smtClean="0">
                  <a:solidFill>
                    <a:schemeClr val="tx1">
                      <a:lumMod val="50000"/>
                      <a:lumOff val="50000"/>
                    </a:schemeClr>
                  </a:solidFill>
                </a:rPr>
                <a:t>Marine</a:t>
              </a:r>
              <a:endParaRPr lang="en-US" sz="2400" dirty="0">
                <a:solidFill>
                  <a:schemeClr val="tx1">
                    <a:lumMod val="50000"/>
                    <a:lumOff val="50000"/>
                  </a:schemeClr>
                </a:solidFill>
              </a:endParaRPr>
            </a:p>
          </p:txBody>
        </p:sp>
        <p:cxnSp>
          <p:nvCxnSpPr>
            <p:cNvPr id="82" name="Straight Connector 81"/>
            <p:cNvCxnSpPr/>
            <p:nvPr/>
          </p:nvCxnSpPr>
          <p:spPr>
            <a:xfrm>
              <a:off x="4572000" y="4800600"/>
              <a:ext cx="457200" cy="0"/>
            </a:xfrm>
            <a:prstGeom prst="line">
              <a:avLst/>
            </a:prstGeom>
            <a:ln w="19050" cmpd="sng">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93" name="Right Arrow 92"/>
            <p:cNvSpPr/>
            <p:nvPr/>
          </p:nvSpPr>
          <p:spPr>
            <a:xfrm>
              <a:off x="6858000" y="1600200"/>
              <a:ext cx="1143000" cy="3657600"/>
            </a:xfrm>
            <a:prstGeom prst="rightArrow">
              <a:avLst>
                <a:gd name="adj1" fmla="val 57407"/>
                <a:gd name="adj2" fmla="val 76667"/>
              </a:avLst>
            </a:prstGeom>
            <a:noFill/>
            <a:ln w="19050" cmpd="sng">
              <a:solidFill>
                <a:schemeClr val="tx1">
                  <a:lumMod val="50000"/>
                  <a:lumOff val="5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8229600" y="1600200"/>
              <a:ext cx="457200" cy="3657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wordArtVert" rtlCol="0" anchor="ctr"/>
            <a:lstStyle/>
            <a:p>
              <a:pPr algn="ctr"/>
              <a:r>
                <a:rPr lang="en-US" sz="3600" b="1" spc="3000" dirty="0" smtClean="0">
                  <a:solidFill>
                    <a:schemeClr val="accent3">
                      <a:lumMod val="75000"/>
                    </a:schemeClr>
                  </a:solidFill>
                </a:rPr>
                <a:t>?????</a:t>
              </a:r>
              <a:endParaRPr lang="en-US" sz="3600" b="1" spc="3000" dirty="0">
                <a:solidFill>
                  <a:schemeClr val="accent3">
                    <a:lumMod val="75000"/>
                  </a:schemeClr>
                </a:solidFill>
              </a:endParaRPr>
            </a:p>
          </p:txBody>
        </p:sp>
      </p:grpSp>
    </p:spTree>
    <p:extLst>
      <p:ext uri="{BB962C8B-B14F-4D97-AF65-F5344CB8AC3E}">
        <p14:creationId xmlns:p14="http://schemas.microsoft.com/office/powerpoint/2010/main" val="1688824545"/>
      </p:ext>
    </p:extLst>
  </p:cSld>
  <p:clrMapOvr>
    <a:masterClrMapping/>
  </p:clrMapOvr>
  <mc:AlternateContent xmlns:mc="http://schemas.openxmlformats.org/markup-compatibility/2006" xmlns:p14="http://schemas.microsoft.com/office/powerpoint/2010/main">
    <mc:Choice Requires="p14">
      <p:transition spd="slow" p14:dur="30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Autofit/>
          </a:bodyPr>
          <a:lstStyle/>
          <a:p>
            <a:r>
              <a:rPr lang="en-US" sz="2800" b="1" dirty="0"/>
              <a:t>Rebecca Lewis</a:t>
            </a:r>
            <a:r>
              <a:rPr lang="en-US" dirty="0"/>
              <a:t>, </a:t>
            </a:r>
            <a:r>
              <a:rPr lang="en-US" dirty="0" smtClean="0"/>
              <a:t>Ph.D.</a:t>
            </a:r>
            <a:r>
              <a:rPr lang="en-US" sz="2800" dirty="0"/>
              <a:t> </a:t>
            </a:r>
            <a:r>
              <a:rPr lang="en-US" sz="2800" dirty="0" smtClean="0"/>
              <a:t>+ </a:t>
            </a:r>
            <a:r>
              <a:rPr lang="en-US" sz="2800" b="1" dirty="0" smtClean="0"/>
              <a:t>Rob </a:t>
            </a:r>
            <a:r>
              <a:rPr lang="en-US" sz="2800" b="1" dirty="0"/>
              <a:t>Zako</a:t>
            </a:r>
            <a:r>
              <a:rPr lang="en-US" dirty="0"/>
              <a:t>, Ph.D</a:t>
            </a:r>
            <a:r>
              <a:rPr lang="en-US" dirty="0" smtClean="0"/>
              <a:t>.</a:t>
            </a:r>
            <a:endParaRPr lang="en-US" dirty="0"/>
          </a:p>
        </p:txBody>
      </p:sp>
      <p:sp>
        <p:nvSpPr>
          <p:cNvPr id="6" name="Title 5"/>
          <p:cNvSpPr>
            <a:spLocks noGrp="1"/>
          </p:cNvSpPr>
          <p:nvPr>
            <p:ph type="title"/>
          </p:nvPr>
        </p:nvSpPr>
        <p:spPr/>
        <p:txBody>
          <a:bodyPr/>
          <a:lstStyle/>
          <a:p>
            <a:r>
              <a:rPr lang="en-US" dirty="0" smtClean="0"/>
              <a:t>Pair of PIs</a:t>
            </a:r>
            <a:endParaRPr lang="en-US" dirty="0"/>
          </a:p>
        </p:txBody>
      </p:sp>
      <p:pic>
        <p:nvPicPr>
          <p:cNvPr id="8" name="Content Placeholder 7" descr="Remington-Steele.jpg"/>
          <p:cNvPicPr>
            <a:picLocks noGrp="1" noChangeAspect="1"/>
          </p:cNvPicPr>
          <p:nvPr>
            <p:ph idx="1"/>
          </p:nvPr>
        </p:nvPicPr>
        <p:blipFill>
          <a:blip r:embed="rId3">
            <a:extLst>
              <a:ext uri="{28A0092B-C50C-407E-A947-70E740481C1C}">
                <a14:useLocalDpi xmlns:a14="http://schemas.microsoft.com/office/drawing/2010/main" val="0"/>
              </a:ext>
            </a:extLst>
          </a:blip>
          <a:srcRect t="12308" b="12308"/>
          <a:stretch>
            <a:fillRect/>
          </a:stretch>
        </p:blipFill>
        <p:spPr>
          <a:ln w="28575" cmpd="sng">
            <a:solidFill>
              <a:schemeClr val="tx1"/>
            </a:solidFill>
          </a:ln>
          <a:effectLst>
            <a:outerShdw blurRad="50800" dist="38100" dir="2700000" algn="tl" rotWithShape="0">
              <a:prstClr val="black">
                <a:alpha val="40000"/>
              </a:prstClr>
            </a:outerShdw>
          </a:effectLst>
        </p:spPr>
      </p:pic>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a:t>
            </a:fld>
            <a:endParaRPr lang="en-US"/>
          </a:p>
        </p:txBody>
      </p:sp>
    </p:spTree>
    <p:extLst>
      <p:ext uri="{BB962C8B-B14F-4D97-AF65-F5344CB8AC3E}">
        <p14:creationId xmlns:p14="http://schemas.microsoft.com/office/powerpoint/2010/main" val="207494695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Public </a:t>
            </a:r>
            <a:r>
              <a:rPr lang="en-US" i="1" dirty="0" smtClean="0"/>
              <a:t>REALLY </a:t>
            </a:r>
            <a:r>
              <a:rPr lang="en-US" dirty="0" smtClean="0"/>
              <a:t>Sees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20</a:t>
            </a:fld>
            <a:endParaRPr lang="en-US"/>
          </a:p>
        </p:txBody>
      </p:sp>
      <p:grpSp>
        <p:nvGrpSpPr>
          <p:cNvPr id="10" name="Group 9"/>
          <p:cNvGrpSpPr/>
          <p:nvPr/>
        </p:nvGrpSpPr>
        <p:grpSpPr>
          <a:xfrm>
            <a:off x="1828800" y="1828800"/>
            <a:ext cx="5486400" cy="3657600"/>
            <a:chOff x="1828800" y="1828800"/>
            <a:chExt cx="5486400" cy="3657600"/>
          </a:xfrm>
        </p:grpSpPr>
        <p:sp>
          <p:nvSpPr>
            <p:cNvPr id="7" name="Rectangle 6"/>
            <p:cNvSpPr/>
            <p:nvPr/>
          </p:nvSpPr>
          <p:spPr>
            <a:xfrm>
              <a:off x="6400800" y="1828800"/>
              <a:ext cx="914400" cy="3657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lnSpc>
                  <a:spcPct val="75000"/>
                </a:lnSpc>
              </a:pPr>
              <a:r>
                <a:rPr lang="en-US" sz="14400" b="1" dirty="0" smtClean="0">
                  <a:solidFill>
                    <a:schemeClr val="accent3">
                      <a:lumMod val="75000"/>
                    </a:schemeClr>
                  </a:solidFill>
                </a:rPr>
                <a:t>?</a:t>
              </a:r>
              <a:endParaRPr lang="en-US" sz="14400" b="1" dirty="0">
                <a:solidFill>
                  <a:schemeClr val="accent3">
                    <a:lumMod val="75000"/>
                  </a:schemeClr>
                </a:solidFill>
              </a:endParaRPr>
            </a:p>
          </p:txBody>
        </p:sp>
        <p:sp>
          <p:nvSpPr>
            <p:cNvPr id="8" name="Right Arrow 7"/>
            <p:cNvSpPr/>
            <p:nvPr/>
          </p:nvSpPr>
          <p:spPr>
            <a:xfrm>
              <a:off x="4000500" y="1828800"/>
              <a:ext cx="1143000" cy="3657600"/>
            </a:xfrm>
            <a:prstGeom prst="rightArrow">
              <a:avLst>
                <a:gd name="adj1" fmla="val 57407"/>
                <a:gd name="adj2" fmla="val 76667"/>
              </a:avLst>
            </a:prstGeom>
            <a:noFill/>
            <a:ln w="19050" cmpd="sng">
              <a:solidFill>
                <a:schemeClr val="tx1">
                  <a:lumMod val="50000"/>
                  <a:lumOff val="5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28800" y="1828800"/>
              <a:ext cx="914400" cy="3657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lnSpc>
                  <a:spcPct val="50000"/>
                </a:lnSpc>
              </a:pPr>
              <a:r>
                <a:rPr lang="en-US" sz="14400" b="1" dirty="0" smtClean="0">
                  <a:solidFill>
                    <a:schemeClr val="accent3">
                      <a:lumMod val="75000"/>
                    </a:schemeClr>
                  </a:solidFill>
                </a:rPr>
                <a:t>$</a:t>
              </a:r>
              <a:endParaRPr lang="en-US" sz="14400" b="1" dirty="0">
                <a:solidFill>
                  <a:schemeClr val="accent3">
                    <a:lumMod val="75000"/>
                  </a:schemeClr>
                </a:solidFill>
              </a:endParaRPr>
            </a:p>
          </p:txBody>
        </p:sp>
      </p:grpSp>
    </p:spTree>
    <p:extLst>
      <p:ext uri="{BB962C8B-B14F-4D97-AF65-F5344CB8AC3E}">
        <p14:creationId xmlns:p14="http://schemas.microsoft.com/office/powerpoint/2010/main" val="2418905160"/>
      </p:ext>
    </p:extLst>
  </p:cSld>
  <p:clrMapOvr>
    <a:masterClrMapping/>
  </p:clrMapOvr>
  <mc:AlternateContent xmlns:mc="http://schemas.openxmlformats.org/markup-compatibility/2006" xmlns:p14="http://schemas.microsoft.com/office/powerpoint/2010/main">
    <mc:Choice Requires="p14">
      <p:transition spd="slow" p14:dur="30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Lack of Transparency</a:t>
            </a:r>
            <a:endParaRPr lang="en-US" dirty="0"/>
          </a:p>
        </p:txBody>
      </p:sp>
      <p:sp>
        <p:nvSpPr>
          <p:cNvPr id="3" name="Content Placeholder 2"/>
          <p:cNvSpPr>
            <a:spLocks noGrp="1"/>
          </p:cNvSpPr>
          <p:nvPr>
            <p:ph idx="1"/>
          </p:nvPr>
        </p:nvSpPr>
        <p:spPr/>
        <p:txBody>
          <a:bodyPr>
            <a:normAutofit fontScale="77500" lnSpcReduction="20000"/>
          </a:bodyPr>
          <a:lstStyle/>
          <a:p>
            <a:pPr marL="457200" indent="-457200">
              <a:lnSpc>
                <a:spcPct val="120000"/>
              </a:lnSpc>
              <a:spcBef>
                <a:spcPts val="1200"/>
              </a:spcBef>
              <a:buFont typeface="+mj-lt"/>
              <a:buAutoNum type="arabicPeriod"/>
            </a:pPr>
            <a:r>
              <a:rPr lang="en-US" sz="4200" b="1" dirty="0" smtClean="0">
                <a:solidFill>
                  <a:srgbClr val="2D83F4"/>
                </a:solidFill>
              </a:rPr>
              <a:t>Accountability: </a:t>
            </a:r>
            <a:r>
              <a:rPr lang="en-US" sz="3300" b="1" dirty="0" smtClean="0"/>
              <a:t>Delivering desired results</a:t>
            </a:r>
          </a:p>
          <a:p>
            <a:pPr marL="804672" lvl="1" indent="-347472">
              <a:lnSpc>
                <a:spcPct val="120000"/>
              </a:lnSpc>
              <a:spcBef>
                <a:spcPts val="0"/>
              </a:spcBef>
            </a:pPr>
            <a:r>
              <a:rPr lang="en-US" sz="3100" dirty="0" smtClean="0"/>
              <a:t>“The </a:t>
            </a:r>
            <a:r>
              <a:rPr lang="en-US" sz="3100" dirty="0"/>
              <a:t>continuous effort to use public dollars in the most efficient and cost-effective </a:t>
            </a:r>
            <a:r>
              <a:rPr lang="en-US" sz="3100" dirty="0" smtClean="0"/>
              <a:t>way” —Wisconsin DOT</a:t>
            </a:r>
          </a:p>
          <a:p>
            <a:pPr marL="804672" lvl="1" indent="-347472">
              <a:lnSpc>
                <a:spcPct val="120000"/>
              </a:lnSpc>
              <a:spcBef>
                <a:spcPts val="0"/>
              </a:spcBef>
            </a:pPr>
            <a:r>
              <a:rPr lang="en-US" sz="3100" dirty="0" smtClean="0"/>
              <a:t>“</a:t>
            </a:r>
            <a:r>
              <a:rPr lang="en-US" sz="3100" dirty="0"/>
              <a:t>Demonstrating wise stewardship of public funds or generating a positive return on </a:t>
            </a:r>
            <a:r>
              <a:rPr lang="en-US" sz="3100" dirty="0" smtClean="0"/>
              <a:t>investment” —T4America</a:t>
            </a:r>
          </a:p>
          <a:p>
            <a:pPr marL="457200" indent="-457200">
              <a:lnSpc>
                <a:spcPct val="120000"/>
              </a:lnSpc>
              <a:spcBef>
                <a:spcPts val="0"/>
              </a:spcBef>
              <a:buFont typeface="+mj-lt"/>
              <a:buAutoNum type="arabicPeriod"/>
            </a:pPr>
            <a:r>
              <a:rPr lang="en-US" sz="4200" b="1" dirty="0" smtClean="0">
                <a:solidFill>
                  <a:srgbClr val="2D83F4"/>
                </a:solidFill>
              </a:rPr>
              <a:t>Transparency: </a:t>
            </a:r>
            <a:r>
              <a:rPr lang="en-US" sz="3300" b="1" dirty="0" smtClean="0"/>
              <a:t>In an understood </a:t>
            </a:r>
            <a:r>
              <a:rPr lang="en-US" sz="3300" b="1" dirty="0"/>
              <a:t>m</a:t>
            </a:r>
            <a:r>
              <a:rPr lang="en-US" sz="3300" b="1" dirty="0" smtClean="0"/>
              <a:t>anner</a:t>
            </a:r>
          </a:p>
          <a:p>
            <a:pPr marL="804672" lvl="1" indent="-347472">
              <a:lnSpc>
                <a:spcPct val="120000"/>
              </a:lnSpc>
              <a:spcBef>
                <a:spcPts val="0"/>
              </a:spcBef>
            </a:pPr>
            <a:r>
              <a:rPr lang="en-US" sz="3100" dirty="0" smtClean="0"/>
              <a:t>“In </a:t>
            </a:r>
            <a:r>
              <a:rPr lang="en-US" sz="3100" dirty="0"/>
              <a:t>a free society, transparency is </a:t>
            </a:r>
            <a:r>
              <a:rPr lang="en-US" sz="3100" dirty="0" smtClean="0"/>
              <a:t>government’s </a:t>
            </a:r>
            <a:r>
              <a:rPr lang="en-US" sz="3100" dirty="0"/>
              <a:t>obligation to share information with citizens. It is at the heart of how citizens hold their public officials accountable</a:t>
            </a:r>
            <a:r>
              <a:rPr lang="en-US" sz="3100" dirty="0" smtClean="0"/>
              <a:t>.”</a:t>
            </a:r>
            <a:br>
              <a:rPr lang="en-US" sz="3100" dirty="0" smtClean="0"/>
            </a:br>
            <a:r>
              <a:rPr lang="en-US" sz="3100" dirty="0" smtClean="0"/>
              <a:t>—Sunshine Review</a:t>
            </a:r>
            <a:endParaRPr lang="en-US" sz="3100" dirty="0"/>
          </a:p>
          <a:p>
            <a:pPr marL="804672" lvl="1" indent="-347472">
              <a:lnSpc>
                <a:spcPct val="120000"/>
              </a:lnSpc>
              <a:spcBef>
                <a:spcPts val="0"/>
              </a:spcBef>
            </a:pPr>
            <a:r>
              <a:rPr lang="en-US" sz="3100" dirty="0" smtClean="0"/>
              <a:t>“Broadly </a:t>
            </a:r>
            <a:r>
              <a:rPr lang="en-US" sz="3100" dirty="0"/>
              <a:t>understood and accepted decision-making </a:t>
            </a:r>
            <a:r>
              <a:rPr lang="en-US" sz="3100" dirty="0" smtClean="0"/>
              <a:t>process” —T4America</a:t>
            </a:r>
            <a:endParaRPr lang="en-US" sz="31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21</a:t>
            </a:fld>
            <a:endParaRPr lang="en-US"/>
          </a:p>
        </p:txBody>
      </p:sp>
    </p:spTree>
    <p:extLst>
      <p:ext uri="{BB962C8B-B14F-4D97-AF65-F5344CB8AC3E}">
        <p14:creationId xmlns:p14="http://schemas.microsoft.com/office/powerpoint/2010/main" val="3451540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Need: Report Outcomes to Taxpayers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22</a:t>
            </a:fld>
            <a:endParaRPr lang="en-US"/>
          </a:p>
        </p:txBody>
      </p:sp>
      <p:pic>
        <p:nvPicPr>
          <p:cNvPr id="9" name="Content Placeholder 8" descr="annual-report-and-green-folder-on-white.jpg"/>
          <p:cNvPicPr>
            <a:picLocks noGrp="1" noChangeAspect="1"/>
          </p:cNvPicPr>
          <p:nvPr>
            <p:ph idx="1"/>
          </p:nvPr>
        </p:nvPicPr>
        <p:blipFill rotWithShape="1">
          <a:blip r:embed="rId3">
            <a:extLst>
              <a:ext uri="{28A0092B-C50C-407E-A947-70E740481C1C}">
                <a14:useLocalDpi xmlns:a14="http://schemas.microsoft.com/office/drawing/2010/main" val="0"/>
              </a:ext>
            </a:extLst>
          </a:blip>
          <a:srcRect t="6983" b="31225"/>
          <a:stretch/>
        </p:blipFill>
        <p:spPr>
          <a:xfrm>
            <a:off x="228600" y="1143000"/>
            <a:ext cx="8686800" cy="4868675"/>
          </a:xfrm>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9906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Solutions: Outcomes-Based Decision-Making</a:t>
            </a:r>
            <a:endParaRPr lang="en-US" sz="3600" dirty="0"/>
          </a:p>
        </p:txBody>
      </p:sp>
      <p:sp>
        <p:nvSpPr>
          <p:cNvPr id="3" name="Content Placeholder 2"/>
          <p:cNvSpPr>
            <a:spLocks noGrp="1"/>
          </p:cNvSpPr>
          <p:nvPr>
            <p:ph idx="1"/>
          </p:nvPr>
        </p:nvSpPr>
        <p:spPr/>
        <p:txBody>
          <a:bodyPr>
            <a:noAutofit/>
          </a:bodyPr>
          <a:lstStyle/>
          <a:p>
            <a:pPr marL="0" indent="0" algn="ctr">
              <a:spcBef>
                <a:spcPts val="0"/>
              </a:spcBef>
              <a:buNone/>
            </a:pPr>
            <a:r>
              <a:rPr lang="en-US" sz="3600" b="1" i="1" dirty="0" smtClean="0">
                <a:solidFill>
                  <a:schemeClr val="accent2">
                    <a:lumMod val="75000"/>
                  </a:schemeClr>
                </a:solidFill>
              </a:rPr>
              <a:t>A proposed 4-phase approach</a:t>
            </a:r>
          </a:p>
          <a:p>
            <a:pPr marL="457200" indent="-457200">
              <a:spcBef>
                <a:spcPts val="0"/>
              </a:spcBef>
              <a:buFont typeface="+mj-lt"/>
              <a:buAutoNum type="arabicPeriod"/>
            </a:pPr>
            <a:r>
              <a:rPr lang="en-US" sz="2800" b="1" dirty="0" smtClean="0">
                <a:solidFill>
                  <a:srgbClr val="2D83F4"/>
                </a:solidFill>
              </a:rPr>
              <a:t>Planning</a:t>
            </a:r>
          </a:p>
          <a:p>
            <a:pPr marL="804672" lvl="1" indent="-347472">
              <a:lnSpc>
                <a:spcPct val="90000"/>
              </a:lnSpc>
              <a:spcBef>
                <a:spcPts val="0"/>
              </a:spcBef>
            </a:pPr>
            <a:r>
              <a:rPr lang="en-US" dirty="0" smtClean="0"/>
              <a:t>Set </a:t>
            </a:r>
            <a:r>
              <a:rPr lang="en-US" dirty="0"/>
              <a:t>real-world goals that </a:t>
            </a:r>
            <a:r>
              <a:rPr lang="en-US" dirty="0" smtClean="0"/>
              <a:t>matter</a:t>
            </a:r>
            <a:endParaRPr lang="en-US" dirty="0"/>
          </a:p>
          <a:p>
            <a:pPr marL="804672" lvl="1" indent="-347472">
              <a:lnSpc>
                <a:spcPct val="90000"/>
              </a:lnSpc>
              <a:spcBef>
                <a:spcPts val="0"/>
              </a:spcBef>
            </a:pPr>
            <a:r>
              <a:rPr lang="en-US" dirty="0" smtClean="0"/>
              <a:t>Determine actions to achieve outcomes</a:t>
            </a:r>
            <a:endParaRPr lang="en-US" dirty="0"/>
          </a:p>
          <a:p>
            <a:pPr marL="457200" indent="-457200">
              <a:spcBef>
                <a:spcPts val="0"/>
              </a:spcBef>
              <a:buFont typeface="+mj-lt"/>
              <a:buAutoNum type="arabicPeriod"/>
            </a:pPr>
            <a:r>
              <a:rPr lang="en-US" sz="2800" b="1" dirty="0" smtClean="0">
                <a:solidFill>
                  <a:srgbClr val="2D83F4"/>
                </a:solidFill>
              </a:rPr>
              <a:t>Funding</a:t>
            </a:r>
          </a:p>
          <a:p>
            <a:pPr marL="804672" lvl="1" indent="-347472">
              <a:lnSpc>
                <a:spcPct val="90000"/>
              </a:lnSpc>
              <a:spcBef>
                <a:spcPts val="0"/>
              </a:spcBef>
            </a:pPr>
            <a:r>
              <a:rPr lang="en-US" dirty="0" smtClean="0"/>
              <a:t>Levy taxes to raise needed revenues</a:t>
            </a:r>
            <a:endParaRPr lang="en-US" dirty="0"/>
          </a:p>
          <a:p>
            <a:pPr marL="804672" lvl="1" indent="-347472">
              <a:lnSpc>
                <a:spcPct val="90000"/>
              </a:lnSpc>
              <a:spcBef>
                <a:spcPts val="0"/>
              </a:spcBef>
            </a:pPr>
            <a:r>
              <a:rPr lang="en-US" dirty="0" smtClean="0"/>
              <a:t>Empower well-positioned decision-makers</a:t>
            </a:r>
            <a:endParaRPr lang="en-US" dirty="0"/>
          </a:p>
          <a:p>
            <a:pPr marL="457200" indent="-457200">
              <a:spcBef>
                <a:spcPts val="0"/>
              </a:spcBef>
              <a:buFont typeface="+mj-lt"/>
              <a:buAutoNum type="arabicPeriod"/>
            </a:pPr>
            <a:r>
              <a:rPr lang="en-US" sz="2800" b="1" dirty="0" smtClean="0">
                <a:solidFill>
                  <a:srgbClr val="2D83F4"/>
                </a:solidFill>
              </a:rPr>
              <a:t>Programming</a:t>
            </a:r>
          </a:p>
          <a:p>
            <a:pPr marL="804672" lvl="1" indent="-347472">
              <a:lnSpc>
                <a:spcPct val="90000"/>
              </a:lnSpc>
              <a:spcBef>
                <a:spcPts val="0"/>
              </a:spcBef>
            </a:pPr>
            <a:r>
              <a:rPr lang="en-US" dirty="0" smtClean="0"/>
              <a:t>Invest in effective projects</a:t>
            </a:r>
            <a:endParaRPr lang="en-US" dirty="0"/>
          </a:p>
          <a:p>
            <a:pPr marL="457200" indent="-457200">
              <a:spcBef>
                <a:spcPts val="0"/>
              </a:spcBef>
              <a:buFont typeface="+mj-lt"/>
              <a:buAutoNum type="arabicPeriod"/>
            </a:pPr>
            <a:r>
              <a:rPr lang="en-US" sz="2800" b="1" dirty="0" smtClean="0">
                <a:solidFill>
                  <a:srgbClr val="2D83F4"/>
                </a:solidFill>
              </a:rPr>
              <a:t>Evaluating</a:t>
            </a:r>
          </a:p>
          <a:p>
            <a:pPr marL="804672" lvl="1" indent="-347472">
              <a:lnSpc>
                <a:spcPct val="90000"/>
              </a:lnSpc>
              <a:spcBef>
                <a:spcPts val="0"/>
              </a:spcBef>
            </a:pPr>
            <a:r>
              <a:rPr lang="en-US" dirty="0" smtClean="0"/>
              <a:t>Monitor </a:t>
            </a:r>
            <a:r>
              <a:rPr lang="en-US" dirty="0"/>
              <a:t>outcomes on the </a:t>
            </a:r>
            <a:r>
              <a:rPr lang="en-US" dirty="0" smtClean="0"/>
              <a:t>ground</a:t>
            </a:r>
          </a:p>
          <a:p>
            <a:pPr marL="804672" lvl="1" indent="-347472">
              <a:lnSpc>
                <a:spcPct val="90000"/>
              </a:lnSpc>
              <a:spcBef>
                <a:spcPts val="0"/>
              </a:spcBef>
            </a:pPr>
            <a:r>
              <a:rPr lang="en-US" dirty="0"/>
              <a:t>R</a:t>
            </a:r>
            <a:r>
              <a:rPr lang="en-US" dirty="0" smtClean="0"/>
              <a:t>eport returns on investments to taxpayers</a:t>
            </a:r>
            <a:endParaRPr lang="en-US" dirty="0"/>
          </a:p>
          <a:p>
            <a:pPr marL="804672" lvl="1" indent="-347472">
              <a:lnSpc>
                <a:spcPct val="90000"/>
              </a:lnSpc>
              <a:spcBef>
                <a:spcPts val="0"/>
              </a:spcBef>
            </a:pPr>
            <a:r>
              <a:rPr lang="en-US" dirty="0"/>
              <a:t>A</a:t>
            </a:r>
            <a:r>
              <a:rPr lang="en-US" dirty="0" smtClean="0"/>
              <a:t>djust expectations in light of experience</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23</a:t>
            </a:fld>
            <a:endParaRPr lang="en-US"/>
          </a:p>
        </p:txBody>
      </p:sp>
    </p:spTree>
    <p:extLst>
      <p:ext uri="{BB962C8B-B14F-4D97-AF65-F5344CB8AC3E}">
        <p14:creationId xmlns:p14="http://schemas.microsoft.com/office/powerpoint/2010/main" val="2448022145"/>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 calcmode="lin" valueType="num">
                                      <p:cBhvr additive="base">
                                        <p:cTn id="25"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12" end="12"/>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additive="base">
                                        <p:cTn id="5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
                                            <p:txEl>
                                              <p:pRg st="5" end="5"/>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 calcmode="lin" valueType="num">
                                      <p:cBhvr additive="base">
                                        <p:cTn id="6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 calcmode="lin" valueType="num">
                                      <p:cBhvr additive="base">
                                        <p:cTn id="6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
                                            <p:txEl>
                                              <p:pRg st="3" end="3"/>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anim calcmode="lin" valueType="num">
                                      <p:cBhvr additive="base">
                                        <p:cTn id="7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3">
                                            <p:txEl>
                                              <p:pRg st="2" end="2"/>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
                                            <p:txEl>
                                              <p:pRg st="1" end="1"/>
                                            </p:txEl>
                                          </p:spTgt>
                                        </p:tgtEl>
                                        <p:attrNameLst>
                                          <p:attrName>style.visibility</p:attrName>
                                        </p:attrNameLst>
                                      </p:cBhvr>
                                      <p:to>
                                        <p:strVal val="visible"/>
                                      </p:to>
                                    </p:set>
                                    <p:anim calcmode="lin" valueType="num">
                                      <p:cBhvr additive="base">
                                        <p:cTn id="75"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rev="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Benefits of Outcomes-Based Approach</a:t>
            </a:r>
            <a:endParaRPr lang="en-US" dirty="0"/>
          </a:p>
        </p:txBody>
      </p:sp>
      <p:sp>
        <p:nvSpPr>
          <p:cNvPr id="3" name="Content Placeholder 2"/>
          <p:cNvSpPr>
            <a:spLocks noGrp="1"/>
          </p:cNvSpPr>
          <p:nvPr>
            <p:ph idx="1"/>
          </p:nvPr>
        </p:nvSpPr>
        <p:spPr/>
        <p:txBody>
          <a:bodyPr>
            <a:noAutofit/>
          </a:bodyPr>
          <a:lstStyle/>
          <a:p>
            <a:pPr marL="457200" indent="-457200">
              <a:spcBef>
                <a:spcPts val="1800"/>
              </a:spcBef>
            </a:pPr>
            <a:r>
              <a:rPr lang="en-US" sz="3600" b="1" dirty="0" smtClean="0">
                <a:solidFill>
                  <a:srgbClr val="2D83F4"/>
                </a:solidFill>
              </a:rPr>
              <a:t>Transparency: </a:t>
            </a:r>
            <a:r>
              <a:rPr lang="en-US" sz="2800" dirty="0" smtClean="0"/>
              <a:t>Maintaining taxpayer confidence</a:t>
            </a:r>
          </a:p>
          <a:p>
            <a:pPr marL="457200" indent="-457200">
              <a:spcBef>
                <a:spcPts val="1800"/>
              </a:spcBef>
            </a:pPr>
            <a:r>
              <a:rPr lang="en-US" sz="3600" b="1" dirty="0" smtClean="0">
                <a:solidFill>
                  <a:srgbClr val="2D83F4"/>
                </a:solidFill>
              </a:rPr>
              <a:t>Accountability: </a:t>
            </a:r>
            <a:r>
              <a:rPr lang="en-US" sz="2800" dirty="0" smtClean="0"/>
              <a:t>Delivering value to the public</a:t>
            </a:r>
            <a:endParaRPr lang="en-US" sz="2800" dirty="0"/>
          </a:p>
          <a:p>
            <a:pPr marL="457200" indent="-457200">
              <a:spcBef>
                <a:spcPts val="1800"/>
              </a:spcBef>
            </a:pPr>
            <a:r>
              <a:rPr lang="en-US" sz="3600" b="1" dirty="0" smtClean="0">
                <a:solidFill>
                  <a:srgbClr val="2D83F4"/>
                </a:solidFill>
              </a:rPr>
              <a:t>Bang for the Buck: </a:t>
            </a:r>
            <a:r>
              <a:rPr lang="en-US" sz="2800" dirty="0" smtClean="0"/>
              <a:t>More value on the ground</a:t>
            </a:r>
            <a:endParaRPr lang="en-US" sz="2800" dirty="0"/>
          </a:p>
          <a:p>
            <a:pPr marL="457200" indent="-457200">
              <a:spcBef>
                <a:spcPts val="1800"/>
              </a:spcBef>
            </a:pPr>
            <a:r>
              <a:rPr lang="en-US" sz="3600" b="1" dirty="0" smtClean="0">
                <a:solidFill>
                  <a:srgbClr val="2D83F4"/>
                </a:solidFill>
              </a:rPr>
              <a:t>Resolve Conflicts: </a:t>
            </a:r>
            <a:r>
              <a:rPr lang="en-US" sz="2800" dirty="0"/>
              <a:t>A</a:t>
            </a:r>
            <a:r>
              <a:rPr lang="en-US" sz="2800" dirty="0" smtClean="0"/>
              <a:t>mongst </a:t>
            </a:r>
            <a:r>
              <a:rPr lang="en-US" sz="2800" dirty="0"/>
              <a:t>and between transportation </a:t>
            </a:r>
            <a:r>
              <a:rPr lang="en-US" sz="2800" dirty="0" smtClean="0"/>
              <a:t>and </a:t>
            </a:r>
            <a:r>
              <a:rPr lang="en-US" sz="2800" dirty="0"/>
              <a:t>other </a:t>
            </a:r>
            <a:r>
              <a:rPr lang="en-US" sz="2800" dirty="0" smtClean="0"/>
              <a:t>policies</a:t>
            </a:r>
            <a:endParaRPr lang="en-US" sz="2800" dirty="0"/>
          </a:p>
          <a:p>
            <a:pPr marL="457200" indent="-457200">
              <a:spcBef>
                <a:spcPts val="1800"/>
              </a:spcBef>
            </a:pPr>
            <a:r>
              <a:rPr lang="en-US" sz="3600" b="1" dirty="0" smtClean="0">
                <a:solidFill>
                  <a:srgbClr val="2D83F4"/>
                </a:solidFill>
              </a:rPr>
              <a:t>Additional Funding: </a:t>
            </a:r>
            <a:r>
              <a:rPr lang="en-US" sz="2800" dirty="0" smtClean="0"/>
              <a:t>Make case to taxpayers</a:t>
            </a:r>
            <a:endParaRPr lang="en-US" sz="28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24</a:t>
            </a:fld>
            <a:endParaRPr lang="en-US"/>
          </a:p>
        </p:txBody>
      </p:sp>
    </p:spTree>
    <p:extLst>
      <p:ext uri="{BB962C8B-B14F-4D97-AF65-F5344CB8AC3E}">
        <p14:creationId xmlns:p14="http://schemas.microsoft.com/office/powerpoint/2010/main" val="252620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Phases in a Cycle</a:t>
            </a:r>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25</a:t>
            </a:fld>
            <a:endParaRPr lang="en-US"/>
          </a:p>
        </p:txBody>
      </p:sp>
      <p:grpSp>
        <p:nvGrpSpPr>
          <p:cNvPr id="6" name="Group 5"/>
          <p:cNvGrpSpPr/>
          <p:nvPr/>
        </p:nvGrpSpPr>
        <p:grpSpPr>
          <a:xfrm>
            <a:off x="3314697" y="1130442"/>
            <a:ext cx="2514605" cy="914404"/>
            <a:chOff x="3086097" y="101741"/>
            <a:chExt cx="2514605" cy="914404"/>
          </a:xfrm>
          <a:scene3d>
            <a:camera prst="orthographicFront"/>
            <a:lightRig rig="flat" dir="t"/>
          </a:scene3d>
        </p:grpSpPr>
        <p:sp>
          <p:nvSpPr>
            <p:cNvPr id="20" name="Rounded Rectangle 19"/>
            <p:cNvSpPr/>
            <p:nvPr/>
          </p:nvSpPr>
          <p:spPr>
            <a:xfrm>
              <a:off x="3086097" y="101741"/>
              <a:ext cx="2514605" cy="914404"/>
            </a:xfrm>
            <a:prstGeom prst="roundRect">
              <a:avLst/>
            </a:prstGeom>
            <a:ln w="28575">
              <a:solidFill>
                <a:schemeClr val="tx1"/>
              </a:solidFill>
            </a:ln>
            <a:effectLst>
              <a:outerShdw blurRad="50800" dist="38100" dir="2700000" algn="tl" rotWithShape="0">
                <a:srgbClr val="000000">
                  <a:alpha val="43000"/>
                </a:srgbClr>
              </a:outerShdw>
            </a:effectLst>
            <a:sp3d prstMaterial="dkEdge">
              <a:bevelT w="8200" h="38100"/>
            </a:sp3d>
          </p:spPr>
          <p:style>
            <a:lnRef idx="0">
              <a:scrgbClr r="0" g="0" b="0"/>
            </a:lnRef>
            <a:fillRef idx="2">
              <a:schemeClr val="accent2">
                <a:hueOff val="0"/>
                <a:satOff val="0"/>
                <a:lumOff val="0"/>
                <a:alphaOff val="0"/>
              </a:schemeClr>
            </a:fillRef>
            <a:effectRef idx="1">
              <a:scrgbClr r="0" g="0" b="0"/>
            </a:effectRef>
            <a:fontRef idx="minor">
              <a:schemeClr val="dk1"/>
            </a:fontRef>
          </p:style>
        </p:sp>
        <p:sp>
          <p:nvSpPr>
            <p:cNvPr id="21" name="Rounded Rectangle 4"/>
            <p:cNvSpPr/>
            <p:nvPr/>
          </p:nvSpPr>
          <p:spPr>
            <a:xfrm>
              <a:off x="3130735" y="146379"/>
              <a:ext cx="2425329" cy="82512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Planning</a:t>
              </a:r>
              <a:endParaRPr lang="en-US" sz="2800" b="1" kern="1200" dirty="0"/>
            </a:p>
          </p:txBody>
        </p:sp>
      </p:grpSp>
      <p:sp>
        <p:nvSpPr>
          <p:cNvPr id="7" name="Straight Connector 5"/>
          <p:cNvSpPr/>
          <p:nvPr/>
        </p:nvSpPr>
        <p:spPr>
          <a:xfrm>
            <a:off x="2434569" y="1883719"/>
            <a:ext cx="3682711" cy="3682711"/>
          </a:xfrm>
          <a:custGeom>
            <a:avLst/>
            <a:gdLst/>
            <a:ahLst/>
            <a:cxnLst/>
            <a:rect l="0" t="0" r="0" b="0"/>
            <a:pathLst>
              <a:path>
                <a:moveTo>
                  <a:pt x="2825441" y="285024"/>
                </a:moveTo>
                <a:arcTo wR="1841355" hR="1841355" stAng="18138337" swAng="1523326"/>
              </a:path>
            </a:pathLst>
          </a:custGeom>
          <a:noFill/>
          <a:ln w="76200" cmpd="sng">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grpSp>
        <p:nvGrpSpPr>
          <p:cNvPr id="8" name="Group 7"/>
          <p:cNvGrpSpPr/>
          <p:nvPr/>
        </p:nvGrpSpPr>
        <p:grpSpPr>
          <a:xfrm>
            <a:off x="5156053" y="2971798"/>
            <a:ext cx="2514605" cy="914404"/>
            <a:chOff x="4927453" y="1943097"/>
            <a:chExt cx="2514605" cy="914404"/>
          </a:xfrm>
          <a:scene3d>
            <a:camera prst="orthographicFront"/>
            <a:lightRig rig="flat" dir="t"/>
          </a:scene3d>
        </p:grpSpPr>
        <p:sp>
          <p:nvSpPr>
            <p:cNvPr id="18" name="Rounded Rectangle 17"/>
            <p:cNvSpPr/>
            <p:nvPr/>
          </p:nvSpPr>
          <p:spPr>
            <a:xfrm>
              <a:off x="4927453" y="1943097"/>
              <a:ext cx="2514605" cy="914404"/>
            </a:xfrm>
            <a:prstGeom prst="roundRect">
              <a:avLst/>
            </a:prstGeom>
            <a:ln w="28575">
              <a:solidFill>
                <a:schemeClr val="tx1"/>
              </a:solidFill>
            </a:ln>
            <a:effectLst>
              <a:outerShdw blurRad="50800" dist="38100" dir="2700000" algn="tl" rotWithShape="0">
                <a:srgbClr val="000000">
                  <a:alpha val="43000"/>
                </a:srgbClr>
              </a:outerShdw>
            </a:effectLst>
            <a:sp3d prstMaterial="dkEdge">
              <a:bevelT w="8200" h="38100"/>
            </a:sp3d>
          </p:spPr>
          <p:style>
            <a:lnRef idx="0">
              <a:scrgbClr r="0" g="0" b="0"/>
            </a:lnRef>
            <a:fillRef idx="2">
              <a:schemeClr val="accent3">
                <a:hueOff val="0"/>
                <a:satOff val="0"/>
                <a:lumOff val="0"/>
                <a:alphaOff val="0"/>
              </a:schemeClr>
            </a:fillRef>
            <a:effectRef idx="1">
              <a:scrgbClr r="0" g="0" b="0"/>
            </a:effectRef>
            <a:fontRef idx="minor">
              <a:schemeClr val="dk1"/>
            </a:fontRef>
          </p:style>
        </p:sp>
        <p:sp>
          <p:nvSpPr>
            <p:cNvPr id="19" name="Rounded Rectangle 7"/>
            <p:cNvSpPr/>
            <p:nvPr/>
          </p:nvSpPr>
          <p:spPr>
            <a:xfrm>
              <a:off x="4972091" y="1987735"/>
              <a:ext cx="2425329" cy="82512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Funding</a:t>
              </a:r>
              <a:endParaRPr lang="en-US" sz="2800" b="1" kern="1200" dirty="0"/>
            </a:p>
          </p:txBody>
        </p:sp>
      </p:grpSp>
      <p:sp>
        <p:nvSpPr>
          <p:cNvPr id="9" name="Straight Connector 8"/>
          <p:cNvSpPr/>
          <p:nvPr/>
        </p:nvSpPr>
        <p:spPr>
          <a:xfrm>
            <a:off x="2434569" y="1291570"/>
            <a:ext cx="3682711" cy="3682711"/>
          </a:xfrm>
          <a:custGeom>
            <a:avLst/>
            <a:gdLst/>
            <a:ahLst/>
            <a:cxnLst/>
            <a:rect l="0" t="0" r="0" b="0"/>
            <a:pathLst>
              <a:path>
                <a:moveTo>
                  <a:pt x="3397687" y="2825441"/>
                </a:moveTo>
                <a:arcTo wR="1841355" hR="1841355" stAng="1938337" swAng="1523326"/>
              </a:path>
            </a:pathLst>
          </a:custGeom>
          <a:noFill/>
          <a:ln w="76200" cmpd="sng">
            <a:tailEnd type="arrow"/>
          </a:ln>
        </p:spPr>
        <p:style>
          <a:lnRef idx="1">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grpSp>
        <p:nvGrpSpPr>
          <p:cNvPr id="10" name="Group 9"/>
          <p:cNvGrpSpPr/>
          <p:nvPr/>
        </p:nvGrpSpPr>
        <p:grpSpPr>
          <a:xfrm>
            <a:off x="3314697" y="4813154"/>
            <a:ext cx="2514605" cy="914404"/>
            <a:chOff x="3086097" y="3784453"/>
            <a:chExt cx="2514605" cy="914404"/>
          </a:xfrm>
          <a:scene3d>
            <a:camera prst="orthographicFront"/>
            <a:lightRig rig="flat" dir="t"/>
          </a:scene3d>
        </p:grpSpPr>
        <p:sp>
          <p:nvSpPr>
            <p:cNvPr id="16" name="Rounded Rectangle 15"/>
            <p:cNvSpPr/>
            <p:nvPr/>
          </p:nvSpPr>
          <p:spPr>
            <a:xfrm>
              <a:off x="3086097" y="3784453"/>
              <a:ext cx="2514605" cy="914404"/>
            </a:xfrm>
            <a:prstGeom prst="roundRect">
              <a:avLst/>
            </a:prstGeom>
            <a:ln w="28575">
              <a:solidFill>
                <a:schemeClr val="tx1"/>
              </a:solidFill>
            </a:ln>
            <a:effectLst>
              <a:outerShdw blurRad="50800" dist="38100" dir="2700000" algn="tl" rotWithShape="0">
                <a:srgbClr val="000000">
                  <a:alpha val="43000"/>
                </a:srgbClr>
              </a:outerShdw>
            </a:effectLst>
            <a:sp3d prstMaterial="dkEdge">
              <a:bevelT w="8200" h="38100"/>
            </a:sp3d>
          </p:spPr>
          <p:style>
            <a:lnRef idx="0">
              <a:scrgbClr r="0" g="0" b="0"/>
            </a:lnRef>
            <a:fillRef idx="2">
              <a:schemeClr val="accent4">
                <a:hueOff val="0"/>
                <a:satOff val="0"/>
                <a:lumOff val="0"/>
                <a:alphaOff val="0"/>
              </a:schemeClr>
            </a:fillRef>
            <a:effectRef idx="1">
              <a:scrgbClr r="0" g="0" b="0"/>
            </a:effectRef>
            <a:fontRef idx="minor">
              <a:schemeClr val="dk1"/>
            </a:fontRef>
          </p:style>
        </p:sp>
        <p:sp>
          <p:nvSpPr>
            <p:cNvPr id="17" name="Rounded Rectangle 10"/>
            <p:cNvSpPr/>
            <p:nvPr/>
          </p:nvSpPr>
          <p:spPr>
            <a:xfrm>
              <a:off x="3130735" y="3829091"/>
              <a:ext cx="2425329" cy="82512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Programming</a:t>
              </a:r>
              <a:endParaRPr lang="en-US" sz="2800" b="1" kern="1200" dirty="0"/>
            </a:p>
          </p:txBody>
        </p:sp>
      </p:grpSp>
      <p:sp>
        <p:nvSpPr>
          <p:cNvPr id="11" name="Straight Connector 11"/>
          <p:cNvSpPr/>
          <p:nvPr/>
        </p:nvSpPr>
        <p:spPr>
          <a:xfrm>
            <a:off x="3026718" y="1291570"/>
            <a:ext cx="3682711" cy="3682711"/>
          </a:xfrm>
          <a:custGeom>
            <a:avLst/>
            <a:gdLst/>
            <a:ahLst/>
            <a:cxnLst/>
            <a:rect l="0" t="0" r="0" b="0"/>
            <a:pathLst>
              <a:path>
                <a:moveTo>
                  <a:pt x="857270" y="3397687"/>
                </a:moveTo>
                <a:arcTo wR="1841355" hR="1841355" stAng="7338337" swAng="1523326"/>
              </a:path>
            </a:pathLst>
          </a:custGeom>
          <a:noFill/>
          <a:ln w="76200" cmpd="sng">
            <a:tailEnd type="arrow"/>
          </a:ln>
        </p:spPr>
        <p:style>
          <a:lnRef idx="1">
            <a:scrgbClr r="0" g="0" b="0"/>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grpSp>
        <p:nvGrpSpPr>
          <p:cNvPr id="12" name="Group 11"/>
          <p:cNvGrpSpPr/>
          <p:nvPr/>
        </p:nvGrpSpPr>
        <p:grpSpPr>
          <a:xfrm>
            <a:off x="1473341" y="2971798"/>
            <a:ext cx="2514605" cy="914404"/>
            <a:chOff x="1244741" y="1943097"/>
            <a:chExt cx="2514605" cy="914404"/>
          </a:xfrm>
          <a:scene3d>
            <a:camera prst="orthographicFront"/>
            <a:lightRig rig="flat" dir="t"/>
          </a:scene3d>
        </p:grpSpPr>
        <p:sp>
          <p:nvSpPr>
            <p:cNvPr id="14" name="Rounded Rectangle 13"/>
            <p:cNvSpPr/>
            <p:nvPr/>
          </p:nvSpPr>
          <p:spPr>
            <a:xfrm>
              <a:off x="1244741" y="1943097"/>
              <a:ext cx="2514605" cy="914404"/>
            </a:xfrm>
            <a:prstGeom prst="roundRect">
              <a:avLst/>
            </a:prstGeom>
            <a:ln w="28575">
              <a:solidFill>
                <a:schemeClr val="tx1"/>
              </a:solidFill>
            </a:ln>
            <a:effectLst>
              <a:outerShdw blurRad="50800" dist="38100" dir="2700000" algn="tl" rotWithShape="0">
                <a:srgbClr val="000000">
                  <a:alpha val="43000"/>
                </a:srgbClr>
              </a:outerShdw>
            </a:effectLst>
            <a:sp3d prstMaterial="dkEdge">
              <a:bevelT w="8200" h="38100"/>
            </a:sp3d>
          </p:spPr>
          <p:style>
            <a:lnRef idx="0">
              <a:scrgbClr r="0" g="0" b="0"/>
            </a:lnRef>
            <a:fillRef idx="2">
              <a:schemeClr val="accent5">
                <a:hueOff val="0"/>
                <a:satOff val="0"/>
                <a:lumOff val="0"/>
                <a:alphaOff val="0"/>
              </a:schemeClr>
            </a:fillRef>
            <a:effectRef idx="1">
              <a:scrgbClr r="0" g="0" b="0"/>
            </a:effectRef>
            <a:fontRef idx="minor">
              <a:schemeClr val="dk1"/>
            </a:fontRef>
          </p:style>
        </p:sp>
        <p:sp>
          <p:nvSpPr>
            <p:cNvPr id="15" name="Rounded Rectangle 13"/>
            <p:cNvSpPr/>
            <p:nvPr/>
          </p:nvSpPr>
          <p:spPr>
            <a:xfrm>
              <a:off x="1289379" y="1987735"/>
              <a:ext cx="2425329" cy="82512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Evaluating</a:t>
              </a:r>
              <a:endParaRPr lang="en-US" sz="2800" b="1" kern="1200" dirty="0"/>
            </a:p>
          </p:txBody>
        </p:sp>
      </p:grpSp>
      <p:sp>
        <p:nvSpPr>
          <p:cNvPr id="13" name="Straight Connector 14"/>
          <p:cNvSpPr/>
          <p:nvPr/>
        </p:nvSpPr>
        <p:spPr>
          <a:xfrm>
            <a:off x="3026718" y="1883719"/>
            <a:ext cx="3682711" cy="3682711"/>
          </a:xfrm>
          <a:custGeom>
            <a:avLst/>
            <a:gdLst/>
            <a:ahLst/>
            <a:cxnLst/>
            <a:rect l="0" t="0" r="0" b="0"/>
            <a:pathLst>
              <a:path>
                <a:moveTo>
                  <a:pt x="285024" y="857270"/>
                </a:moveTo>
                <a:arcTo wR="1841355" hR="1841355" stAng="12738337" swAng="1523326"/>
              </a:path>
            </a:pathLst>
          </a:custGeom>
          <a:noFill/>
          <a:ln w="76200" cmpd="sng">
            <a:tailEnd type="arrow"/>
          </a:ln>
        </p:spPr>
        <p:style>
          <a:lnRef idx="1">
            <a:scrgbClr r="0" g="0" b="0"/>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26640303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xmlns:p14="http://schemas.microsoft.com/office/powerpoint/2010/main" spd="slow"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1000" tmFilter="0, 0; .2, .5; .8, .5; 1, 0"/>
                                        <p:tgtEl>
                                          <p:spTgt spid="8"/>
                                        </p:tgtEl>
                                      </p:cBhvr>
                                    </p:animEffect>
                                    <p:animScale>
                                      <p:cBhvr>
                                        <p:cTn id="11" dur="500" autoRev="1" fill="hold"/>
                                        <p:tgtEl>
                                          <p:spTgt spid="8"/>
                                        </p:tgtEl>
                                      </p:cBhvr>
                                      <p:by x="105000" y="105000"/>
                                    </p:animScale>
                                  </p:childTnLst>
                                </p:cTn>
                              </p:par>
                            </p:childTnLst>
                          </p:cTn>
                        </p:par>
                        <p:par>
                          <p:cTn id="12" fill="hold">
                            <p:stCondLst>
                              <p:cond delay="2000"/>
                            </p:stCondLst>
                            <p:childTnLst>
                              <p:par>
                                <p:cTn id="13" presetID="26" presetClass="emph" presetSubtype="0" fill="hold" nodeType="afterEffect">
                                  <p:stCondLst>
                                    <p:cond delay="0"/>
                                  </p:stCondLst>
                                  <p:childTnLst>
                                    <p:animEffect transition="out" filter="fade">
                                      <p:cBhvr>
                                        <p:cTn id="14" dur="1000" tmFilter="0, 0; .2, .5; .8, .5; 1, 0"/>
                                        <p:tgtEl>
                                          <p:spTgt spid="10"/>
                                        </p:tgtEl>
                                      </p:cBhvr>
                                    </p:animEffect>
                                    <p:animScale>
                                      <p:cBhvr>
                                        <p:cTn id="15" dur="500" autoRev="1" fill="hold"/>
                                        <p:tgtEl>
                                          <p:spTgt spid="10"/>
                                        </p:tgtEl>
                                      </p:cBhvr>
                                      <p:by x="105000" y="105000"/>
                                    </p:animScale>
                                  </p:childTnLst>
                                </p:cTn>
                              </p:par>
                            </p:childTnLst>
                          </p:cTn>
                        </p:par>
                        <p:par>
                          <p:cTn id="16" fill="hold">
                            <p:stCondLst>
                              <p:cond delay="3000"/>
                            </p:stCondLst>
                            <p:childTnLst>
                              <p:par>
                                <p:cTn id="17" presetID="26" presetClass="emph" presetSubtype="0" fill="hold" nodeType="afterEffect">
                                  <p:stCondLst>
                                    <p:cond delay="0"/>
                                  </p:stCondLst>
                                  <p:childTnLst>
                                    <p:animEffect transition="out" filter="fade">
                                      <p:cBhvr>
                                        <p:cTn id="18" dur="1000" tmFilter="0, 0; .2, .5; .8, .5; 1, 0"/>
                                        <p:tgtEl>
                                          <p:spTgt spid="12"/>
                                        </p:tgtEl>
                                      </p:cBhvr>
                                    </p:animEffect>
                                    <p:animScale>
                                      <p:cBhvr>
                                        <p:cTn id="19" dur="500" autoRev="1" fill="hold"/>
                                        <p:tgtEl>
                                          <p:spTgt spid="12"/>
                                        </p:tgtEl>
                                      </p:cBhvr>
                                      <p:by x="105000" y="105000"/>
                                    </p:animScale>
                                  </p:childTnLst>
                                </p:cTn>
                              </p:par>
                            </p:childTnLst>
                          </p:cTn>
                        </p:par>
                        <p:par>
                          <p:cTn id="20" fill="hold">
                            <p:stCondLst>
                              <p:cond delay="4000"/>
                            </p:stCondLst>
                            <p:childTnLst>
                              <p:par>
                                <p:cTn id="21" presetID="26" presetClass="emph" presetSubtype="0" fill="hold" nodeType="afterEffect">
                                  <p:stCondLst>
                                    <p:cond delay="0"/>
                                  </p:stCondLst>
                                  <p:childTnLst>
                                    <p:animEffect transition="out" filter="fade">
                                      <p:cBhvr>
                                        <p:cTn id="22" dur="1000" tmFilter="0, 0; .2, .5; .8, .5; 1, 0"/>
                                        <p:tgtEl>
                                          <p:spTgt spid="6"/>
                                        </p:tgtEl>
                                      </p:cBhvr>
                                    </p:animEffect>
                                    <p:animScale>
                                      <p:cBhvr>
                                        <p:cTn id="23" dur="500" autoRev="1" fill="hold"/>
                                        <p:tgtEl>
                                          <p:spTgt spid="6"/>
                                        </p:tgtEl>
                                      </p:cBhvr>
                                      <p:by x="105000" y="105000"/>
                                    </p:animScale>
                                  </p:childTnLst>
                                </p:cTn>
                              </p:par>
                            </p:childTnLst>
                          </p:cTn>
                        </p:par>
                        <p:par>
                          <p:cTn id="24" fill="hold">
                            <p:stCondLst>
                              <p:cond delay="5000"/>
                            </p:stCondLst>
                            <p:childTnLst>
                              <p:par>
                                <p:cTn id="25" presetID="26" presetClass="emph" presetSubtype="0" fill="hold" nodeType="afterEffect">
                                  <p:stCondLst>
                                    <p:cond delay="0"/>
                                  </p:stCondLst>
                                  <p:childTnLst>
                                    <p:animEffect transition="out" filter="fade">
                                      <p:cBhvr>
                                        <p:cTn id="26" dur="1000" tmFilter="0, 0; .2, .5; .8, .5; 1, 0"/>
                                        <p:tgtEl>
                                          <p:spTgt spid="8"/>
                                        </p:tgtEl>
                                      </p:cBhvr>
                                    </p:animEffect>
                                    <p:animScale>
                                      <p:cBhvr>
                                        <p:cTn id="27" dur="500" autoRev="1" fill="hold"/>
                                        <p:tgtEl>
                                          <p:spTgt spid="8"/>
                                        </p:tgtEl>
                                      </p:cBhvr>
                                      <p:by x="105000" y="105000"/>
                                    </p:animScale>
                                  </p:childTnLst>
                                </p:cTn>
                              </p:par>
                            </p:childTnLst>
                          </p:cTn>
                        </p:par>
                        <p:par>
                          <p:cTn id="28" fill="hold">
                            <p:stCondLst>
                              <p:cond delay="6000"/>
                            </p:stCondLst>
                            <p:childTnLst>
                              <p:par>
                                <p:cTn id="29" presetID="26" presetClass="emph" presetSubtype="0" fill="hold" nodeType="afterEffect">
                                  <p:stCondLst>
                                    <p:cond delay="0"/>
                                  </p:stCondLst>
                                  <p:childTnLst>
                                    <p:animEffect transition="out" filter="fade">
                                      <p:cBhvr>
                                        <p:cTn id="30" dur="1000" tmFilter="0, 0; .2, .5; .8, .5; 1, 0"/>
                                        <p:tgtEl>
                                          <p:spTgt spid="10"/>
                                        </p:tgtEl>
                                      </p:cBhvr>
                                    </p:animEffect>
                                    <p:animScale>
                                      <p:cBhvr>
                                        <p:cTn id="31" dur="500" autoRev="1" fill="hold"/>
                                        <p:tgtEl>
                                          <p:spTgt spid="10"/>
                                        </p:tgtEl>
                                      </p:cBhvr>
                                      <p:by x="105000" y="105000"/>
                                    </p:animScale>
                                  </p:childTnLst>
                                </p:cTn>
                              </p:par>
                            </p:childTnLst>
                          </p:cTn>
                        </p:par>
                        <p:par>
                          <p:cTn id="32" fill="hold">
                            <p:stCondLst>
                              <p:cond delay="7000"/>
                            </p:stCondLst>
                            <p:childTnLst>
                              <p:par>
                                <p:cTn id="33" presetID="26" presetClass="emph" presetSubtype="0" fill="hold" nodeType="afterEffect">
                                  <p:stCondLst>
                                    <p:cond delay="0"/>
                                  </p:stCondLst>
                                  <p:childTnLst>
                                    <p:animEffect transition="out" filter="fade">
                                      <p:cBhvr>
                                        <p:cTn id="34" dur="1000" tmFilter="0, 0; .2, .5; .8, .5; 1, 0"/>
                                        <p:tgtEl>
                                          <p:spTgt spid="12"/>
                                        </p:tgtEl>
                                      </p:cBhvr>
                                    </p:animEffect>
                                    <p:animScale>
                                      <p:cBhvr>
                                        <p:cTn id="35" dur="500" autoRev="1" fill="hold"/>
                                        <p:tgtEl>
                                          <p:spTgt spid="12"/>
                                        </p:tgtEl>
                                      </p:cBhvr>
                                      <p:by x="105000" y="105000"/>
                                    </p:animScale>
                                  </p:childTnLst>
                                </p:cTn>
                              </p:par>
                            </p:childTnLst>
                          </p:cTn>
                        </p:par>
                        <p:par>
                          <p:cTn id="36" fill="hold">
                            <p:stCondLst>
                              <p:cond delay="8000"/>
                            </p:stCondLst>
                            <p:childTnLst>
                              <p:par>
                                <p:cTn id="37" presetID="26" presetClass="emph" presetSubtype="0" fill="hold" nodeType="afterEffect">
                                  <p:stCondLst>
                                    <p:cond delay="0"/>
                                  </p:stCondLst>
                                  <p:childTnLst>
                                    <p:animEffect transition="out" filter="fade">
                                      <p:cBhvr>
                                        <p:cTn id="38" dur="1000" tmFilter="0, 0; .2, .5; .8, .5; 1, 0"/>
                                        <p:tgtEl>
                                          <p:spTgt spid="6"/>
                                        </p:tgtEl>
                                      </p:cBhvr>
                                    </p:animEffect>
                                    <p:animScale>
                                      <p:cBhvr>
                                        <p:cTn id="39" dur="500" autoRev="1" fill="hold"/>
                                        <p:tgtEl>
                                          <p:spTgt spid="6"/>
                                        </p:tgtEl>
                                      </p:cBhvr>
                                      <p:by x="105000" y="105000"/>
                                    </p:animScale>
                                  </p:childTnLst>
                                </p:cTn>
                              </p:par>
                            </p:childTnLst>
                          </p:cTn>
                        </p:par>
                        <p:par>
                          <p:cTn id="40" fill="hold">
                            <p:stCondLst>
                              <p:cond delay="9000"/>
                            </p:stCondLst>
                            <p:childTnLst>
                              <p:par>
                                <p:cTn id="41" presetID="26" presetClass="emph" presetSubtype="0" fill="hold" nodeType="afterEffect">
                                  <p:stCondLst>
                                    <p:cond delay="0"/>
                                  </p:stCondLst>
                                  <p:childTnLst>
                                    <p:animEffect transition="out" filter="fade">
                                      <p:cBhvr>
                                        <p:cTn id="42" dur="1000" tmFilter="0, 0; .2, .5; .8, .5; 1, 0"/>
                                        <p:tgtEl>
                                          <p:spTgt spid="8"/>
                                        </p:tgtEl>
                                      </p:cBhvr>
                                    </p:animEffect>
                                    <p:animScale>
                                      <p:cBhvr>
                                        <p:cTn id="43" dur="500" autoRev="1" fill="hold"/>
                                        <p:tgtEl>
                                          <p:spTgt spid="8"/>
                                        </p:tgtEl>
                                      </p:cBhvr>
                                      <p:by x="105000" y="105000"/>
                                    </p:animScale>
                                  </p:childTnLst>
                                </p:cTn>
                              </p:par>
                            </p:childTnLst>
                          </p:cTn>
                        </p:par>
                        <p:par>
                          <p:cTn id="44" fill="hold">
                            <p:stCondLst>
                              <p:cond delay="10000"/>
                            </p:stCondLst>
                            <p:childTnLst>
                              <p:par>
                                <p:cTn id="45" presetID="26" presetClass="emph" presetSubtype="0" fill="hold" nodeType="afterEffect">
                                  <p:stCondLst>
                                    <p:cond delay="0"/>
                                  </p:stCondLst>
                                  <p:childTnLst>
                                    <p:animEffect transition="out" filter="fade">
                                      <p:cBhvr>
                                        <p:cTn id="46" dur="1000" tmFilter="0, 0; .2, .5; .8, .5; 1, 0"/>
                                        <p:tgtEl>
                                          <p:spTgt spid="10"/>
                                        </p:tgtEl>
                                      </p:cBhvr>
                                    </p:animEffect>
                                    <p:animScale>
                                      <p:cBhvr>
                                        <p:cTn id="47" dur="500" autoRev="1" fill="hold"/>
                                        <p:tgtEl>
                                          <p:spTgt spid="10"/>
                                        </p:tgtEl>
                                      </p:cBhvr>
                                      <p:by x="105000" y="105000"/>
                                    </p:animScale>
                                  </p:childTnLst>
                                </p:cTn>
                              </p:par>
                            </p:childTnLst>
                          </p:cTn>
                        </p:par>
                        <p:par>
                          <p:cTn id="48" fill="hold">
                            <p:stCondLst>
                              <p:cond delay="11000"/>
                            </p:stCondLst>
                            <p:childTnLst>
                              <p:par>
                                <p:cTn id="49" presetID="26" presetClass="emph" presetSubtype="0" fill="hold" nodeType="afterEffect">
                                  <p:stCondLst>
                                    <p:cond delay="0"/>
                                  </p:stCondLst>
                                  <p:childTnLst>
                                    <p:animEffect transition="out" filter="fade">
                                      <p:cBhvr>
                                        <p:cTn id="50" dur="1000" tmFilter="0, 0; .2, .5; .8, .5; 1, 0"/>
                                        <p:tgtEl>
                                          <p:spTgt spid="12"/>
                                        </p:tgtEl>
                                      </p:cBhvr>
                                    </p:animEffect>
                                    <p:animScale>
                                      <p:cBhvr>
                                        <p:cTn id="51"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Physics Analogy: Adiabatic Expansion</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26</a:t>
            </a:fld>
            <a:endParaRPr lang="en-US"/>
          </a:p>
        </p:txBody>
      </p:sp>
      <p:pic>
        <p:nvPicPr>
          <p:cNvPr id="8" name="Adiabatic expansion of a gas H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4800" y="1143000"/>
            <a:ext cx="8534400" cy="4800600"/>
          </a:xfrm>
          <a:ln w="28575" cmpd="sng">
            <a:solidFill>
              <a:schemeClr val="tx1"/>
            </a:solidFill>
          </a:ln>
          <a:effectLst>
            <a:outerShdw blurRad="50800" dist="38100" dir="2700000" algn="tl" rotWithShape="0">
              <a:prstClr val="black">
                <a:alpha val="40000"/>
              </a:prstClr>
            </a:outerShdw>
          </a:effectLst>
        </p:spPr>
      </p:pic>
      <p:pic>
        <p:nvPicPr>
          <p:cNvPr id="9" name="Picture 8" descr="Adiabatic expansion of a gas H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 y="1143000"/>
            <a:ext cx="8940800" cy="5029200"/>
          </a:xfrm>
          <a:prstGeom prst="rect">
            <a:avLst/>
          </a:prstGeom>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5126460"/>
      </p:ext>
    </p:extLst>
  </p:cSld>
  <p:clrMapOvr>
    <a:masterClrMapping/>
  </p:clrMapOvr>
  <p:transition xmlns:p14="http://schemas.microsoft.com/office/powerpoint/2010/main" spd="slow" advClick="0">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4" fill="hold"/>
                                        <p:tgtEl>
                                          <p:spTgt spid="8"/>
                                        </p:tgtEl>
                                      </p:cBhvr>
                                    </p:cmd>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Counts as “Transportation”?</a:t>
            </a:r>
          </a:p>
        </p:txBody>
      </p:sp>
      <p:pic>
        <p:nvPicPr>
          <p:cNvPr id="6" name="Content Placeholder 5" descr="System_boundary.svg.png"/>
          <p:cNvPicPr>
            <a:picLocks noGrp="1" noChangeAspect="1"/>
          </p:cNvPicPr>
          <p:nvPr>
            <p:ph idx="1"/>
          </p:nvPr>
        </p:nvPicPr>
        <p:blipFill>
          <a:blip r:embed="rId3" cstate="print">
            <a:extLst>
              <a:ext uri="{28A0092B-C50C-407E-A947-70E740481C1C}">
                <a14:useLocalDpi xmlns:a14="http://schemas.microsoft.com/office/drawing/2010/main" val="0"/>
              </a:ext>
            </a:extLst>
          </a:blip>
          <a:srcRect l="-29465" r="-29465"/>
          <a:stretch>
            <a:fillRect/>
          </a:stretch>
        </p:blipFill>
        <p:spPr/>
      </p:pic>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27</a:t>
            </a:fld>
            <a:endParaRPr lang="en-US"/>
          </a:p>
        </p:txBody>
      </p:sp>
      <p:sp>
        <p:nvSpPr>
          <p:cNvPr id="7" name="TextBox 6"/>
          <p:cNvSpPr txBox="1"/>
          <p:nvPr/>
        </p:nvSpPr>
        <p:spPr>
          <a:xfrm>
            <a:off x="3276600" y="2829580"/>
            <a:ext cx="2743200" cy="523220"/>
          </a:xfrm>
          <a:prstGeom prst="rect">
            <a:avLst/>
          </a:prstGeom>
          <a:noFill/>
        </p:spPr>
        <p:txBody>
          <a:bodyPr wrap="square" rtlCol="0">
            <a:spAutoFit/>
          </a:bodyPr>
          <a:lstStyle/>
          <a:p>
            <a:pPr algn="ctr"/>
            <a:r>
              <a:rPr lang="en-US" sz="2800" b="1" dirty="0" smtClean="0">
                <a:solidFill>
                  <a:schemeClr val="accent6">
                    <a:lumMod val="75000"/>
                  </a:schemeClr>
                </a:solidFill>
              </a:rPr>
              <a:t>Transportation</a:t>
            </a:r>
            <a:endParaRPr lang="en-US" sz="2800" b="1" dirty="0">
              <a:solidFill>
                <a:schemeClr val="accent6">
                  <a:lumMod val="75000"/>
                </a:schemeClr>
              </a:solidFill>
            </a:endParaRPr>
          </a:p>
        </p:txBody>
      </p:sp>
      <p:sp>
        <p:nvSpPr>
          <p:cNvPr id="8" name="TextBox 7"/>
          <p:cNvSpPr txBox="1"/>
          <p:nvPr/>
        </p:nvSpPr>
        <p:spPr>
          <a:xfrm>
            <a:off x="685800" y="1676400"/>
            <a:ext cx="2057400" cy="2246769"/>
          </a:xfrm>
          <a:prstGeom prst="rect">
            <a:avLst/>
          </a:prstGeom>
          <a:noFill/>
        </p:spPr>
        <p:txBody>
          <a:bodyPr wrap="square" rtlCol="0">
            <a:spAutoFit/>
          </a:bodyPr>
          <a:lstStyle/>
          <a:p>
            <a:pPr algn="ctr"/>
            <a:r>
              <a:rPr lang="en-US" sz="2800" b="1" dirty="0" smtClean="0">
                <a:solidFill>
                  <a:schemeClr val="accent5">
                    <a:lumMod val="50000"/>
                  </a:schemeClr>
                </a:solidFill>
              </a:rPr>
              <a:t>Residences</a:t>
            </a:r>
          </a:p>
          <a:p>
            <a:pPr algn="ctr"/>
            <a:r>
              <a:rPr lang="en-US" sz="2800" b="1" dirty="0" smtClean="0">
                <a:solidFill>
                  <a:schemeClr val="accent5">
                    <a:lumMod val="50000"/>
                  </a:schemeClr>
                </a:solidFill>
              </a:rPr>
              <a:t>Businesses</a:t>
            </a:r>
            <a:endParaRPr lang="en-US" sz="2800" b="1" dirty="0">
              <a:solidFill>
                <a:schemeClr val="accent5">
                  <a:lumMod val="50000"/>
                </a:schemeClr>
              </a:solidFill>
            </a:endParaRPr>
          </a:p>
          <a:p>
            <a:pPr algn="ctr"/>
            <a:r>
              <a:rPr lang="en-US" sz="2800" b="1" dirty="0" smtClean="0">
                <a:solidFill>
                  <a:schemeClr val="accent5">
                    <a:lumMod val="50000"/>
                  </a:schemeClr>
                </a:solidFill>
              </a:rPr>
              <a:t>Industries</a:t>
            </a:r>
          </a:p>
          <a:p>
            <a:pPr algn="ctr"/>
            <a:r>
              <a:rPr lang="en-US" sz="2800" b="1" dirty="0">
                <a:solidFill>
                  <a:schemeClr val="accent5">
                    <a:lumMod val="50000"/>
                  </a:schemeClr>
                </a:solidFill>
              </a:rPr>
              <a:t>Schools</a:t>
            </a:r>
          </a:p>
          <a:p>
            <a:pPr algn="ctr"/>
            <a:r>
              <a:rPr lang="en-US" sz="2800" b="1" dirty="0" smtClean="0">
                <a:solidFill>
                  <a:schemeClr val="accent5">
                    <a:lumMod val="50000"/>
                  </a:schemeClr>
                </a:solidFill>
              </a:rPr>
              <a:t>Parks</a:t>
            </a:r>
            <a:endParaRPr lang="en-US" sz="2800" b="1" dirty="0">
              <a:solidFill>
                <a:schemeClr val="accent5">
                  <a:lumMod val="50000"/>
                </a:schemeClr>
              </a:solidFill>
            </a:endParaRPr>
          </a:p>
        </p:txBody>
      </p:sp>
      <p:sp>
        <p:nvSpPr>
          <p:cNvPr id="9" name="TextBox 8"/>
          <p:cNvSpPr txBox="1"/>
          <p:nvPr/>
        </p:nvSpPr>
        <p:spPr>
          <a:xfrm>
            <a:off x="6248400" y="4343400"/>
            <a:ext cx="2514600" cy="1384995"/>
          </a:xfrm>
          <a:prstGeom prst="rect">
            <a:avLst/>
          </a:prstGeom>
          <a:noFill/>
        </p:spPr>
        <p:txBody>
          <a:bodyPr wrap="square" rtlCol="0">
            <a:spAutoFit/>
          </a:bodyPr>
          <a:lstStyle/>
          <a:p>
            <a:pPr algn="ctr"/>
            <a:r>
              <a:rPr lang="en-US" sz="2800" b="1" dirty="0" smtClean="0">
                <a:solidFill>
                  <a:srgbClr val="660066"/>
                </a:solidFill>
              </a:rPr>
              <a:t>Prices</a:t>
            </a:r>
          </a:p>
          <a:p>
            <a:pPr algn="ctr"/>
            <a:r>
              <a:rPr lang="en-US" sz="2800" b="1" dirty="0" smtClean="0">
                <a:solidFill>
                  <a:srgbClr val="660066"/>
                </a:solidFill>
              </a:rPr>
              <a:t>Income</a:t>
            </a:r>
          </a:p>
          <a:p>
            <a:pPr algn="ctr"/>
            <a:r>
              <a:rPr lang="en-US" sz="2800" b="1" dirty="0" smtClean="0">
                <a:solidFill>
                  <a:srgbClr val="660066"/>
                </a:solidFill>
              </a:rPr>
              <a:t>Demographics</a:t>
            </a:r>
            <a:endParaRPr lang="en-US" sz="2800" b="1" dirty="0">
              <a:solidFill>
                <a:srgbClr val="660066"/>
              </a:solidFill>
            </a:endParaRPr>
          </a:p>
        </p:txBody>
      </p:sp>
      <p:sp>
        <p:nvSpPr>
          <p:cNvPr id="10" name="TextBox 9"/>
          <p:cNvSpPr txBox="1"/>
          <p:nvPr/>
        </p:nvSpPr>
        <p:spPr>
          <a:xfrm>
            <a:off x="6324600" y="1487031"/>
            <a:ext cx="2362200" cy="2246769"/>
          </a:xfrm>
          <a:prstGeom prst="rect">
            <a:avLst/>
          </a:prstGeom>
          <a:noFill/>
        </p:spPr>
        <p:txBody>
          <a:bodyPr wrap="square" rtlCol="0">
            <a:spAutoFit/>
          </a:bodyPr>
          <a:lstStyle/>
          <a:p>
            <a:pPr algn="ctr"/>
            <a:r>
              <a:rPr lang="en-US" sz="2800" b="1" dirty="0" smtClean="0">
                <a:solidFill>
                  <a:schemeClr val="accent3">
                    <a:lumMod val="75000"/>
                  </a:schemeClr>
                </a:solidFill>
              </a:rPr>
              <a:t>Health</a:t>
            </a:r>
          </a:p>
          <a:p>
            <a:pPr algn="ctr"/>
            <a:r>
              <a:rPr lang="en-US" sz="2800" b="1" dirty="0" smtClean="0">
                <a:solidFill>
                  <a:schemeClr val="accent3">
                    <a:lumMod val="75000"/>
                  </a:schemeClr>
                </a:solidFill>
              </a:rPr>
              <a:t>Air Quality</a:t>
            </a:r>
          </a:p>
          <a:p>
            <a:pPr algn="ctr"/>
            <a:r>
              <a:rPr lang="en-US" sz="2800" b="1" dirty="0" smtClean="0">
                <a:solidFill>
                  <a:schemeClr val="accent3">
                    <a:lumMod val="75000"/>
                  </a:schemeClr>
                </a:solidFill>
              </a:rPr>
              <a:t>Water Quality</a:t>
            </a:r>
          </a:p>
          <a:p>
            <a:pPr algn="ctr"/>
            <a:r>
              <a:rPr lang="en-US" sz="2800" b="1" dirty="0" smtClean="0">
                <a:solidFill>
                  <a:schemeClr val="accent3">
                    <a:lumMod val="75000"/>
                  </a:schemeClr>
                </a:solidFill>
              </a:rPr>
              <a:t>Communities</a:t>
            </a:r>
          </a:p>
          <a:p>
            <a:pPr algn="ctr"/>
            <a:r>
              <a:rPr lang="en-US" sz="2800" b="1" dirty="0" smtClean="0">
                <a:solidFill>
                  <a:schemeClr val="accent3">
                    <a:lumMod val="75000"/>
                  </a:schemeClr>
                </a:solidFill>
              </a:rPr>
              <a:t>Equity</a:t>
            </a:r>
            <a:endParaRPr lang="en-US" sz="2800" b="1" dirty="0">
              <a:solidFill>
                <a:schemeClr val="accent3">
                  <a:lumMod val="75000"/>
                </a:schemeClr>
              </a:solidFill>
            </a:endParaRPr>
          </a:p>
        </p:txBody>
      </p:sp>
      <p:sp>
        <p:nvSpPr>
          <p:cNvPr id="13" name="Rounded Rectangle 12"/>
          <p:cNvSpPr/>
          <p:nvPr/>
        </p:nvSpPr>
        <p:spPr>
          <a:xfrm>
            <a:off x="304800" y="1219200"/>
            <a:ext cx="8534400" cy="4876800"/>
          </a:xfrm>
          <a:prstGeom prst="roundRect">
            <a:avLst/>
          </a:prstGeom>
          <a:noFill/>
          <a:ln w="38100">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lnSpc>
                <a:spcPct val="80000"/>
              </a:lnSpc>
            </a:pPr>
            <a:endParaRPr lang="en-US" sz="3200" b="1" dirty="0">
              <a:solidFill>
                <a:schemeClr val="accent5"/>
              </a:solidFill>
            </a:endParaRPr>
          </a:p>
        </p:txBody>
      </p:sp>
    </p:spTree>
    <p:extLst>
      <p:ext uri="{BB962C8B-B14F-4D97-AF65-F5344CB8AC3E}">
        <p14:creationId xmlns:p14="http://schemas.microsoft.com/office/powerpoint/2010/main" val="90623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Planning – Set Goals</a:t>
            </a:r>
            <a:endParaRPr lang="en-US" dirty="0"/>
          </a:p>
        </p:txBody>
      </p:sp>
      <p:sp>
        <p:nvSpPr>
          <p:cNvPr id="3" name="Content Placeholder 2"/>
          <p:cNvSpPr>
            <a:spLocks noGrp="1"/>
          </p:cNvSpPr>
          <p:nvPr>
            <p:ph idx="1"/>
          </p:nvPr>
        </p:nvSpPr>
        <p:spPr/>
        <p:txBody>
          <a:bodyPr>
            <a:normAutofit/>
          </a:bodyPr>
          <a:lstStyle/>
          <a:p>
            <a:pPr marL="0" indent="0" algn="ctr">
              <a:spcBef>
                <a:spcPts val="600"/>
              </a:spcBef>
              <a:buNone/>
            </a:pPr>
            <a:r>
              <a:rPr lang="en-US" sz="3600" b="1" i="1" dirty="0">
                <a:solidFill>
                  <a:schemeClr val="accent2">
                    <a:lumMod val="75000"/>
                  </a:schemeClr>
                </a:solidFill>
              </a:rPr>
              <a:t>S</a:t>
            </a:r>
            <a:r>
              <a:rPr lang="en-US" sz="3600" b="1" i="1" dirty="0" smtClean="0">
                <a:solidFill>
                  <a:schemeClr val="accent2">
                    <a:lumMod val="75000"/>
                  </a:schemeClr>
                </a:solidFill>
              </a:rPr>
              <a:t>et </a:t>
            </a:r>
            <a:r>
              <a:rPr lang="en-US" sz="3600" b="1" i="1" dirty="0">
                <a:solidFill>
                  <a:schemeClr val="accent2">
                    <a:lumMod val="75000"/>
                  </a:schemeClr>
                </a:solidFill>
              </a:rPr>
              <a:t>real-world goals that </a:t>
            </a:r>
            <a:r>
              <a:rPr lang="en-US" sz="3600" b="1" i="1" dirty="0" smtClean="0">
                <a:solidFill>
                  <a:schemeClr val="accent2">
                    <a:lumMod val="75000"/>
                  </a:schemeClr>
                </a:solidFill>
              </a:rPr>
              <a:t>matter</a:t>
            </a:r>
          </a:p>
          <a:p>
            <a:pPr marL="457200" indent="-457200">
              <a:spcBef>
                <a:spcPts val="600"/>
              </a:spcBef>
            </a:pPr>
            <a:r>
              <a:rPr lang="en-US" sz="3600" b="1" dirty="0" smtClean="0">
                <a:solidFill>
                  <a:srgbClr val="2D83F4"/>
                </a:solidFill>
              </a:rPr>
              <a:t>Identify Goals: </a:t>
            </a:r>
            <a:r>
              <a:rPr lang="en-US" sz="2800" dirty="0" smtClean="0"/>
              <a:t>Learn what the public wants</a:t>
            </a:r>
            <a:endParaRPr lang="en-US" sz="2800" dirty="0"/>
          </a:p>
          <a:p>
            <a:pPr marL="457200" indent="-457200">
              <a:spcBef>
                <a:spcPts val="600"/>
              </a:spcBef>
            </a:pPr>
            <a:r>
              <a:rPr lang="en-US" sz="3600" b="1" dirty="0" smtClean="0">
                <a:solidFill>
                  <a:schemeClr val="tx2">
                    <a:lumMod val="60000"/>
                    <a:lumOff val="40000"/>
                  </a:schemeClr>
                </a:solidFill>
              </a:rPr>
              <a:t>Consider the “Three P’s / E’s”: </a:t>
            </a:r>
            <a:r>
              <a:rPr lang="en-US" sz="2800" dirty="0"/>
              <a:t>Think beyond traditional goals to </a:t>
            </a:r>
            <a:r>
              <a:rPr lang="en-US" sz="2800" dirty="0" smtClean="0"/>
              <a:t>prosperity, people &amp; planet, i.e., economy, (social) equity &amp; environment</a:t>
            </a:r>
          </a:p>
          <a:p>
            <a:pPr marL="457200" indent="-457200">
              <a:spcBef>
                <a:spcPts val="600"/>
              </a:spcBef>
            </a:pPr>
            <a:r>
              <a:rPr lang="en-US" sz="3600" b="1" dirty="0" smtClean="0">
                <a:solidFill>
                  <a:schemeClr val="tx2">
                    <a:lumMod val="60000"/>
                    <a:lumOff val="40000"/>
                  </a:schemeClr>
                </a:solidFill>
              </a:rPr>
              <a:t>Set Priorities: </a:t>
            </a:r>
            <a:r>
              <a:rPr lang="en-US" sz="2800" dirty="0" smtClean="0"/>
              <a:t>Especially when goals conflict</a:t>
            </a:r>
          </a:p>
          <a:p>
            <a:pPr marL="804672" lvl="1">
              <a:spcBef>
                <a:spcPts val="0"/>
              </a:spcBef>
            </a:pPr>
            <a:r>
              <a:rPr lang="en-US" i="1" dirty="0" smtClean="0"/>
              <a:t>Example: Is mobility or safety more important?</a:t>
            </a:r>
            <a:endParaRPr lang="en-US" i="1" dirty="0"/>
          </a:p>
          <a:p>
            <a:pPr marL="457200" indent="-457200">
              <a:spcBef>
                <a:spcPts val="600"/>
              </a:spcBef>
            </a:pPr>
            <a:r>
              <a:rPr lang="en-US" sz="3600" b="1" dirty="0" smtClean="0">
                <a:solidFill>
                  <a:schemeClr val="tx2">
                    <a:lumMod val="60000"/>
                    <a:lumOff val="40000"/>
                  </a:schemeClr>
                </a:solidFill>
              </a:rPr>
              <a:t>Quantify Performance: </a:t>
            </a:r>
            <a:r>
              <a:rPr lang="en-US" sz="2800" dirty="0" smtClean="0"/>
              <a:t>Establish objectives, measures </a:t>
            </a:r>
            <a:r>
              <a:rPr lang="en-US" sz="2800" dirty="0"/>
              <a:t>&amp; </a:t>
            </a:r>
            <a:r>
              <a:rPr lang="en-US" sz="2800" dirty="0" smtClean="0"/>
              <a:t>targets</a:t>
            </a:r>
            <a:endParaRPr lang="en-US" sz="28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28</a:t>
            </a:fld>
            <a:endParaRPr lang="en-US"/>
          </a:p>
        </p:txBody>
      </p:sp>
    </p:spTree>
    <p:extLst>
      <p:ext uri="{BB962C8B-B14F-4D97-AF65-F5344CB8AC3E}">
        <p14:creationId xmlns:p14="http://schemas.microsoft.com/office/powerpoint/2010/main" val="169363767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Tennessee: LRTP Guiding Principles</a:t>
            </a:r>
            <a:endParaRPr lang="en-US" dirty="0"/>
          </a:p>
        </p:txBody>
      </p:sp>
      <p:sp>
        <p:nvSpPr>
          <p:cNvPr id="6" name="Content Placeholder 5"/>
          <p:cNvSpPr>
            <a:spLocks noGrp="1"/>
          </p:cNvSpPr>
          <p:nvPr>
            <p:ph sz="half" idx="1"/>
          </p:nvPr>
        </p:nvSpPr>
        <p:spPr>
          <a:xfrm>
            <a:off x="228600" y="1143000"/>
            <a:ext cx="4572000" cy="4800600"/>
          </a:xfrm>
        </p:spPr>
        <p:txBody>
          <a:bodyPr>
            <a:noAutofit/>
          </a:bodyPr>
          <a:lstStyle/>
          <a:p>
            <a:pPr>
              <a:spcBef>
                <a:spcPts val="0"/>
              </a:spcBef>
              <a:buFont typeface="+mj-lt"/>
              <a:buAutoNum type="arabicPeriod"/>
            </a:pPr>
            <a:r>
              <a:rPr lang="en-US" sz="2400" dirty="0"/>
              <a:t>Preserve </a:t>
            </a:r>
            <a:r>
              <a:rPr lang="en-US" sz="2400" dirty="0" smtClean="0"/>
              <a:t>&amp; manage </a:t>
            </a:r>
            <a:r>
              <a:rPr lang="en-US" sz="2400" dirty="0"/>
              <a:t>the existing </a:t>
            </a:r>
            <a:r>
              <a:rPr lang="en-US" sz="2400" dirty="0" smtClean="0"/>
              <a:t>system</a:t>
            </a:r>
            <a:endParaRPr lang="en-US" sz="2400" dirty="0"/>
          </a:p>
          <a:p>
            <a:pPr>
              <a:spcBef>
                <a:spcPts val="0"/>
              </a:spcBef>
              <a:buFont typeface="+mj-lt"/>
              <a:buAutoNum type="arabicPeriod"/>
            </a:pPr>
            <a:r>
              <a:rPr lang="en-US" sz="2400" dirty="0"/>
              <a:t>Support the state’s </a:t>
            </a:r>
            <a:r>
              <a:rPr lang="en-US" sz="2400" dirty="0" smtClean="0"/>
              <a:t>economy</a:t>
            </a:r>
            <a:endParaRPr lang="en-US" sz="2400" dirty="0"/>
          </a:p>
          <a:p>
            <a:pPr>
              <a:spcBef>
                <a:spcPts val="0"/>
              </a:spcBef>
              <a:buFont typeface="+mj-lt"/>
              <a:buAutoNum type="arabicPeriod"/>
            </a:pPr>
            <a:r>
              <a:rPr lang="en-US" sz="2400" dirty="0"/>
              <a:t>Maximize safety and </a:t>
            </a:r>
            <a:r>
              <a:rPr lang="en-US" sz="2400" dirty="0" smtClean="0"/>
              <a:t>security</a:t>
            </a:r>
            <a:endParaRPr lang="en-US" sz="2400" dirty="0"/>
          </a:p>
          <a:p>
            <a:pPr>
              <a:spcBef>
                <a:spcPts val="0"/>
              </a:spcBef>
              <a:buFont typeface="+mj-lt"/>
              <a:buAutoNum type="arabicPeriod"/>
            </a:pPr>
            <a:r>
              <a:rPr lang="en-US" sz="2400" dirty="0"/>
              <a:t>Provide for the efficient movement of people &amp; </a:t>
            </a:r>
            <a:r>
              <a:rPr lang="en-US" sz="2400" dirty="0" smtClean="0"/>
              <a:t>freight</a:t>
            </a:r>
            <a:endParaRPr lang="en-US" sz="2400" dirty="0"/>
          </a:p>
          <a:p>
            <a:pPr>
              <a:spcBef>
                <a:spcPts val="0"/>
              </a:spcBef>
              <a:buFont typeface="+mj-lt"/>
              <a:buAutoNum type="arabicPeriod"/>
            </a:pPr>
            <a:r>
              <a:rPr lang="en-US" sz="2400" dirty="0"/>
              <a:t>Build partnerships for sustainable &amp; livable </a:t>
            </a:r>
            <a:r>
              <a:rPr lang="en-US" sz="2400" dirty="0" smtClean="0"/>
              <a:t>communities</a:t>
            </a:r>
            <a:endParaRPr lang="en-US" sz="2400" dirty="0"/>
          </a:p>
          <a:p>
            <a:pPr>
              <a:spcBef>
                <a:spcPts val="0"/>
              </a:spcBef>
              <a:buFont typeface="+mj-lt"/>
              <a:buAutoNum type="arabicPeriod"/>
            </a:pPr>
            <a:r>
              <a:rPr lang="en-US" sz="2400" dirty="0"/>
              <a:t>Protect natural, cultural &amp; environmental </a:t>
            </a:r>
            <a:r>
              <a:rPr lang="en-US" sz="2400" dirty="0" smtClean="0"/>
              <a:t>resources</a:t>
            </a:r>
            <a:endParaRPr lang="en-US" sz="2400" dirty="0"/>
          </a:p>
          <a:p>
            <a:pPr>
              <a:spcBef>
                <a:spcPts val="0"/>
              </a:spcBef>
              <a:buFont typeface="+mj-lt"/>
              <a:buAutoNum type="arabicPeriod"/>
            </a:pPr>
            <a:r>
              <a:rPr lang="en-US" sz="2400" dirty="0"/>
              <a:t>Emphasize financial </a:t>
            </a:r>
            <a:r>
              <a:rPr lang="en-US" sz="2400" dirty="0" smtClean="0"/>
              <a:t>responsibility</a:t>
            </a:r>
            <a:endParaRPr lang="en-US" sz="24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29</a:t>
            </a:fld>
            <a:endParaRPr lang="en-US"/>
          </a:p>
        </p:txBody>
      </p:sp>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5257800" y="1143000"/>
            <a:ext cx="3657600" cy="4800600"/>
          </a:xfrm>
          <a:prstGeom prst="rect">
            <a:avLst/>
          </a:prstGeom>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5488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sz="2800" b="1" dirty="0"/>
              <a:t>Alexis Biddle</a:t>
            </a:r>
            <a:r>
              <a:rPr lang="en-US" dirty="0"/>
              <a:t>, J.D., M.C.R.P.</a:t>
            </a:r>
            <a:r>
              <a:rPr lang="en-US" sz="2800" dirty="0"/>
              <a:t> + </a:t>
            </a:r>
            <a:r>
              <a:rPr lang="en-US" sz="2800" b="1" dirty="0"/>
              <a:t>Rory Isbell</a:t>
            </a:r>
            <a:r>
              <a:rPr lang="en-US" dirty="0"/>
              <a:t>, J.D., M.C.R.P</a:t>
            </a:r>
            <a:r>
              <a:rPr lang="en-US" dirty="0" smtClean="0"/>
              <a:t>.</a:t>
            </a:r>
            <a:endParaRPr lang="en-US" dirty="0"/>
          </a:p>
        </p:txBody>
      </p:sp>
      <p:sp>
        <p:nvSpPr>
          <p:cNvPr id="6" name="Title 5"/>
          <p:cNvSpPr>
            <a:spLocks noGrp="1"/>
          </p:cNvSpPr>
          <p:nvPr>
            <p:ph type="title"/>
          </p:nvPr>
        </p:nvSpPr>
        <p:spPr/>
        <p:txBody>
          <a:bodyPr/>
          <a:lstStyle/>
          <a:p>
            <a:r>
              <a:rPr lang="en-US" dirty="0" smtClean="0"/>
              <a:t>Grad Students: “Follow the Money”</a:t>
            </a:r>
            <a:endParaRPr lang="en-US" dirty="0"/>
          </a:p>
        </p:txBody>
      </p:sp>
      <p:pic>
        <p:nvPicPr>
          <p:cNvPr id="8" name="Content Placeholder 7" descr="all-the-presidents-men.jpg"/>
          <p:cNvPicPr>
            <a:picLocks noGrp="1" noChangeAspect="1"/>
          </p:cNvPicPr>
          <p:nvPr>
            <p:ph idx="1"/>
          </p:nvPr>
        </p:nvPicPr>
        <p:blipFill>
          <a:blip r:embed="rId3">
            <a:extLst>
              <a:ext uri="{28A0092B-C50C-407E-A947-70E740481C1C}">
                <a14:useLocalDpi xmlns:a14="http://schemas.microsoft.com/office/drawing/2010/main" val="0"/>
              </a:ext>
            </a:extLst>
          </a:blip>
          <a:srcRect t="5556" b="5556"/>
          <a:stretch>
            <a:fillRect/>
          </a:stretch>
        </p:blipFill>
        <p:spPr>
          <a:xfrm flipH="1">
            <a:off x="228600" y="1143000"/>
            <a:ext cx="8686800" cy="4343400"/>
          </a:xfrm>
          <a:ln w="28575" cmpd="sng">
            <a:solidFill>
              <a:schemeClr val="tx1"/>
            </a:solidFill>
          </a:ln>
          <a:effectLst>
            <a:outerShdw blurRad="50800" dist="38100" dir="2700000" algn="tl" rotWithShape="0">
              <a:prstClr val="black">
                <a:alpha val="40000"/>
              </a:prstClr>
            </a:outerShdw>
          </a:effectLst>
        </p:spPr>
      </p:pic>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3</a:t>
            </a:fld>
            <a:endParaRPr lang="en-US"/>
          </a:p>
        </p:txBody>
      </p:sp>
    </p:spTree>
    <p:extLst>
      <p:ext uri="{BB962C8B-B14F-4D97-AF65-F5344CB8AC3E}">
        <p14:creationId xmlns:p14="http://schemas.microsoft.com/office/powerpoint/2010/main" val="168983130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Planning – Determine Actions</a:t>
            </a:r>
            <a:endParaRPr lang="en-US" dirty="0"/>
          </a:p>
        </p:txBody>
      </p:sp>
      <p:sp>
        <p:nvSpPr>
          <p:cNvPr id="3" name="Content Placeholder 2"/>
          <p:cNvSpPr>
            <a:spLocks noGrp="1"/>
          </p:cNvSpPr>
          <p:nvPr>
            <p:ph idx="1"/>
          </p:nvPr>
        </p:nvSpPr>
        <p:spPr/>
        <p:txBody>
          <a:bodyPr>
            <a:normAutofit/>
          </a:bodyPr>
          <a:lstStyle/>
          <a:p>
            <a:pPr marL="0" indent="0" algn="ctr">
              <a:spcBef>
                <a:spcPts val="600"/>
              </a:spcBef>
              <a:buNone/>
            </a:pPr>
            <a:r>
              <a:rPr lang="en-US" sz="3600" b="1" i="1" dirty="0">
                <a:solidFill>
                  <a:schemeClr val="accent2">
                    <a:lumMod val="75000"/>
                  </a:schemeClr>
                </a:solidFill>
              </a:rPr>
              <a:t>Determine actions to achieve </a:t>
            </a:r>
            <a:r>
              <a:rPr lang="en-US" sz="3600" b="1" i="1" dirty="0" smtClean="0">
                <a:solidFill>
                  <a:schemeClr val="accent2">
                    <a:lumMod val="75000"/>
                  </a:schemeClr>
                </a:solidFill>
              </a:rPr>
              <a:t>outcomes</a:t>
            </a:r>
            <a:endParaRPr lang="en-US" sz="3600" b="1" i="1" dirty="0">
              <a:solidFill>
                <a:schemeClr val="accent2">
                  <a:lumMod val="75000"/>
                </a:schemeClr>
              </a:solidFill>
            </a:endParaRPr>
          </a:p>
          <a:p>
            <a:pPr marL="457200" indent="-457200">
              <a:spcBef>
                <a:spcPts val="1200"/>
              </a:spcBef>
            </a:pPr>
            <a:r>
              <a:rPr lang="en-US" sz="3600" b="1" dirty="0" smtClean="0">
                <a:solidFill>
                  <a:srgbClr val="2D83F4"/>
                </a:solidFill>
              </a:rPr>
              <a:t>Identify Actions: </a:t>
            </a:r>
            <a:r>
              <a:rPr lang="en-US" sz="2800" dirty="0" smtClean="0"/>
              <a:t>Consider a broad </a:t>
            </a:r>
            <a:r>
              <a:rPr lang="en-US" sz="2800" dirty="0"/>
              <a:t>range of </a:t>
            </a:r>
            <a:r>
              <a:rPr lang="en-US" sz="2800" dirty="0" smtClean="0"/>
              <a:t>potential actions </a:t>
            </a:r>
            <a:r>
              <a:rPr lang="en-US" sz="2800" dirty="0"/>
              <a:t>that affect </a:t>
            </a:r>
            <a:r>
              <a:rPr lang="en-US" sz="2800" dirty="0" smtClean="0"/>
              <a:t>the goals </a:t>
            </a:r>
            <a:r>
              <a:rPr lang="en-US" sz="2800" dirty="0"/>
              <a:t>of </a:t>
            </a:r>
            <a:r>
              <a:rPr lang="en-US" sz="2800" dirty="0" smtClean="0"/>
              <a:t>interest</a:t>
            </a:r>
            <a:endParaRPr lang="en-US" sz="2800" dirty="0"/>
          </a:p>
          <a:p>
            <a:pPr marL="457200" indent="-457200">
              <a:spcBef>
                <a:spcPts val="1200"/>
              </a:spcBef>
            </a:pPr>
            <a:r>
              <a:rPr lang="en-US" sz="3600" b="1" dirty="0" smtClean="0">
                <a:solidFill>
                  <a:srgbClr val="2D83F4"/>
                </a:solidFill>
              </a:rPr>
              <a:t>Develop Scenarios: </a:t>
            </a:r>
            <a:r>
              <a:rPr lang="en-US" sz="2800" dirty="0" smtClean="0"/>
              <a:t>Determine a package of actions to </a:t>
            </a:r>
            <a:r>
              <a:rPr lang="en-US" sz="2800" dirty="0"/>
              <a:t>achieve outcomes cost-</a:t>
            </a:r>
            <a:r>
              <a:rPr lang="en-US" sz="2800" dirty="0" smtClean="0"/>
              <a:t>effectively</a:t>
            </a:r>
            <a:endParaRPr lang="en-US" sz="2800" dirty="0"/>
          </a:p>
          <a:p>
            <a:pPr marL="457200" indent="-457200">
              <a:spcBef>
                <a:spcPts val="1200"/>
              </a:spcBef>
            </a:pPr>
            <a:r>
              <a:rPr lang="en-US" sz="3600" b="1" dirty="0" smtClean="0">
                <a:solidFill>
                  <a:srgbClr val="2D83F4"/>
                </a:solidFill>
              </a:rPr>
              <a:t>Plan for Uncertainty: </a:t>
            </a:r>
            <a:r>
              <a:rPr lang="en-US" sz="2800" dirty="0" smtClean="0"/>
              <a:t>As not all factors can be controlled and models are imperfect, plan for imperfect predictions</a:t>
            </a:r>
            <a:endParaRPr lang="en-US" sz="28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30</a:t>
            </a:fld>
            <a:endParaRPr lang="en-US"/>
          </a:p>
        </p:txBody>
      </p:sp>
    </p:spTree>
    <p:extLst>
      <p:ext uri="{BB962C8B-B14F-4D97-AF65-F5344CB8AC3E}">
        <p14:creationId xmlns:p14="http://schemas.microsoft.com/office/powerpoint/2010/main" val="1646713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San Francisco: Plan Bay Area</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31</a:t>
            </a:fld>
            <a:endParaRPr lang="en-US"/>
          </a:p>
        </p:txBody>
      </p:sp>
      <p:sp>
        <p:nvSpPr>
          <p:cNvPr id="11" name="Content Placeholder 10"/>
          <p:cNvSpPr>
            <a:spLocks noGrp="1"/>
          </p:cNvSpPr>
          <p:nvPr>
            <p:ph sz="half" idx="1"/>
          </p:nvPr>
        </p:nvSpPr>
        <p:spPr>
          <a:xfrm>
            <a:off x="228600" y="914400"/>
            <a:ext cx="4114800" cy="4800600"/>
          </a:xfrm>
        </p:spPr>
        <p:txBody>
          <a:bodyPr>
            <a:normAutofit/>
          </a:bodyPr>
          <a:lstStyle/>
          <a:p>
            <a:pPr marL="0" indent="0" algn="ctr">
              <a:buNone/>
            </a:pPr>
            <a:r>
              <a:rPr lang="en-US" sz="2400" b="1" dirty="0" smtClean="0"/>
              <a:t>Goals &amp; Targets</a:t>
            </a:r>
            <a:endParaRPr lang="en-US" sz="2400" b="1" dirty="0"/>
          </a:p>
        </p:txBody>
      </p:sp>
      <p:sp>
        <p:nvSpPr>
          <p:cNvPr id="12" name="Content Placeholder 11"/>
          <p:cNvSpPr>
            <a:spLocks noGrp="1"/>
          </p:cNvSpPr>
          <p:nvPr>
            <p:ph sz="half" idx="2"/>
          </p:nvPr>
        </p:nvSpPr>
        <p:spPr>
          <a:xfrm>
            <a:off x="4800600" y="914400"/>
            <a:ext cx="4114800" cy="4800600"/>
          </a:xfrm>
        </p:spPr>
        <p:txBody>
          <a:bodyPr>
            <a:normAutofit/>
          </a:bodyPr>
          <a:lstStyle/>
          <a:p>
            <a:pPr marL="0" indent="0" algn="ctr">
              <a:buNone/>
            </a:pPr>
            <a:r>
              <a:rPr lang="en-US" sz="2400" b="1" dirty="0" smtClean="0"/>
              <a:t> Projected Outcomes</a:t>
            </a:r>
            <a:endParaRPr lang="en-US" sz="2400" b="1" dirty="0"/>
          </a:p>
        </p:txBody>
      </p:sp>
      <p:pic>
        <p:nvPicPr>
          <p:cNvPr id="13" name="Picture 12" descr="1-Setting_Our_Sigh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71600"/>
            <a:ext cx="4113484" cy="4572000"/>
          </a:xfrm>
          <a:prstGeom prst="rect">
            <a:avLst/>
          </a:prstGeom>
          <a:ln w="28575" cmpd="sng">
            <a:solidFill>
              <a:schemeClr val="tx1"/>
            </a:solidFill>
          </a:ln>
          <a:effectLst>
            <a:outerShdw blurRad="50800" dist="38100" dir="2700000" algn="tl" rotWithShape="0">
              <a:prstClr val="black">
                <a:alpha val="40000"/>
              </a:prstClr>
            </a:outerShdw>
          </a:effectLst>
        </p:spPr>
      </p:pic>
      <p:pic>
        <p:nvPicPr>
          <p:cNvPr id="14" name="Picture 13" descr="PBA 2040 FPS Performance Metric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371600"/>
            <a:ext cx="4114800" cy="2415654"/>
          </a:xfrm>
          <a:prstGeom prst="rect">
            <a:avLst/>
          </a:prstGeom>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118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a:t>
            </a:r>
            <a:r>
              <a:rPr lang="en-US" dirty="0" smtClean="0"/>
              <a:t>. Funding – Levy Taxes</a:t>
            </a:r>
            <a:endParaRPr lang="en-US" dirty="0"/>
          </a:p>
        </p:txBody>
      </p:sp>
      <p:sp>
        <p:nvSpPr>
          <p:cNvPr id="3" name="Content Placeholder 2"/>
          <p:cNvSpPr>
            <a:spLocks noGrp="1"/>
          </p:cNvSpPr>
          <p:nvPr>
            <p:ph idx="1"/>
          </p:nvPr>
        </p:nvSpPr>
        <p:spPr/>
        <p:txBody>
          <a:bodyPr>
            <a:normAutofit/>
          </a:bodyPr>
          <a:lstStyle/>
          <a:p>
            <a:pPr marL="0" indent="0" algn="ctr">
              <a:spcBef>
                <a:spcPts val="900"/>
              </a:spcBef>
              <a:buNone/>
            </a:pPr>
            <a:r>
              <a:rPr lang="en-US" sz="3600" b="1" i="1" dirty="0">
                <a:solidFill>
                  <a:schemeClr val="accent2">
                    <a:lumMod val="75000"/>
                  </a:schemeClr>
                </a:solidFill>
              </a:rPr>
              <a:t>Levy taxes to raise needed </a:t>
            </a:r>
            <a:r>
              <a:rPr lang="en-US" sz="3600" b="1" i="1" dirty="0" smtClean="0">
                <a:solidFill>
                  <a:schemeClr val="accent2">
                    <a:lumMod val="75000"/>
                  </a:schemeClr>
                </a:solidFill>
              </a:rPr>
              <a:t>revenues</a:t>
            </a:r>
          </a:p>
          <a:p>
            <a:pPr marL="457200" indent="-457200">
              <a:spcBef>
                <a:spcPts val="600"/>
              </a:spcBef>
            </a:pPr>
            <a:r>
              <a:rPr lang="en-US" sz="3600" b="1" dirty="0" smtClean="0">
                <a:solidFill>
                  <a:srgbClr val="2D83F4"/>
                </a:solidFill>
              </a:rPr>
              <a:t>Secure Revenues: </a:t>
            </a:r>
            <a:r>
              <a:rPr lang="en-US" sz="2800" dirty="0" smtClean="0"/>
              <a:t>Levy taxes &amp; fees to fund transportation actions</a:t>
            </a:r>
          </a:p>
          <a:p>
            <a:pPr marL="457200" indent="-457200">
              <a:spcBef>
                <a:spcPts val="600"/>
              </a:spcBef>
            </a:pPr>
            <a:r>
              <a:rPr lang="en-US" sz="3600" b="1" dirty="0" smtClean="0">
                <a:solidFill>
                  <a:srgbClr val="2D83F4"/>
                </a:solidFill>
              </a:rPr>
              <a:t>Be Accountable: </a:t>
            </a:r>
            <a:r>
              <a:rPr lang="en-US" sz="2800" dirty="0" smtClean="0"/>
              <a:t>Needed </a:t>
            </a:r>
            <a:r>
              <a:rPr lang="en-US" sz="2800" dirty="0"/>
              <a:t>to maintain </a:t>
            </a:r>
            <a:r>
              <a:rPr lang="en-US" sz="2800" dirty="0" smtClean="0"/>
              <a:t>taxpayer support</a:t>
            </a:r>
            <a:endParaRPr lang="en-US" sz="2800" dirty="0"/>
          </a:p>
          <a:p>
            <a:pPr marL="457200" indent="-457200">
              <a:spcBef>
                <a:spcPts val="600"/>
              </a:spcBef>
            </a:pPr>
            <a:r>
              <a:rPr lang="en-US" sz="3600" b="1" dirty="0" smtClean="0">
                <a:solidFill>
                  <a:srgbClr val="2D83F4"/>
                </a:solidFill>
              </a:rPr>
              <a:t>Price Efficiently: </a:t>
            </a:r>
            <a:r>
              <a:rPr lang="en-US" sz="2800" dirty="0" smtClean="0"/>
              <a:t>Taxes &amp; fees </a:t>
            </a:r>
            <a:r>
              <a:rPr lang="en-US" sz="2800" dirty="0"/>
              <a:t>aren’t merely sources of revenue, but also actions that create incentives </a:t>
            </a:r>
            <a:r>
              <a:rPr lang="en-US" sz="2800" dirty="0" smtClean="0"/>
              <a:t>&amp; disincentives that impact the transportation system</a:t>
            </a:r>
            <a:endParaRPr lang="en-US" sz="28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32</a:t>
            </a:fld>
            <a:endParaRPr lang="en-US"/>
          </a:p>
        </p:txBody>
      </p:sp>
    </p:spTree>
    <p:extLst>
      <p:ext uri="{BB962C8B-B14F-4D97-AF65-F5344CB8AC3E}">
        <p14:creationId xmlns:p14="http://schemas.microsoft.com/office/powerpoint/2010/main" val="397344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85800" y="1143000"/>
            <a:ext cx="7772400" cy="4800600"/>
          </a:xfrm>
          <a:prstGeom prst="rect">
            <a:avLst/>
          </a:prstGeom>
          <a:solidFill>
            <a:schemeClr val="bg1"/>
          </a:solidFill>
          <a:ln w="28575">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err="1" smtClean="0"/>
              <a:t>weMove</a:t>
            </a:r>
            <a:r>
              <a:rPr lang="en-US" dirty="0" smtClean="0"/>
              <a:t> Massachusetts</a:t>
            </a:r>
            <a:endParaRPr lang="en-US" dirty="0"/>
          </a:p>
        </p:txBody>
      </p:sp>
      <p:sp>
        <p:nvSpPr>
          <p:cNvPr id="5" name="Date Placeholder 4"/>
          <p:cNvSpPr>
            <a:spLocks noGrp="1"/>
          </p:cNvSpPr>
          <p:nvPr>
            <p:ph type="dt" sz="half" idx="10"/>
          </p:nvPr>
        </p:nvSpPr>
        <p:spPr/>
        <p:txBody>
          <a:bodyPr/>
          <a:lstStyle/>
          <a:p>
            <a:r>
              <a:rPr lang="en-US" smtClean="0"/>
              <a:t>3/21/17</a:t>
            </a:r>
            <a:endParaRPr lang="en-US"/>
          </a:p>
        </p:txBody>
      </p:sp>
      <p:sp>
        <p:nvSpPr>
          <p:cNvPr id="6" name="Slide Number Placeholder 5"/>
          <p:cNvSpPr>
            <a:spLocks noGrp="1"/>
          </p:cNvSpPr>
          <p:nvPr>
            <p:ph type="sldNum" sz="quarter" idx="12"/>
          </p:nvPr>
        </p:nvSpPr>
        <p:spPr/>
        <p:txBody>
          <a:bodyPr/>
          <a:lstStyle/>
          <a:p>
            <a:fld id="{5ED4F41F-121C-40FD-8316-01AD1D3B0F41}" type="slidenum">
              <a:rPr lang="en-US" smtClean="0"/>
              <a:t>33</a:t>
            </a:fld>
            <a:endParaRPr lang="en-US"/>
          </a:p>
        </p:txBody>
      </p:sp>
      <p:pic>
        <p:nvPicPr>
          <p:cNvPr id="8" name="Picture 7" descr="WMM_Planning_for_Performanc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035" y="1143000"/>
            <a:ext cx="6675930" cy="1371600"/>
          </a:xfrm>
          <a:prstGeom prst="rect">
            <a:avLst/>
          </a:prstGeom>
        </p:spPr>
      </p:pic>
      <p:pic>
        <p:nvPicPr>
          <p:cNvPr id="9" name="Picture 8" descr="WMM_Planning_for_Performance-34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552" y="2895600"/>
            <a:ext cx="3127248" cy="926592"/>
          </a:xfrm>
          <a:prstGeom prst="rect">
            <a:avLst/>
          </a:prstGeom>
        </p:spPr>
      </p:pic>
      <p:pic>
        <p:nvPicPr>
          <p:cNvPr id="10" name="Picture 9" descr="WMM_Planning_for_Performance-34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68" y="4267200"/>
            <a:ext cx="3456432" cy="1540764"/>
          </a:xfrm>
          <a:prstGeom prst="rect">
            <a:avLst/>
          </a:prstGeom>
        </p:spPr>
      </p:pic>
      <p:pic>
        <p:nvPicPr>
          <p:cNvPr id="11" name="Picture 10" descr="WMM_Planning_for_Performance-34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2590800"/>
            <a:ext cx="3433572" cy="1554480"/>
          </a:xfrm>
          <a:prstGeom prst="rect">
            <a:avLst/>
          </a:prstGeom>
        </p:spPr>
      </p:pic>
      <p:pic>
        <p:nvPicPr>
          <p:cNvPr id="12" name="Picture 11" descr="WMM_Planning_for_Performance-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4267200"/>
            <a:ext cx="3451860" cy="1540764"/>
          </a:xfrm>
          <a:prstGeom prst="rect">
            <a:avLst/>
          </a:prstGeom>
        </p:spPr>
      </p:pic>
    </p:spTree>
    <p:extLst>
      <p:ext uri="{BB962C8B-B14F-4D97-AF65-F5344CB8AC3E}">
        <p14:creationId xmlns:p14="http://schemas.microsoft.com/office/powerpoint/2010/main" val="4140883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a:t>
            </a:r>
            <a:r>
              <a:rPr lang="en-US" dirty="0" smtClean="0"/>
              <a:t>. Funding – Empower</a:t>
            </a:r>
            <a:endParaRPr lang="en-US" dirty="0"/>
          </a:p>
        </p:txBody>
      </p:sp>
      <p:sp>
        <p:nvSpPr>
          <p:cNvPr id="3" name="Content Placeholder 2"/>
          <p:cNvSpPr>
            <a:spLocks noGrp="1"/>
          </p:cNvSpPr>
          <p:nvPr>
            <p:ph idx="1"/>
          </p:nvPr>
        </p:nvSpPr>
        <p:spPr/>
        <p:txBody>
          <a:bodyPr>
            <a:normAutofit/>
          </a:bodyPr>
          <a:lstStyle/>
          <a:p>
            <a:pPr marL="0" indent="0" algn="ctr">
              <a:spcBef>
                <a:spcPts val="900"/>
              </a:spcBef>
              <a:buNone/>
            </a:pPr>
            <a:r>
              <a:rPr lang="en-US" sz="3600" b="1" i="1" dirty="0" smtClean="0">
                <a:solidFill>
                  <a:schemeClr val="accent2">
                    <a:lumMod val="75000"/>
                  </a:schemeClr>
                </a:solidFill>
              </a:rPr>
              <a:t>Empower well-positioned decision</a:t>
            </a:r>
            <a:r>
              <a:rPr lang="en-US" sz="3600" b="1" i="1" dirty="0">
                <a:solidFill>
                  <a:schemeClr val="accent2">
                    <a:lumMod val="75000"/>
                  </a:schemeClr>
                </a:solidFill>
              </a:rPr>
              <a:t>-</a:t>
            </a:r>
            <a:r>
              <a:rPr lang="en-US" sz="3600" b="1" i="1" dirty="0" smtClean="0">
                <a:solidFill>
                  <a:schemeClr val="accent2">
                    <a:lumMod val="75000"/>
                  </a:schemeClr>
                </a:solidFill>
              </a:rPr>
              <a:t>makers</a:t>
            </a:r>
          </a:p>
          <a:p>
            <a:pPr marL="457200" indent="-457200">
              <a:spcBef>
                <a:spcPts val="900"/>
              </a:spcBef>
            </a:pPr>
            <a:r>
              <a:rPr lang="en-US" sz="3600" b="1" dirty="0" smtClean="0">
                <a:solidFill>
                  <a:srgbClr val="2D83F4"/>
                </a:solidFill>
              </a:rPr>
              <a:t>Allocate: </a:t>
            </a:r>
            <a:r>
              <a:rPr lang="en-US" sz="2800" dirty="0" smtClean="0"/>
              <a:t>Provide funding to decision-makers with sufficient breadth of responsibility and familiarity with issues</a:t>
            </a:r>
          </a:p>
          <a:p>
            <a:pPr marL="457200" indent="-457200">
              <a:spcBef>
                <a:spcPts val="900"/>
              </a:spcBef>
            </a:pPr>
            <a:r>
              <a:rPr lang="en-US" sz="3600" b="1" dirty="0" smtClean="0">
                <a:solidFill>
                  <a:srgbClr val="2D83F4"/>
                </a:solidFill>
              </a:rPr>
              <a:t>Give Flexibility / Eliminate Constraints: </a:t>
            </a:r>
            <a:r>
              <a:rPr lang="en-US" sz="2800" dirty="0" smtClean="0"/>
              <a:t>Decision</a:t>
            </a:r>
            <a:r>
              <a:rPr lang="en-US" sz="2800" dirty="0"/>
              <a:t>-makers </a:t>
            </a:r>
            <a:r>
              <a:rPr lang="en-US" sz="2800" dirty="0" smtClean="0"/>
              <a:t>need sufficient flexibility—lack of constraints—to fund the most effective actions</a:t>
            </a:r>
            <a:endParaRPr lang="en-US" sz="2800" dirty="0"/>
          </a:p>
          <a:p>
            <a:pPr marL="457200" indent="-457200">
              <a:spcBef>
                <a:spcPts val="900"/>
              </a:spcBef>
            </a:pPr>
            <a:r>
              <a:rPr lang="en-US" sz="3600" b="1" dirty="0" smtClean="0">
                <a:solidFill>
                  <a:srgbClr val="2D83F4"/>
                </a:solidFill>
              </a:rPr>
              <a:t>Hold Accountable: </a:t>
            </a:r>
            <a:r>
              <a:rPr lang="en-US" sz="2800" dirty="0" smtClean="0"/>
              <a:t>Hold decision-makers accountable for </a:t>
            </a:r>
            <a:r>
              <a:rPr lang="en-US" sz="2800" dirty="0"/>
              <a:t>achieving </a:t>
            </a:r>
            <a:r>
              <a:rPr lang="en-US" sz="2800" dirty="0" smtClean="0"/>
              <a:t>outcomes</a:t>
            </a:r>
            <a:endParaRPr lang="en-US" sz="28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34</a:t>
            </a:fld>
            <a:endParaRPr lang="en-US"/>
          </a:p>
        </p:txBody>
      </p:sp>
    </p:spTree>
    <p:extLst>
      <p:ext uri="{BB962C8B-B14F-4D97-AF65-F5344CB8AC3E}">
        <p14:creationId xmlns:p14="http://schemas.microsoft.com/office/powerpoint/2010/main" val="146407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half" idx="2"/>
          </p:nvPr>
        </p:nvSpPr>
        <p:spPr>
          <a:xfrm>
            <a:off x="228600" y="4800600"/>
            <a:ext cx="8686800" cy="1143000"/>
          </a:xfrm>
        </p:spPr>
        <p:txBody>
          <a:bodyPr lIns="182880" tIns="91440" rIns="182880" bIns="91440">
            <a:noAutofit/>
          </a:bodyPr>
          <a:lstStyle/>
          <a:p>
            <a:r>
              <a:rPr lang="en-US" sz="1600" dirty="0">
                <a:solidFill>
                  <a:schemeClr val="tx1"/>
                </a:solidFill>
              </a:rPr>
              <a:t>“Transportation </a:t>
            </a:r>
            <a:r>
              <a:rPr lang="en-US" sz="1600" dirty="0" smtClean="0">
                <a:solidFill>
                  <a:schemeClr val="tx1"/>
                </a:solidFill>
              </a:rPr>
              <a:t>decision making </a:t>
            </a:r>
            <a:r>
              <a:rPr lang="en-US" sz="1600" dirty="0">
                <a:solidFill>
                  <a:schemeClr val="tx1"/>
                </a:solidFill>
              </a:rPr>
              <a:t>in Virginia suffers from an inability to marshal the resources and the authority to make transportation funding and investment decisions that both offer the appropriate nexus of </a:t>
            </a:r>
            <a:r>
              <a:rPr lang="en-US" sz="1600" dirty="0" smtClean="0">
                <a:solidFill>
                  <a:schemeClr val="tx1"/>
                </a:solidFill>
              </a:rPr>
              <a:t>decision making </a:t>
            </a:r>
            <a:r>
              <a:rPr lang="en-US" sz="1600" dirty="0">
                <a:solidFill>
                  <a:schemeClr val="tx1"/>
                </a:solidFill>
              </a:rPr>
              <a:t>and provide an appropriate level of funding to address regional transportation challenges.” </a:t>
            </a:r>
            <a:r>
              <a:rPr lang="en-US" sz="1600" dirty="0" smtClean="0">
                <a:solidFill>
                  <a:schemeClr val="tx1"/>
                </a:solidFill>
              </a:rPr>
              <a:t>—Office </a:t>
            </a:r>
            <a:r>
              <a:rPr lang="en-US" sz="1600" dirty="0">
                <a:solidFill>
                  <a:schemeClr val="tx1"/>
                </a:solidFill>
              </a:rPr>
              <a:t>of Intermodal Planning and </a:t>
            </a:r>
            <a:r>
              <a:rPr lang="en-US" sz="1600" dirty="0" smtClean="0">
                <a:solidFill>
                  <a:schemeClr val="tx1"/>
                </a:solidFill>
              </a:rPr>
              <a:t>Investment, </a:t>
            </a:r>
            <a:r>
              <a:rPr lang="en-US" sz="1600" dirty="0">
                <a:solidFill>
                  <a:schemeClr val="tx1"/>
                </a:solidFill>
              </a:rPr>
              <a:t>2009</a:t>
            </a:r>
          </a:p>
        </p:txBody>
      </p:sp>
      <p:sp>
        <p:nvSpPr>
          <p:cNvPr id="2" name="Title 1"/>
          <p:cNvSpPr>
            <a:spLocks noGrp="1"/>
          </p:cNvSpPr>
          <p:nvPr>
            <p:ph type="title"/>
          </p:nvPr>
        </p:nvSpPr>
        <p:spPr/>
        <p:txBody>
          <a:bodyPr/>
          <a:lstStyle/>
          <a:p>
            <a:r>
              <a:rPr lang="en-US" dirty="0" smtClean="0"/>
              <a:t>Appropriate Decision-Makers?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35</a:t>
            </a:fld>
            <a:endParaRPr lang="en-US"/>
          </a:p>
        </p:txBody>
      </p:sp>
      <p:pic>
        <p:nvPicPr>
          <p:cNvPr id="12" name="Content Placeholder 11" descr="pdcregions (cropped).gif"/>
          <p:cNvPicPr>
            <a:picLocks noGrp="1" noChangeAspect="1"/>
          </p:cNvPicPr>
          <p:nvPr>
            <p:ph idx="1"/>
          </p:nvPr>
        </p:nvPicPr>
        <p:blipFill>
          <a:blip r:embed="rId3">
            <a:extLst>
              <a:ext uri="{28A0092B-C50C-407E-A947-70E740481C1C}">
                <a14:useLocalDpi xmlns:a14="http://schemas.microsoft.com/office/drawing/2010/main" val="0"/>
              </a:ext>
            </a:extLst>
          </a:blip>
          <a:srcRect l="-1162" r="-1162"/>
          <a:stretch>
            <a:fillRect/>
          </a:stretch>
        </p:blipFill>
        <p:spPr>
          <a:xfrm>
            <a:off x="228600" y="1143000"/>
            <a:ext cx="8686800" cy="3657600"/>
          </a:xfrm>
        </p:spPr>
      </p:pic>
    </p:spTree>
    <p:extLst>
      <p:ext uri="{BB962C8B-B14F-4D97-AF65-F5344CB8AC3E}">
        <p14:creationId xmlns:p14="http://schemas.microsoft.com/office/powerpoint/2010/main" val="1161089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Constitutional &amp; Statutory Constraints</a:t>
            </a:r>
            <a:endParaRPr lang="en-US" dirty="0"/>
          </a:p>
        </p:txBody>
      </p:sp>
      <p:sp>
        <p:nvSpPr>
          <p:cNvPr id="5" name="Date Placeholder 4"/>
          <p:cNvSpPr>
            <a:spLocks noGrp="1"/>
          </p:cNvSpPr>
          <p:nvPr>
            <p:ph type="dt" sz="half" idx="10"/>
          </p:nvPr>
        </p:nvSpPr>
        <p:spPr/>
        <p:txBody>
          <a:bodyPr/>
          <a:lstStyle/>
          <a:p>
            <a:r>
              <a:rPr lang="en-US" smtClean="0"/>
              <a:t>3/21/17</a:t>
            </a:r>
            <a:endParaRPr lang="en-US"/>
          </a:p>
        </p:txBody>
      </p:sp>
      <p:sp>
        <p:nvSpPr>
          <p:cNvPr id="6" name="Slide Number Placeholder 5"/>
          <p:cNvSpPr>
            <a:spLocks noGrp="1"/>
          </p:cNvSpPr>
          <p:nvPr>
            <p:ph type="sldNum" sz="quarter" idx="12"/>
          </p:nvPr>
        </p:nvSpPr>
        <p:spPr/>
        <p:txBody>
          <a:bodyPr/>
          <a:lstStyle/>
          <a:p>
            <a:fld id="{5ED4F41F-121C-40FD-8316-01AD1D3B0F41}" type="slidenum">
              <a:rPr lang="en-US" smtClean="0"/>
              <a:t>36</a:t>
            </a:fld>
            <a:endParaRPr lang="en-US"/>
          </a:p>
        </p:txBody>
      </p:sp>
      <p:pic>
        <p:nvPicPr>
          <p:cNvPr id="9" name="Picture 8" descr="50_state_review_nov16 page 67.pdf"/>
          <p:cNvPicPr>
            <a:picLocks noChangeAspect="1"/>
          </p:cNvPicPr>
          <p:nvPr/>
        </p:nvPicPr>
        <p:blipFill rotWithShape="1">
          <a:blip r:embed="rId3">
            <a:extLst>
              <a:ext uri="{28A0092B-C50C-407E-A947-70E740481C1C}">
                <a14:useLocalDpi xmlns:a14="http://schemas.microsoft.com/office/drawing/2010/main" val="0"/>
              </a:ext>
            </a:extLst>
          </a:blip>
          <a:srcRect l="2124" t="5429" r="5883" b="4925"/>
          <a:stretch/>
        </p:blipFill>
        <p:spPr>
          <a:xfrm>
            <a:off x="460527" y="1143000"/>
            <a:ext cx="3806673" cy="4800600"/>
          </a:xfrm>
          <a:prstGeom prst="rect">
            <a:avLst/>
          </a:prstGeom>
          <a:ln w="28575" cmpd="sng">
            <a:solidFill>
              <a:schemeClr val="tx1"/>
            </a:solidFill>
          </a:ln>
          <a:effectLst/>
        </p:spPr>
      </p:pic>
      <p:pic>
        <p:nvPicPr>
          <p:cNvPr id="10" name="Picture 9" descr="50_state_review_nov16 page 68.pdf"/>
          <p:cNvPicPr>
            <a:picLocks noChangeAspect="1"/>
          </p:cNvPicPr>
          <p:nvPr/>
        </p:nvPicPr>
        <p:blipFill rotWithShape="1">
          <a:blip r:embed="rId4">
            <a:extLst>
              <a:ext uri="{28A0092B-C50C-407E-A947-70E740481C1C}">
                <a14:useLocalDpi xmlns:a14="http://schemas.microsoft.com/office/drawing/2010/main" val="0"/>
              </a:ext>
            </a:extLst>
          </a:blip>
          <a:srcRect l="5511" t="4682" r="1743" b="31944"/>
          <a:stretch/>
        </p:blipFill>
        <p:spPr>
          <a:xfrm>
            <a:off x="4876800" y="1143000"/>
            <a:ext cx="3803904" cy="3363735"/>
          </a:xfrm>
          <a:prstGeom prst="rect">
            <a:avLst/>
          </a:prstGeom>
          <a:ln w="28575" cmpd="sng">
            <a:solidFill>
              <a:schemeClr val="tx1"/>
            </a:solidFill>
          </a:ln>
          <a:effectLst/>
        </p:spPr>
      </p:pic>
    </p:spTree>
    <p:extLst>
      <p:ext uri="{BB962C8B-B14F-4D97-AF65-F5344CB8AC3E}">
        <p14:creationId xmlns:p14="http://schemas.microsoft.com/office/powerpoint/2010/main" val="205479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a:t>
            </a:r>
            <a:r>
              <a:rPr lang="en-US" dirty="0" smtClean="0"/>
              <a:t>. Programming</a:t>
            </a:r>
            <a:endParaRPr lang="en-US" dirty="0"/>
          </a:p>
        </p:txBody>
      </p:sp>
      <p:sp>
        <p:nvSpPr>
          <p:cNvPr id="3" name="Content Placeholder 2"/>
          <p:cNvSpPr>
            <a:spLocks noGrp="1"/>
          </p:cNvSpPr>
          <p:nvPr>
            <p:ph idx="1"/>
          </p:nvPr>
        </p:nvSpPr>
        <p:spPr/>
        <p:txBody>
          <a:bodyPr>
            <a:normAutofit/>
          </a:bodyPr>
          <a:lstStyle/>
          <a:p>
            <a:pPr marL="0" indent="0" algn="ctr">
              <a:spcBef>
                <a:spcPts val="0"/>
              </a:spcBef>
              <a:buNone/>
            </a:pPr>
            <a:r>
              <a:rPr lang="en-US" sz="3600" b="1" i="1" dirty="0" smtClean="0">
                <a:solidFill>
                  <a:schemeClr val="accent2">
                    <a:lumMod val="75000"/>
                  </a:schemeClr>
                </a:solidFill>
              </a:rPr>
              <a:t>Invest in effective projects</a:t>
            </a:r>
          </a:p>
          <a:p>
            <a:pPr marL="457200" indent="-457200">
              <a:spcBef>
                <a:spcPts val="900"/>
              </a:spcBef>
            </a:pPr>
            <a:r>
              <a:rPr lang="en-US" sz="3600" b="1" dirty="0" smtClean="0">
                <a:solidFill>
                  <a:srgbClr val="2D83F4"/>
                </a:solidFill>
              </a:rPr>
              <a:t>Fund What’s Planned: </a:t>
            </a:r>
            <a:r>
              <a:rPr lang="en-US" sz="2800" dirty="0" smtClean="0"/>
              <a:t>Ideally</a:t>
            </a:r>
            <a:r>
              <a:rPr lang="en-US" sz="2800" dirty="0"/>
              <a:t>, </a:t>
            </a:r>
            <a:r>
              <a:rPr lang="en-US" sz="2800" dirty="0" smtClean="0"/>
              <a:t>the most effective projects are already planned, making programming a lesser exercise in timing</a:t>
            </a:r>
          </a:p>
          <a:p>
            <a:pPr marL="457200" indent="-457200">
              <a:spcBef>
                <a:spcPts val="900"/>
              </a:spcBef>
            </a:pPr>
            <a:r>
              <a:rPr lang="en-US" sz="3600" b="1" dirty="0" smtClean="0">
                <a:solidFill>
                  <a:srgbClr val="2D83F4"/>
                </a:solidFill>
              </a:rPr>
              <a:t>Think Multi-Modal / Jurisdictional: </a:t>
            </a:r>
            <a:r>
              <a:rPr lang="en-US" sz="2800" dirty="0" smtClean="0"/>
              <a:t>Fund the most effective projects, regardless of mode or jurisdiction</a:t>
            </a:r>
            <a:endParaRPr lang="en-US" sz="2800" dirty="0"/>
          </a:p>
          <a:p>
            <a:pPr marL="457200" indent="-457200">
              <a:spcBef>
                <a:spcPts val="900"/>
              </a:spcBef>
            </a:pPr>
            <a:r>
              <a:rPr lang="en-US" sz="3600" b="1" dirty="0" smtClean="0">
                <a:solidFill>
                  <a:srgbClr val="2D83F4"/>
                </a:solidFill>
              </a:rPr>
              <a:t>Assess Benefits &amp; Costs: </a:t>
            </a:r>
            <a:r>
              <a:rPr lang="en-US" sz="2800" dirty="0" smtClean="0"/>
              <a:t>Review not only benefits but also costs—“bang for the buck”</a:t>
            </a:r>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37</a:t>
            </a:fld>
            <a:endParaRPr lang="en-US"/>
          </a:p>
        </p:txBody>
      </p:sp>
    </p:spTree>
    <p:extLst>
      <p:ext uri="{BB962C8B-B14F-4D97-AF65-F5344CB8AC3E}">
        <p14:creationId xmlns:p14="http://schemas.microsoft.com/office/powerpoint/2010/main" val="289162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Virginia: SMART SCALE Measures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27496192"/>
              </p:ext>
            </p:extLst>
          </p:nvPr>
        </p:nvGraphicFramePr>
        <p:xfrm>
          <a:off x="228600" y="1143000"/>
          <a:ext cx="8686800" cy="4804053"/>
        </p:xfrm>
        <a:graphic>
          <a:graphicData uri="http://schemas.openxmlformats.org/drawingml/2006/table">
            <a:tbl>
              <a:tblPr firstRow="1" firstCol="1" bandRow="1">
                <a:effectLst>
                  <a:outerShdw blurRad="50800" dist="38100" dir="2700000" algn="tl" rotWithShape="0">
                    <a:srgbClr val="000000">
                      <a:alpha val="43000"/>
                    </a:srgbClr>
                  </a:outerShdw>
                </a:effectLst>
                <a:tableStyleId>{5C22544A-7EE6-4342-B048-85BDC9FD1C3A}</a:tableStyleId>
              </a:tblPr>
              <a:tblGrid>
                <a:gridCol w="2810435"/>
                <a:gridCol w="5876365"/>
              </a:tblGrid>
              <a:tr h="362309">
                <a:tc>
                  <a:txBody>
                    <a:bodyPr/>
                    <a:lstStyle/>
                    <a:p>
                      <a:pPr algn="ctr" fontAlgn="ctr"/>
                      <a:r>
                        <a:rPr lang="en-US" sz="2400" b="1" i="0" u="none" strike="noStrike" dirty="0">
                          <a:solidFill>
                            <a:srgbClr val="FFFFFF"/>
                          </a:solidFill>
                          <a:effectLst/>
                          <a:latin typeface="+mn-lt"/>
                        </a:rPr>
                        <a:t>Factor Area</a:t>
                      </a:r>
                    </a:p>
                  </a:txBody>
                  <a:tcPr marT="0" marB="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sk-SK" sz="2400" b="1" i="0" u="none" strike="noStrike" dirty="0" smtClean="0">
                          <a:solidFill>
                            <a:srgbClr val="FFFFFF"/>
                          </a:solidFill>
                          <a:effectLst/>
                          <a:latin typeface="+mn-lt"/>
                        </a:rPr>
                        <a:t>Measure</a:t>
                      </a:r>
                      <a:r>
                        <a:rPr lang="sk-SK" sz="2400" b="1" i="0" u="none" strike="noStrike" dirty="0">
                          <a:solidFill>
                            <a:srgbClr val="FFFFFF"/>
                          </a:solidFill>
                          <a:effectLst/>
                          <a:latin typeface="+mn-lt"/>
                        </a:rPr>
                        <a:t> </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rowSpan="2">
                  <a:txBody>
                    <a:bodyPr/>
                    <a:lstStyle/>
                    <a:p>
                      <a:pPr algn="r" fontAlgn="ctr">
                        <a:lnSpc>
                          <a:spcPct val="90000"/>
                        </a:lnSpc>
                      </a:pPr>
                      <a:r>
                        <a:rPr lang="en-US" sz="1800" b="1" i="0" u="none" strike="noStrike" dirty="0">
                          <a:solidFill>
                            <a:srgbClr val="000000"/>
                          </a:solidFill>
                          <a:effectLst/>
                          <a:latin typeface="+mn-lt"/>
                        </a:rPr>
                        <a:t>Safety</a:t>
                      </a:r>
                    </a:p>
                  </a:txBody>
                  <a:tcPr marT="0" marB="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60000"/>
                        <a:lumOff val="40000"/>
                      </a:schemeClr>
                    </a:solidFill>
                  </a:tcPr>
                </a:tc>
                <a:tc>
                  <a:txBody>
                    <a:bodyPr/>
                    <a:lstStyle/>
                    <a:p>
                      <a:pPr marL="685800" indent="-685800" algn="l" fontAlgn="ctr">
                        <a:lnSpc>
                          <a:spcPct val="90000"/>
                        </a:lnSpc>
                      </a:pPr>
                      <a:r>
                        <a:rPr lang="en-US" dirty="0" smtClean="0"/>
                        <a:t>S.1	</a:t>
                      </a:r>
                      <a:r>
                        <a:rPr lang="en-US" sz="1800" b="0" i="0" u="none" strike="noStrike" dirty="0" smtClean="0">
                          <a:solidFill>
                            <a:srgbClr val="000000"/>
                          </a:solidFill>
                          <a:effectLst/>
                          <a:latin typeface="+mn-lt"/>
                        </a:rPr>
                        <a:t>Number </a:t>
                      </a:r>
                      <a:r>
                        <a:rPr lang="en-US" sz="1800" b="0" i="0" u="none" strike="noStrike" dirty="0">
                          <a:solidFill>
                            <a:srgbClr val="000000"/>
                          </a:solidFill>
                          <a:effectLst/>
                          <a:latin typeface="+mn-lt"/>
                        </a:rPr>
                        <a:t>of Fatal and Injury Crashes (50%)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vMerge="1">
                  <a:txBody>
                    <a:bodyPr/>
                    <a:lstStyle/>
                    <a:p>
                      <a:endParaRPr lang="en-US"/>
                    </a:p>
                  </a:txBody>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is-IS" sz="1800" b="0" i="0" u="none" strike="noStrike" dirty="0" smtClean="0">
                          <a:solidFill>
                            <a:srgbClr val="000000"/>
                          </a:solidFill>
                          <a:effectLst/>
                          <a:latin typeface="+mn-lt"/>
                        </a:rPr>
                        <a:t>S.2</a:t>
                      </a:r>
                      <a:r>
                        <a:rPr lang="en-US" dirty="0" smtClean="0"/>
                        <a:t>	</a:t>
                      </a:r>
                      <a:r>
                        <a:rPr lang="en-US" sz="1800" b="0" i="0" u="none" strike="noStrike" dirty="0" smtClean="0">
                          <a:solidFill>
                            <a:srgbClr val="000000"/>
                          </a:solidFill>
                          <a:effectLst/>
                          <a:latin typeface="+mn-lt"/>
                        </a:rPr>
                        <a:t>Rate </a:t>
                      </a:r>
                      <a:r>
                        <a:rPr lang="en-US" sz="1800" b="0" i="0" u="none" strike="noStrike" dirty="0">
                          <a:solidFill>
                            <a:srgbClr val="000000"/>
                          </a:solidFill>
                          <a:effectLst/>
                          <a:latin typeface="+mn-lt"/>
                        </a:rPr>
                        <a:t>of Fatal and Injury Crashes (50%)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rowSpan="2">
                  <a:txBody>
                    <a:bodyPr/>
                    <a:lstStyle/>
                    <a:p>
                      <a:pPr algn="r" fontAlgn="ctr">
                        <a:lnSpc>
                          <a:spcPct val="90000"/>
                        </a:lnSpc>
                      </a:pPr>
                      <a:r>
                        <a:rPr lang="en-US" sz="1800" b="1" i="0" u="none" strike="noStrike" dirty="0" smtClean="0">
                          <a:solidFill>
                            <a:srgbClr val="000000"/>
                          </a:solidFill>
                          <a:effectLst/>
                          <a:latin typeface="+mn-lt"/>
                        </a:rPr>
                        <a:t>Congestion</a:t>
                      </a:r>
                      <a:r>
                        <a:rPr lang="en-US" sz="1800" b="1" i="0" u="none" strike="noStrike" baseline="0" dirty="0" smtClean="0">
                          <a:solidFill>
                            <a:srgbClr val="000000"/>
                          </a:solidFill>
                          <a:effectLst/>
                          <a:latin typeface="+mn-lt"/>
                        </a:rPr>
                        <a:t> </a:t>
                      </a:r>
                      <a:r>
                        <a:rPr lang="en-US" sz="1800" b="1" i="0" u="none" strike="noStrike" dirty="0" smtClean="0">
                          <a:solidFill>
                            <a:srgbClr val="000000"/>
                          </a:solidFill>
                          <a:effectLst/>
                          <a:latin typeface="+mn-lt"/>
                        </a:rPr>
                        <a:t>Mitigation</a:t>
                      </a:r>
                      <a:endParaRPr lang="en-US" sz="1800" b="1" i="0" u="none" strike="noStrike" dirty="0">
                        <a:solidFill>
                          <a:srgbClr val="000000"/>
                        </a:solidFill>
                        <a:effectLst/>
                        <a:latin typeface="+mn-lt"/>
                      </a:endParaRPr>
                    </a:p>
                  </a:txBody>
                  <a:tcPr marT="0" marB="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it-IT" sz="1800" b="0" i="0" u="none" strike="noStrike" dirty="0" smtClean="0">
                          <a:solidFill>
                            <a:srgbClr val="000000"/>
                          </a:solidFill>
                          <a:effectLst/>
                          <a:latin typeface="+mn-lt"/>
                        </a:rPr>
                        <a:t>C.1</a:t>
                      </a:r>
                      <a:r>
                        <a:rPr lang="en-US" dirty="0" smtClean="0"/>
                        <a:t>	</a:t>
                      </a:r>
                      <a:r>
                        <a:rPr lang="en-US" sz="1800" b="0" i="0" u="none" strike="noStrike" dirty="0" smtClean="0">
                          <a:solidFill>
                            <a:srgbClr val="000000"/>
                          </a:solidFill>
                          <a:effectLst/>
                          <a:latin typeface="+mn-lt"/>
                        </a:rPr>
                        <a:t>Person </a:t>
                      </a:r>
                      <a:r>
                        <a:rPr lang="en-US" sz="1800" b="0" i="0" u="none" strike="noStrike" dirty="0">
                          <a:solidFill>
                            <a:srgbClr val="000000"/>
                          </a:solidFill>
                          <a:effectLst/>
                          <a:latin typeface="+mn-lt"/>
                        </a:rPr>
                        <a:t>Throughput (50%)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vMerge="1">
                  <a:txBody>
                    <a:bodyPr/>
                    <a:lstStyle/>
                    <a:p>
                      <a:pPr algn="r" fontAlgn="ctr">
                        <a:lnSpc>
                          <a:spcPct val="90000"/>
                        </a:lnSpc>
                      </a:pPr>
                      <a:endParaRPr lang="en-US" sz="1800" b="1" i="0" u="none" strike="noStrike" dirty="0">
                        <a:solidFill>
                          <a:srgbClr val="000000"/>
                        </a:solidFill>
                        <a:effectLst/>
                        <a:latin typeface="+mn-lt"/>
                      </a:endParaRPr>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it-IT" sz="1800" b="0" i="0" u="none" strike="noStrike" dirty="0" smtClean="0">
                          <a:solidFill>
                            <a:srgbClr val="000000"/>
                          </a:solidFill>
                          <a:effectLst/>
                          <a:latin typeface="+mn-lt"/>
                        </a:rPr>
                        <a:t>C.2</a:t>
                      </a:r>
                      <a:r>
                        <a:rPr lang="en-US" dirty="0" smtClean="0"/>
                        <a:t>	</a:t>
                      </a:r>
                      <a:r>
                        <a:rPr lang="en-US" sz="1800" b="0" i="0" u="none" strike="noStrike" dirty="0" smtClean="0">
                          <a:solidFill>
                            <a:srgbClr val="000000"/>
                          </a:solidFill>
                          <a:effectLst/>
                          <a:latin typeface="+mn-lt"/>
                        </a:rPr>
                        <a:t>Person </a:t>
                      </a:r>
                      <a:r>
                        <a:rPr lang="en-US" sz="1800" b="0" i="0" u="none" strike="noStrike" dirty="0">
                          <a:solidFill>
                            <a:srgbClr val="000000"/>
                          </a:solidFill>
                          <a:effectLst/>
                          <a:latin typeface="+mn-lt"/>
                        </a:rPr>
                        <a:t>Hours of Delay (50%)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rowSpan="3">
                  <a:txBody>
                    <a:bodyPr/>
                    <a:lstStyle/>
                    <a:p>
                      <a:pPr algn="r" fontAlgn="ctr">
                        <a:lnSpc>
                          <a:spcPct val="90000"/>
                        </a:lnSpc>
                      </a:pPr>
                      <a:r>
                        <a:rPr lang="en-US" sz="1800" b="1" i="0" u="none" strike="noStrike" dirty="0">
                          <a:solidFill>
                            <a:srgbClr val="000000"/>
                          </a:solidFill>
                          <a:effectLst/>
                          <a:latin typeface="+mn-lt"/>
                        </a:rPr>
                        <a:t>Accessibility</a:t>
                      </a:r>
                    </a:p>
                  </a:txBody>
                  <a:tcPr marT="0" marB="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60000"/>
                        <a:lumOff val="40000"/>
                      </a:schemeClr>
                    </a:solidFill>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en-US" sz="1800" b="0" i="0" u="none" strike="noStrike" dirty="0" smtClean="0">
                          <a:solidFill>
                            <a:srgbClr val="000000"/>
                          </a:solidFill>
                          <a:effectLst/>
                          <a:latin typeface="+mn-lt"/>
                        </a:rPr>
                        <a:t>A.1</a:t>
                      </a:r>
                      <a:r>
                        <a:rPr lang="en-US" dirty="0" smtClean="0"/>
                        <a:t>	</a:t>
                      </a:r>
                      <a:r>
                        <a:rPr lang="en-US" sz="1800" b="0" i="0" u="none" strike="noStrike" dirty="0" smtClean="0">
                          <a:solidFill>
                            <a:srgbClr val="000000"/>
                          </a:solidFill>
                          <a:effectLst/>
                          <a:latin typeface="+mn-lt"/>
                        </a:rPr>
                        <a:t>Access </a:t>
                      </a:r>
                      <a:r>
                        <a:rPr lang="en-US" sz="1800" b="0" i="0" u="none" strike="noStrike" dirty="0">
                          <a:solidFill>
                            <a:srgbClr val="000000"/>
                          </a:solidFill>
                          <a:effectLst/>
                          <a:latin typeface="+mn-lt"/>
                        </a:rPr>
                        <a:t>to Jobs (60%)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vMerge="1">
                  <a:txBody>
                    <a:bodyPr/>
                    <a:lstStyle/>
                    <a:p>
                      <a:endParaRPr lang="en-US"/>
                    </a:p>
                  </a:txBody>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is-IS" sz="1800" b="0" i="0" u="none" strike="noStrike" dirty="0" smtClean="0">
                          <a:solidFill>
                            <a:srgbClr val="000000"/>
                          </a:solidFill>
                          <a:effectLst/>
                          <a:latin typeface="+mn-lt"/>
                        </a:rPr>
                        <a:t>A.2</a:t>
                      </a:r>
                      <a:r>
                        <a:rPr lang="en-US" dirty="0" smtClean="0"/>
                        <a:t>	</a:t>
                      </a:r>
                      <a:r>
                        <a:rPr lang="en-US" sz="1800" b="0" i="0" u="none" strike="noStrike" dirty="0" smtClean="0">
                          <a:solidFill>
                            <a:srgbClr val="000000"/>
                          </a:solidFill>
                          <a:effectLst/>
                          <a:latin typeface="+mn-lt"/>
                        </a:rPr>
                        <a:t>Access </a:t>
                      </a:r>
                      <a:r>
                        <a:rPr lang="en-US" sz="1800" b="0" i="0" u="none" strike="noStrike" dirty="0">
                          <a:solidFill>
                            <a:srgbClr val="000000"/>
                          </a:solidFill>
                          <a:effectLst/>
                          <a:latin typeface="+mn-lt"/>
                        </a:rPr>
                        <a:t>to Jobs for Disadvantaged Persons (20%)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vMerge="1">
                  <a:txBody>
                    <a:bodyPr/>
                    <a:lstStyle/>
                    <a:p>
                      <a:endParaRPr lang="en-US"/>
                    </a:p>
                  </a:txBody>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en-US" sz="1800" b="0" i="0" u="none" strike="noStrike" dirty="0" smtClean="0">
                          <a:solidFill>
                            <a:srgbClr val="000000"/>
                          </a:solidFill>
                          <a:effectLst/>
                          <a:latin typeface="+mn-lt"/>
                        </a:rPr>
                        <a:t>A.3</a:t>
                      </a:r>
                      <a:r>
                        <a:rPr lang="en-US" dirty="0" smtClean="0"/>
                        <a:t>	</a:t>
                      </a:r>
                      <a:r>
                        <a:rPr lang="en-US" sz="1800" b="0" i="0" u="none" strike="noStrike" dirty="0" smtClean="0">
                          <a:solidFill>
                            <a:srgbClr val="000000"/>
                          </a:solidFill>
                          <a:effectLst/>
                          <a:latin typeface="+mn-lt"/>
                        </a:rPr>
                        <a:t>Access </a:t>
                      </a:r>
                      <a:r>
                        <a:rPr lang="en-US" sz="1800" b="0" i="0" u="none" strike="noStrike" dirty="0">
                          <a:solidFill>
                            <a:srgbClr val="000000"/>
                          </a:solidFill>
                          <a:effectLst/>
                          <a:latin typeface="+mn-lt"/>
                        </a:rPr>
                        <a:t>to Multimodal Choices (20%)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rowSpan="2">
                  <a:txBody>
                    <a:bodyPr/>
                    <a:lstStyle/>
                    <a:p>
                      <a:pPr algn="r" fontAlgn="ctr">
                        <a:lnSpc>
                          <a:spcPct val="90000"/>
                        </a:lnSpc>
                      </a:pPr>
                      <a:r>
                        <a:rPr lang="en-US" sz="1800" b="1" i="0" u="none" strike="noStrike" dirty="0" smtClean="0">
                          <a:solidFill>
                            <a:srgbClr val="000000"/>
                          </a:solidFill>
                          <a:effectLst/>
                          <a:latin typeface="+mn-lt"/>
                        </a:rPr>
                        <a:t>Environmental Quality</a:t>
                      </a:r>
                      <a:endParaRPr lang="en-US" sz="1800" b="1" i="0" u="none" strike="noStrike" dirty="0">
                        <a:solidFill>
                          <a:srgbClr val="000000"/>
                        </a:solidFill>
                        <a:effectLst/>
                        <a:latin typeface="+mn-lt"/>
                      </a:endParaRPr>
                    </a:p>
                  </a:txBody>
                  <a:tcPr marT="0" marB="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en-US" sz="1800" b="0" i="0" u="none" strike="noStrike" dirty="0" smtClean="0">
                          <a:solidFill>
                            <a:srgbClr val="000000"/>
                          </a:solidFill>
                          <a:effectLst/>
                          <a:latin typeface="+mn-lt"/>
                        </a:rPr>
                        <a:t>E.1</a:t>
                      </a:r>
                      <a:r>
                        <a:rPr lang="en-US" dirty="0" smtClean="0"/>
                        <a:t>	</a:t>
                      </a:r>
                      <a:r>
                        <a:rPr lang="en-US" sz="1800" b="0" i="0" u="none" strike="noStrike" dirty="0" smtClean="0">
                          <a:solidFill>
                            <a:srgbClr val="000000"/>
                          </a:solidFill>
                          <a:effectLst/>
                          <a:latin typeface="+mn-lt"/>
                        </a:rPr>
                        <a:t>Air </a:t>
                      </a:r>
                      <a:r>
                        <a:rPr lang="en-US" sz="1800" b="0" i="0" u="none" strike="noStrike" dirty="0">
                          <a:solidFill>
                            <a:srgbClr val="000000"/>
                          </a:solidFill>
                          <a:effectLst/>
                          <a:latin typeface="+mn-lt"/>
                        </a:rPr>
                        <a:t>Quality and Environmental Effect (50%)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vMerge="1">
                  <a:txBody>
                    <a:bodyPr/>
                    <a:lstStyle/>
                    <a:p>
                      <a:pPr algn="r" fontAlgn="ctr">
                        <a:lnSpc>
                          <a:spcPct val="90000"/>
                        </a:lnSpc>
                      </a:pPr>
                      <a:endParaRPr lang="en-US" sz="1800" b="1" i="0" u="none" strike="noStrike" dirty="0">
                        <a:solidFill>
                          <a:srgbClr val="000000"/>
                        </a:solidFill>
                        <a:effectLst/>
                        <a:latin typeface="+mn-lt"/>
                      </a:endParaRPr>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is-IS" sz="1800" b="0" i="0" u="none" strike="noStrike" dirty="0" smtClean="0">
                          <a:solidFill>
                            <a:srgbClr val="000000"/>
                          </a:solidFill>
                          <a:effectLst/>
                          <a:latin typeface="+mn-lt"/>
                        </a:rPr>
                        <a:t>E.2</a:t>
                      </a:r>
                      <a:r>
                        <a:rPr lang="en-US" dirty="0" smtClean="0"/>
                        <a:t>	</a:t>
                      </a:r>
                      <a:r>
                        <a:rPr lang="en-US" sz="1800" b="0" i="0" u="none" strike="noStrike" dirty="0" smtClean="0">
                          <a:solidFill>
                            <a:srgbClr val="000000"/>
                          </a:solidFill>
                          <a:effectLst/>
                          <a:latin typeface="+mn-lt"/>
                        </a:rPr>
                        <a:t>Impact </a:t>
                      </a:r>
                      <a:r>
                        <a:rPr lang="en-US" sz="1800" b="0" i="0" u="none" strike="noStrike" dirty="0">
                          <a:solidFill>
                            <a:srgbClr val="000000"/>
                          </a:solidFill>
                          <a:effectLst/>
                          <a:latin typeface="+mn-lt"/>
                        </a:rPr>
                        <a:t>to Natural and Cultural Resources (50%)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rowSpan="3">
                  <a:txBody>
                    <a:bodyPr/>
                    <a:lstStyle/>
                    <a:p>
                      <a:pPr algn="r" fontAlgn="ctr">
                        <a:lnSpc>
                          <a:spcPct val="90000"/>
                        </a:lnSpc>
                      </a:pPr>
                      <a:r>
                        <a:rPr lang="en-US" sz="1800" b="1" i="0" u="none" strike="noStrike" dirty="0" smtClean="0">
                          <a:solidFill>
                            <a:srgbClr val="000000"/>
                          </a:solidFill>
                          <a:effectLst/>
                          <a:latin typeface="+mn-lt"/>
                        </a:rPr>
                        <a:t>Economic</a:t>
                      </a:r>
                      <a:r>
                        <a:rPr lang="en-US" sz="1800" b="1" i="0" u="none" strike="noStrike" baseline="0" dirty="0" smtClean="0">
                          <a:solidFill>
                            <a:srgbClr val="000000"/>
                          </a:solidFill>
                          <a:effectLst/>
                          <a:latin typeface="+mn-lt"/>
                        </a:rPr>
                        <a:t> </a:t>
                      </a:r>
                      <a:r>
                        <a:rPr lang="en-US" sz="1800" b="1" i="0" u="none" strike="noStrike" dirty="0" smtClean="0">
                          <a:solidFill>
                            <a:srgbClr val="000000"/>
                          </a:solidFill>
                          <a:effectLst/>
                          <a:latin typeface="+mn-lt"/>
                        </a:rPr>
                        <a:t>Development</a:t>
                      </a:r>
                      <a:endParaRPr lang="en-US" sz="1800" b="1" i="0" u="none" strike="noStrike" dirty="0">
                        <a:solidFill>
                          <a:srgbClr val="000000"/>
                        </a:solidFill>
                        <a:effectLst/>
                        <a:latin typeface="+mn-lt"/>
                      </a:endParaRPr>
                    </a:p>
                  </a:txBody>
                  <a:tcPr marT="0" marB="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60000"/>
                        <a:lumOff val="40000"/>
                      </a:schemeClr>
                    </a:solidFill>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da-DK" sz="1800" b="0" i="0" u="none" strike="noStrike" dirty="0" smtClean="0">
                          <a:solidFill>
                            <a:srgbClr val="000000"/>
                          </a:solidFill>
                          <a:effectLst/>
                          <a:latin typeface="+mn-lt"/>
                        </a:rPr>
                        <a:t>ED.1</a:t>
                      </a:r>
                      <a:r>
                        <a:rPr lang="en-US" dirty="0" smtClean="0"/>
                        <a:t>	</a:t>
                      </a:r>
                      <a:r>
                        <a:rPr lang="en-US" sz="1800" b="0" i="0" u="none" strike="noStrike" dirty="0" smtClean="0">
                          <a:solidFill>
                            <a:srgbClr val="000000"/>
                          </a:solidFill>
                          <a:effectLst/>
                          <a:latin typeface="+mn-lt"/>
                        </a:rPr>
                        <a:t>Project </a:t>
                      </a:r>
                      <a:r>
                        <a:rPr lang="en-US" sz="1800" b="0" i="0" u="none" strike="noStrike" dirty="0">
                          <a:solidFill>
                            <a:srgbClr val="000000"/>
                          </a:solidFill>
                          <a:effectLst/>
                          <a:latin typeface="+mn-lt"/>
                        </a:rPr>
                        <a:t>Support for Economic Development (60%)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vMerge="1">
                  <a:txBody>
                    <a:bodyPr/>
                    <a:lstStyle/>
                    <a:p>
                      <a:pPr algn="r" fontAlgn="ctr">
                        <a:lnSpc>
                          <a:spcPct val="90000"/>
                        </a:lnSpc>
                      </a:pPr>
                      <a:endParaRPr lang="en-US" sz="1800" b="1" i="0" u="none" strike="noStrike" dirty="0">
                        <a:solidFill>
                          <a:srgbClr val="000000"/>
                        </a:solidFill>
                        <a:effectLst/>
                        <a:latin typeface="+mn-lt"/>
                      </a:endParaRPr>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en-US" sz="1800" b="0" i="0" u="none" strike="noStrike" dirty="0" smtClean="0">
                          <a:solidFill>
                            <a:srgbClr val="000000"/>
                          </a:solidFill>
                          <a:effectLst/>
                          <a:latin typeface="+mn-lt"/>
                        </a:rPr>
                        <a:t>ED.2</a:t>
                      </a:r>
                      <a:r>
                        <a:rPr lang="en-US" dirty="0" smtClean="0"/>
                        <a:t>	</a:t>
                      </a:r>
                      <a:r>
                        <a:rPr lang="en-US" sz="1800" b="0" i="0" u="none" strike="noStrike" dirty="0" smtClean="0">
                          <a:solidFill>
                            <a:srgbClr val="000000"/>
                          </a:solidFill>
                          <a:effectLst/>
                          <a:latin typeface="+mn-lt"/>
                        </a:rPr>
                        <a:t>Intermodal </a:t>
                      </a:r>
                      <a:r>
                        <a:rPr lang="en-US" sz="1800" b="0" i="0" u="none" strike="noStrike" dirty="0">
                          <a:solidFill>
                            <a:srgbClr val="000000"/>
                          </a:solidFill>
                          <a:effectLst/>
                          <a:latin typeface="+mn-lt"/>
                        </a:rPr>
                        <a:t>Access and Efficiency (20%)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vMerge="1">
                  <a:txBody>
                    <a:bodyPr/>
                    <a:lstStyle/>
                    <a:p>
                      <a:pPr algn="l" fontAlgn="t">
                        <a:lnSpc>
                          <a:spcPct val="90000"/>
                        </a:lnSpc>
                      </a:pPr>
                      <a:endParaRPr lang="sk-SK" sz="1800" b="1" i="0" u="none" strike="noStrike" dirty="0">
                        <a:solidFill>
                          <a:srgbClr val="000000"/>
                        </a:solidFill>
                        <a:effectLst/>
                        <a:latin typeface="+mn-lt"/>
                      </a:endParaRPr>
                    </a:p>
                  </a:txBody>
                  <a:tcPr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da-DK" sz="1800" b="0" i="0" u="none" strike="noStrike" dirty="0" smtClean="0">
                          <a:solidFill>
                            <a:srgbClr val="000000"/>
                          </a:solidFill>
                          <a:effectLst/>
                          <a:latin typeface="+mn-lt"/>
                        </a:rPr>
                        <a:t>ED.3</a:t>
                      </a:r>
                      <a:r>
                        <a:rPr lang="en-US" dirty="0" smtClean="0"/>
                        <a:t>	</a:t>
                      </a:r>
                      <a:r>
                        <a:rPr lang="en-US" sz="1800" b="0" i="0" u="none" strike="noStrike" dirty="0" smtClean="0">
                          <a:solidFill>
                            <a:srgbClr val="000000"/>
                          </a:solidFill>
                          <a:effectLst/>
                          <a:latin typeface="+mn-lt"/>
                        </a:rPr>
                        <a:t>Travel </a:t>
                      </a:r>
                      <a:r>
                        <a:rPr lang="en-US" sz="1800" b="0" i="0" u="none" strike="noStrike" dirty="0">
                          <a:solidFill>
                            <a:srgbClr val="000000"/>
                          </a:solidFill>
                          <a:effectLst/>
                          <a:latin typeface="+mn-lt"/>
                        </a:rPr>
                        <a:t>Time Reliability (20%)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a:txBody>
                    <a:bodyPr/>
                    <a:lstStyle/>
                    <a:p>
                      <a:pPr algn="r" fontAlgn="ctr">
                        <a:lnSpc>
                          <a:spcPct val="90000"/>
                        </a:lnSpc>
                      </a:pPr>
                      <a:r>
                        <a:rPr lang="en-US" sz="1800" b="1" i="0" u="none" strike="noStrike" dirty="0">
                          <a:solidFill>
                            <a:srgbClr val="000000"/>
                          </a:solidFill>
                          <a:effectLst/>
                          <a:latin typeface="+mn-lt"/>
                        </a:rPr>
                        <a:t>Land Use*</a:t>
                      </a:r>
                    </a:p>
                  </a:txBody>
                  <a:tcPr marT="0" marB="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marL="685800" marR="0" indent="-685800" algn="l" defTabSz="914400" rtl="0" eaLnBrk="1" fontAlgn="ctr" latinLnBrk="0" hangingPunct="1">
                        <a:lnSpc>
                          <a:spcPct val="90000"/>
                        </a:lnSpc>
                        <a:spcBef>
                          <a:spcPts val="0"/>
                        </a:spcBef>
                        <a:spcAft>
                          <a:spcPts val="0"/>
                        </a:spcAft>
                        <a:buClrTx/>
                        <a:buSzTx/>
                        <a:buFontTx/>
                        <a:buNone/>
                        <a:tabLst/>
                        <a:defRPr/>
                      </a:pPr>
                      <a:r>
                        <a:rPr lang="en-US" sz="1800" b="0" i="0" u="none" strike="noStrike" dirty="0" smtClean="0">
                          <a:solidFill>
                            <a:srgbClr val="000000"/>
                          </a:solidFill>
                          <a:effectLst/>
                          <a:latin typeface="+mn-lt"/>
                        </a:rPr>
                        <a:t>L.1</a:t>
                      </a:r>
                      <a:r>
                        <a:rPr lang="en-US" dirty="0" smtClean="0"/>
                        <a:t>	</a:t>
                      </a:r>
                      <a:r>
                        <a:rPr lang="en-US" sz="1800" b="0" i="0" u="none" strike="noStrike" dirty="0" smtClean="0">
                          <a:solidFill>
                            <a:srgbClr val="000000"/>
                          </a:solidFill>
                          <a:effectLst/>
                          <a:latin typeface="+mn-lt"/>
                        </a:rPr>
                        <a:t>Transportation</a:t>
                      </a:r>
                      <a:r>
                        <a:rPr lang="en-US" sz="1800" b="0" i="0" u="none" strike="noStrike" dirty="0">
                          <a:solidFill>
                            <a:srgbClr val="000000"/>
                          </a:solidFill>
                          <a:effectLst/>
                          <a:latin typeface="+mn-lt"/>
                        </a:rPr>
                        <a:t>-Efficient Land Use (100%)</a:t>
                      </a:r>
                    </a:p>
                  </a:txBody>
                  <a:tcPr marT="0" marB="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7021">
                <a:tc gridSpan="2">
                  <a:txBody>
                    <a:bodyPr/>
                    <a:lstStyle/>
                    <a:p>
                      <a:pPr algn="l" fontAlgn="ctr">
                        <a:lnSpc>
                          <a:spcPct val="90000"/>
                        </a:lnSpc>
                      </a:pPr>
                      <a:r>
                        <a:rPr lang="en-US" sz="1800" b="0" i="0" u="none" strike="noStrike" dirty="0" smtClean="0">
                          <a:solidFill>
                            <a:srgbClr val="000000"/>
                          </a:solidFill>
                          <a:effectLst/>
                          <a:latin typeface="+mn-lt"/>
                        </a:rPr>
                        <a:t>* for areas over 200,000 in population</a:t>
                      </a:r>
                      <a:endParaRPr lang="en-US" sz="1800" b="0" i="0" u="none" strike="noStrike" dirty="0">
                        <a:solidFill>
                          <a:srgbClr val="000000"/>
                        </a:solidFill>
                        <a:effectLst/>
                        <a:latin typeface="+mn-lt"/>
                      </a:endParaRPr>
                    </a:p>
                  </a:txBody>
                  <a:tcPr marT="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solidFill>
                  </a:tcPr>
                </a:tc>
                <a:tc hMerge="1">
                  <a:txBody>
                    <a:bodyPr/>
                    <a:lstStyle/>
                    <a:p>
                      <a:pPr algn="l" fontAlgn="ctr">
                        <a:lnSpc>
                          <a:spcPct val="90000"/>
                        </a:lnSpc>
                      </a:pPr>
                      <a:endParaRPr lang="en-US" sz="1800" b="0" i="0" u="none" strike="noStrike" dirty="0">
                        <a:solidFill>
                          <a:srgbClr val="000000"/>
                        </a:solidFill>
                        <a:effectLst/>
                        <a:latin typeface="+mn-lt"/>
                      </a:endParaRPr>
                    </a:p>
                  </a:txBody>
                  <a:tcPr marL="12700" marR="1270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38</a:t>
            </a:fld>
            <a:endParaRPr lang="en-US"/>
          </a:p>
        </p:txBody>
      </p:sp>
    </p:spTree>
    <p:extLst>
      <p:ext uri="{BB962C8B-B14F-4D97-AF65-F5344CB8AC3E}">
        <p14:creationId xmlns:p14="http://schemas.microsoft.com/office/powerpoint/2010/main" val="301725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SMART SCALE Scorecard</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39</a:t>
            </a:fld>
            <a:endParaRPr lang="en-US"/>
          </a:p>
        </p:txBody>
      </p:sp>
      <p:pic>
        <p:nvPicPr>
          <p:cNvPr id="7" name="Picture 6" descr="how_to_read_a_scorecard_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223" y="1143000"/>
            <a:ext cx="3709555" cy="4800600"/>
          </a:xfrm>
          <a:prstGeom prst="rect">
            <a:avLst/>
          </a:prstGeom>
          <a:ln w="28575">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577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Advisors: T4A &amp; NRDC</a:t>
            </a:r>
            <a:endParaRPr lang="en-US" dirty="0"/>
          </a:p>
        </p:txBody>
      </p:sp>
      <p:sp>
        <p:nvSpPr>
          <p:cNvPr id="5" name="Date Placeholder 4"/>
          <p:cNvSpPr>
            <a:spLocks noGrp="1"/>
          </p:cNvSpPr>
          <p:nvPr>
            <p:ph type="dt" sz="half" idx="10"/>
          </p:nvPr>
        </p:nvSpPr>
        <p:spPr/>
        <p:txBody>
          <a:bodyPr/>
          <a:lstStyle/>
          <a:p>
            <a:r>
              <a:rPr lang="en-US" smtClean="0"/>
              <a:t>3/21/17</a:t>
            </a:r>
            <a:endParaRPr lang="en-US"/>
          </a:p>
        </p:txBody>
      </p:sp>
      <p:sp>
        <p:nvSpPr>
          <p:cNvPr id="6" name="Slide Number Placeholder 5"/>
          <p:cNvSpPr>
            <a:spLocks noGrp="1"/>
          </p:cNvSpPr>
          <p:nvPr>
            <p:ph type="sldNum" sz="quarter" idx="12"/>
          </p:nvPr>
        </p:nvSpPr>
        <p:spPr/>
        <p:txBody>
          <a:bodyPr/>
          <a:lstStyle/>
          <a:p>
            <a:fld id="{5ED4F41F-121C-40FD-8316-01AD1D3B0F41}" type="slidenum">
              <a:rPr lang="en-US" smtClean="0"/>
              <a:t>4</a:t>
            </a:fld>
            <a:endParaRPr lang="en-US"/>
          </a:p>
        </p:txBody>
      </p:sp>
      <p:pic>
        <p:nvPicPr>
          <p:cNvPr id="14" name="Picture 13" descr="T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65" y="1143000"/>
            <a:ext cx="6894870" cy="3886200"/>
          </a:xfrm>
          <a:prstGeom prst="rect">
            <a:avLst/>
          </a:prstGeom>
          <a:ln w="28575" cmpd="sng">
            <a:solidFill>
              <a:schemeClr val="tx1"/>
            </a:solidFill>
          </a:ln>
          <a:effectLst>
            <a:outerShdw blurRad="50800" dist="38100" dir="2700000" algn="tl" rotWithShape="0">
              <a:prstClr val="black">
                <a:alpha val="40000"/>
              </a:prstClr>
            </a:outerShdw>
          </a:effectLst>
        </p:spPr>
      </p:pic>
      <p:pic>
        <p:nvPicPr>
          <p:cNvPr id="17" name="Picture 16" descr="t4america-logo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393" y="5372100"/>
            <a:ext cx="3061607" cy="685800"/>
          </a:xfrm>
          <a:prstGeom prst="rect">
            <a:avLst/>
          </a:prstGeom>
        </p:spPr>
      </p:pic>
      <p:pic>
        <p:nvPicPr>
          <p:cNvPr id="18" name="Picture 17" descr="logo-nrd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5257800"/>
            <a:ext cx="1496291" cy="914400"/>
          </a:xfrm>
          <a:prstGeom prst="rect">
            <a:avLst/>
          </a:prstGeom>
        </p:spPr>
      </p:pic>
    </p:spTree>
    <p:extLst>
      <p:ext uri="{BB962C8B-B14F-4D97-AF65-F5344CB8AC3E}">
        <p14:creationId xmlns:p14="http://schemas.microsoft.com/office/powerpoint/2010/main" val="135324168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Tennessee: DL3 Criteria Weights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40</a:t>
            </a:fld>
            <a:endParaRPr lang="en-US"/>
          </a:p>
        </p:txBody>
      </p:sp>
      <p:grpSp>
        <p:nvGrpSpPr>
          <p:cNvPr id="10" name="Group 9"/>
          <p:cNvGrpSpPr/>
          <p:nvPr/>
        </p:nvGrpSpPr>
        <p:grpSpPr>
          <a:xfrm>
            <a:off x="266700" y="1143000"/>
            <a:ext cx="8610600" cy="4800600"/>
            <a:chOff x="304800" y="1371600"/>
            <a:chExt cx="8610600" cy="480060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l="1334" t="57088" r="3467"/>
            <a:stretch>
              <a:fillRect/>
            </a:stretch>
          </p:blipFill>
          <p:spPr bwMode="auto">
            <a:xfrm>
              <a:off x="304800" y="3297238"/>
              <a:ext cx="8580438" cy="28749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2"/>
            <p:cNvSpPr txBox="1">
              <a:spLocks noChangeArrowheads="1"/>
            </p:cNvSpPr>
            <p:nvPr/>
          </p:nvSpPr>
          <p:spPr bwMode="auto">
            <a:xfrm>
              <a:off x="1304925" y="1371600"/>
              <a:ext cx="1209675" cy="762000"/>
            </a:xfrm>
            <a:prstGeom prst="rect">
              <a:avLst/>
            </a:prstGeom>
            <a:solidFill>
              <a:srgbClr val="4CACEE"/>
            </a:solidFill>
            <a:ln w="9525">
              <a:solidFill>
                <a:schemeClr val="tx1"/>
              </a:solidFill>
              <a:miter lim="800000"/>
              <a:headEnd/>
              <a:tailEnd/>
            </a:ln>
          </p:spPr>
          <p:txBody>
            <a:bodyPr>
              <a:spAutoFit/>
            </a:bodyPr>
            <a:lstStyle>
              <a:lvl1pPr>
                <a:defRPr sz="2200">
                  <a:solidFill>
                    <a:srgbClr val="404040"/>
                  </a:solidFill>
                  <a:latin typeface="Trebuchet MS" charset="0"/>
                  <a:ea typeface="ＭＳ Ｐゴシック" charset="0"/>
                </a:defRPr>
              </a:lvl1pPr>
              <a:lvl2pPr marL="742950" indent="-285750">
                <a:defRPr sz="2000">
                  <a:solidFill>
                    <a:srgbClr val="404040"/>
                  </a:solidFill>
                  <a:latin typeface="Trebuchet MS" charset="0"/>
                  <a:ea typeface="ＭＳ Ｐゴシック" charset="0"/>
                </a:defRPr>
              </a:lvl2pPr>
              <a:lvl3pPr marL="1143000" indent="-228600">
                <a:defRPr>
                  <a:solidFill>
                    <a:srgbClr val="404040"/>
                  </a:solidFill>
                  <a:latin typeface="Trebuchet MS" charset="0"/>
                  <a:ea typeface="ＭＳ Ｐゴシック" charset="0"/>
                </a:defRPr>
              </a:lvl3pPr>
              <a:lvl4pPr marL="1600200" indent="-228600">
                <a:defRPr sz="1600">
                  <a:solidFill>
                    <a:srgbClr val="404040"/>
                  </a:solidFill>
                  <a:latin typeface="Trebuchet MS" charset="0"/>
                  <a:ea typeface="ＭＳ Ｐゴシック" charset="0"/>
                </a:defRPr>
              </a:lvl4pPr>
              <a:lvl5pPr marL="2057400" indent="-228600">
                <a:defRPr sz="1400">
                  <a:solidFill>
                    <a:srgbClr val="404040"/>
                  </a:solidFill>
                  <a:latin typeface="Trebuchet MS" charset="0"/>
                  <a:ea typeface="ＭＳ Ｐゴシック" charset="0"/>
                </a:defRPr>
              </a:lvl5pPr>
              <a:lvl6pPr marL="2514600" indent="-228600" eaLnBrk="0" fontAlgn="base" hangingPunct="0">
                <a:buClr>
                  <a:srgbClr val="C3260C"/>
                </a:buClr>
                <a:buFont typeface="Georgia" charset="0"/>
                <a:defRPr sz="1400">
                  <a:solidFill>
                    <a:srgbClr val="404040"/>
                  </a:solidFill>
                  <a:latin typeface="Trebuchet MS" charset="0"/>
                  <a:ea typeface="ＭＳ Ｐゴシック" charset="0"/>
                </a:defRPr>
              </a:lvl6pPr>
              <a:lvl7pPr marL="2971800" indent="-228600" eaLnBrk="0" fontAlgn="base" hangingPunct="0">
                <a:buClr>
                  <a:srgbClr val="C3260C"/>
                </a:buClr>
                <a:buFont typeface="Georgia" charset="0"/>
                <a:defRPr sz="1400">
                  <a:solidFill>
                    <a:srgbClr val="404040"/>
                  </a:solidFill>
                  <a:latin typeface="Trebuchet MS" charset="0"/>
                  <a:ea typeface="ＭＳ Ｐゴシック" charset="0"/>
                </a:defRPr>
              </a:lvl7pPr>
              <a:lvl8pPr marL="3429000" indent="-228600" eaLnBrk="0" fontAlgn="base" hangingPunct="0">
                <a:buClr>
                  <a:srgbClr val="C3260C"/>
                </a:buClr>
                <a:buFont typeface="Georgia" charset="0"/>
                <a:defRPr sz="1400">
                  <a:solidFill>
                    <a:srgbClr val="404040"/>
                  </a:solidFill>
                  <a:latin typeface="Trebuchet MS" charset="0"/>
                  <a:ea typeface="ＭＳ Ｐゴシック" charset="0"/>
                </a:defRPr>
              </a:lvl8pPr>
              <a:lvl9pPr marL="3886200" indent="-228600" eaLnBrk="0" fontAlgn="base" hangingPunct="0">
                <a:buClr>
                  <a:srgbClr val="C3260C"/>
                </a:buClr>
                <a:buFont typeface="Georgia" charset="0"/>
                <a:defRPr sz="1400">
                  <a:solidFill>
                    <a:srgbClr val="404040"/>
                  </a:solidFill>
                  <a:latin typeface="Trebuchet MS" charset="0"/>
                  <a:ea typeface="ＭＳ Ｐゴシック" charset="0"/>
                </a:defRPr>
              </a:lvl9pPr>
            </a:lstStyle>
            <a:p>
              <a:pPr algn="ctr" eaLnBrk="1" hangingPunct="1"/>
              <a:r>
                <a:rPr lang="en-US" sz="1400" b="1">
                  <a:solidFill>
                    <a:schemeClr val="tx1"/>
                  </a:solidFill>
                  <a:latin typeface="Calibri" charset="0"/>
                </a:rPr>
                <a:t>TRAFFIC OPERATIONS 25.8%</a:t>
              </a:r>
            </a:p>
          </p:txBody>
        </p:sp>
        <p:sp>
          <p:nvSpPr>
            <p:cNvPr id="13" name="TextBox 5"/>
            <p:cNvSpPr txBox="1">
              <a:spLocks noChangeArrowheads="1"/>
            </p:cNvSpPr>
            <p:nvPr/>
          </p:nvSpPr>
          <p:spPr bwMode="auto">
            <a:xfrm>
              <a:off x="2751138" y="1371600"/>
              <a:ext cx="1058862" cy="738188"/>
            </a:xfrm>
            <a:prstGeom prst="rect">
              <a:avLst/>
            </a:prstGeom>
            <a:solidFill>
              <a:srgbClr val="D68880"/>
            </a:solidFill>
            <a:ln w="9525">
              <a:solidFill>
                <a:schemeClr val="tx1"/>
              </a:solidFill>
              <a:miter lim="800000"/>
              <a:headEnd/>
              <a:tailEnd/>
            </a:ln>
          </p:spPr>
          <p:txBody>
            <a:bodyPr>
              <a:spAutoFit/>
            </a:bodyPr>
            <a:lstStyle>
              <a:lvl1pPr>
                <a:defRPr sz="2200">
                  <a:solidFill>
                    <a:srgbClr val="404040"/>
                  </a:solidFill>
                  <a:latin typeface="Trebuchet MS" charset="0"/>
                  <a:ea typeface="ＭＳ Ｐゴシック" charset="0"/>
                </a:defRPr>
              </a:lvl1pPr>
              <a:lvl2pPr marL="742950" indent="-285750">
                <a:defRPr sz="2000">
                  <a:solidFill>
                    <a:srgbClr val="404040"/>
                  </a:solidFill>
                  <a:latin typeface="Trebuchet MS" charset="0"/>
                  <a:ea typeface="ＭＳ Ｐゴシック" charset="0"/>
                </a:defRPr>
              </a:lvl2pPr>
              <a:lvl3pPr marL="1143000" indent="-228600">
                <a:defRPr>
                  <a:solidFill>
                    <a:srgbClr val="404040"/>
                  </a:solidFill>
                  <a:latin typeface="Trebuchet MS" charset="0"/>
                  <a:ea typeface="ＭＳ Ｐゴシック" charset="0"/>
                </a:defRPr>
              </a:lvl3pPr>
              <a:lvl4pPr marL="1600200" indent="-228600">
                <a:defRPr sz="1600">
                  <a:solidFill>
                    <a:srgbClr val="404040"/>
                  </a:solidFill>
                  <a:latin typeface="Trebuchet MS" charset="0"/>
                  <a:ea typeface="ＭＳ Ｐゴシック" charset="0"/>
                </a:defRPr>
              </a:lvl4pPr>
              <a:lvl5pPr marL="2057400" indent="-228600">
                <a:defRPr sz="1400">
                  <a:solidFill>
                    <a:srgbClr val="404040"/>
                  </a:solidFill>
                  <a:latin typeface="Trebuchet MS" charset="0"/>
                  <a:ea typeface="ＭＳ Ｐゴシック" charset="0"/>
                </a:defRPr>
              </a:lvl5pPr>
              <a:lvl6pPr marL="2514600" indent="-228600" eaLnBrk="0" fontAlgn="base" hangingPunct="0">
                <a:buClr>
                  <a:srgbClr val="C3260C"/>
                </a:buClr>
                <a:buFont typeface="Georgia" charset="0"/>
                <a:defRPr sz="1400">
                  <a:solidFill>
                    <a:srgbClr val="404040"/>
                  </a:solidFill>
                  <a:latin typeface="Trebuchet MS" charset="0"/>
                  <a:ea typeface="ＭＳ Ｐゴシック" charset="0"/>
                </a:defRPr>
              </a:lvl6pPr>
              <a:lvl7pPr marL="2971800" indent="-228600" eaLnBrk="0" fontAlgn="base" hangingPunct="0">
                <a:buClr>
                  <a:srgbClr val="C3260C"/>
                </a:buClr>
                <a:buFont typeface="Georgia" charset="0"/>
                <a:defRPr sz="1400">
                  <a:solidFill>
                    <a:srgbClr val="404040"/>
                  </a:solidFill>
                  <a:latin typeface="Trebuchet MS" charset="0"/>
                  <a:ea typeface="ＭＳ Ｐゴシック" charset="0"/>
                </a:defRPr>
              </a:lvl7pPr>
              <a:lvl8pPr marL="3429000" indent="-228600" eaLnBrk="0" fontAlgn="base" hangingPunct="0">
                <a:buClr>
                  <a:srgbClr val="C3260C"/>
                </a:buClr>
                <a:buFont typeface="Georgia" charset="0"/>
                <a:defRPr sz="1400">
                  <a:solidFill>
                    <a:srgbClr val="404040"/>
                  </a:solidFill>
                  <a:latin typeface="Trebuchet MS" charset="0"/>
                  <a:ea typeface="ＭＳ Ｐゴシック" charset="0"/>
                </a:defRPr>
              </a:lvl8pPr>
              <a:lvl9pPr marL="3886200" indent="-228600" eaLnBrk="0" fontAlgn="base" hangingPunct="0">
                <a:buClr>
                  <a:srgbClr val="C3260C"/>
                </a:buClr>
                <a:buFont typeface="Georgia" charset="0"/>
                <a:defRPr sz="1400">
                  <a:solidFill>
                    <a:srgbClr val="404040"/>
                  </a:solidFill>
                  <a:latin typeface="Trebuchet MS" charset="0"/>
                  <a:ea typeface="ＭＳ Ｐゴシック" charset="0"/>
                </a:defRPr>
              </a:lvl9pPr>
            </a:lstStyle>
            <a:p>
              <a:pPr algn="ctr" eaLnBrk="1" hangingPunct="1"/>
              <a:r>
                <a:rPr lang="en-US" sz="1400" b="1" dirty="0">
                  <a:solidFill>
                    <a:schemeClr val="tx1"/>
                  </a:solidFill>
                  <a:latin typeface="Calibri" charset="0"/>
                </a:rPr>
                <a:t>Multimodal/</a:t>
              </a:r>
              <a:r>
                <a:rPr lang="en-US" sz="1400" b="1" dirty="0" err="1">
                  <a:solidFill>
                    <a:schemeClr val="tx1"/>
                  </a:solidFill>
                  <a:latin typeface="Calibri" charset="0"/>
                </a:rPr>
                <a:t>Func</a:t>
              </a:r>
              <a:r>
                <a:rPr lang="en-US" sz="1400" b="1" dirty="0">
                  <a:solidFill>
                    <a:schemeClr val="tx1"/>
                  </a:solidFill>
                  <a:latin typeface="Calibri" charset="0"/>
                </a:rPr>
                <a:t>. Class 4.2 %</a:t>
              </a:r>
            </a:p>
          </p:txBody>
        </p:sp>
        <p:sp>
          <p:nvSpPr>
            <p:cNvPr id="14" name="TextBox 6"/>
            <p:cNvSpPr txBox="1">
              <a:spLocks noChangeArrowheads="1"/>
            </p:cNvSpPr>
            <p:nvPr/>
          </p:nvSpPr>
          <p:spPr bwMode="auto">
            <a:xfrm>
              <a:off x="4016375" y="1371600"/>
              <a:ext cx="1241425" cy="738188"/>
            </a:xfrm>
            <a:prstGeom prst="rect">
              <a:avLst/>
            </a:prstGeom>
            <a:solidFill>
              <a:srgbClr val="C5E187"/>
            </a:solidFill>
            <a:ln w="9525">
              <a:solidFill>
                <a:schemeClr val="tx1"/>
              </a:solidFill>
              <a:miter lim="800000"/>
              <a:headEnd/>
              <a:tailEnd/>
            </a:ln>
          </p:spPr>
          <p:txBody>
            <a:bodyPr>
              <a:spAutoFit/>
            </a:bodyPr>
            <a:lstStyle>
              <a:lvl1pPr>
                <a:defRPr sz="2200">
                  <a:solidFill>
                    <a:srgbClr val="404040"/>
                  </a:solidFill>
                  <a:latin typeface="Trebuchet MS" charset="0"/>
                  <a:ea typeface="ＭＳ Ｐゴシック" charset="0"/>
                </a:defRPr>
              </a:lvl1pPr>
              <a:lvl2pPr marL="742950" indent="-285750">
                <a:defRPr sz="2000">
                  <a:solidFill>
                    <a:srgbClr val="404040"/>
                  </a:solidFill>
                  <a:latin typeface="Trebuchet MS" charset="0"/>
                  <a:ea typeface="ＭＳ Ｐゴシック" charset="0"/>
                </a:defRPr>
              </a:lvl2pPr>
              <a:lvl3pPr marL="1143000" indent="-228600">
                <a:defRPr>
                  <a:solidFill>
                    <a:srgbClr val="404040"/>
                  </a:solidFill>
                  <a:latin typeface="Trebuchet MS" charset="0"/>
                  <a:ea typeface="ＭＳ Ｐゴシック" charset="0"/>
                </a:defRPr>
              </a:lvl3pPr>
              <a:lvl4pPr marL="1600200" indent="-228600">
                <a:defRPr sz="1600">
                  <a:solidFill>
                    <a:srgbClr val="404040"/>
                  </a:solidFill>
                  <a:latin typeface="Trebuchet MS" charset="0"/>
                  <a:ea typeface="ＭＳ Ｐゴシック" charset="0"/>
                </a:defRPr>
              </a:lvl4pPr>
              <a:lvl5pPr marL="2057400" indent="-228600">
                <a:defRPr sz="1400">
                  <a:solidFill>
                    <a:srgbClr val="404040"/>
                  </a:solidFill>
                  <a:latin typeface="Trebuchet MS" charset="0"/>
                  <a:ea typeface="ＭＳ Ｐゴシック" charset="0"/>
                </a:defRPr>
              </a:lvl5pPr>
              <a:lvl6pPr marL="2514600" indent="-228600" eaLnBrk="0" fontAlgn="base" hangingPunct="0">
                <a:buClr>
                  <a:srgbClr val="C3260C"/>
                </a:buClr>
                <a:buFont typeface="Georgia" charset="0"/>
                <a:defRPr sz="1400">
                  <a:solidFill>
                    <a:srgbClr val="404040"/>
                  </a:solidFill>
                  <a:latin typeface="Trebuchet MS" charset="0"/>
                  <a:ea typeface="ＭＳ Ｐゴシック" charset="0"/>
                </a:defRPr>
              </a:lvl6pPr>
              <a:lvl7pPr marL="2971800" indent="-228600" eaLnBrk="0" fontAlgn="base" hangingPunct="0">
                <a:buClr>
                  <a:srgbClr val="C3260C"/>
                </a:buClr>
                <a:buFont typeface="Georgia" charset="0"/>
                <a:defRPr sz="1400">
                  <a:solidFill>
                    <a:srgbClr val="404040"/>
                  </a:solidFill>
                  <a:latin typeface="Trebuchet MS" charset="0"/>
                  <a:ea typeface="ＭＳ Ｐゴシック" charset="0"/>
                </a:defRPr>
              </a:lvl7pPr>
              <a:lvl8pPr marL="3429000" indent="-228600" eaLnBrk="0" fontAlgn="base" hangingPunct="0">
                <a:buClr>
                  <a:srgbClr val="C3260C"/>
                </a:buClr>
                <a:buFont typeface="Georgia" charset="0"/>
                <a:defRPr sz="1400">
                  <a:solidFill>
                    <a:srgbClr val="404040"/>
                  </a:solidFill>
                  <a:latin typeface="Trebuchet MS" charset="0"/>
                  <a:ea typeface="ＭＳ Ｐゴシック" charset="0"/>
                </a:defRPr>
              </a:lvl8pPr>
              <a:lvl9pPr marL="3886200" indent="-228600" eaLnBrk="0" fontAlgn="base" hangingPunct="0">
                <a:buClr>
                  <a:srgbClr val="C3260C"/>
                </a:buClr>
                <a:buFont typeface="Georgia" charset="0"/>
                <a:defRPr sz="1400">
                  <a:solidFill>
                    <a:srgbClr val="404040"/>
                  </a:solidFill>
                  <a:latin typeface="Trebuchet MS" charset="0"/>
                  <a:ea typeface="ＭＳ Ｐゴシック" charset="0"/>
                </a:defRPr>
              </a:lvl9pPr>
            </a:lstStyle>
            <a:p>
              <a:pPr algn="ctr" eaLnBrk="1" hangingPunct="1"/>
              <a:r>
                <a:rPr lang="en-US" sz="1400" b="1">
                  <a:solidFill>
                    <a:schemeClr val="tx1"/>
                  </a:solidFill>
                  <a:latin typeface="Calibri" charset="0"/>
                </a:rPr>
                <a:t>Economic Development 26.3%</a:t>
              </a:r>
            </a:p>
          </p:txBody>
        </p:sp>
        <p:sp>
          <p:nvSpPr>
            <p:cNvPr id="15" name="TextBox 7"/>
            <p:cNvSpPr txBox="1">
              <a:spLocks noChangeArrowheads="1"/>
            </p:cNvSpPr>
            <p:nvPr/>
          </p:nvSpPr>
          <p:spPr bwMode="auto">
            <a:xfrm>
              <a:off x="5410200" y="1371600"/>
              <a:ext cx="990600" cy="738188"/>
            </a:xfrm>
            <a:prstGeom prst="rect">
              <a:avLst/>
            </a:prstGeom>
            <a:solidFill>
              <a:srgbClr val="B486E2"/>
            </a:solidFill>
            <a:ln w="9525">
              <a:solidFill>
                <a:schemeClr val="tx1"/>
              </a:solidFill>
              <a:miter lim="800000"/>
              <a:headEnd/>
              <a:tailEnd/>
            </a:ln>
          </p:spPr>
          <p:txBody>
            <a:bodyPr>
              <a:spAutoFit/>
            </a:bodyPr>
            <a:lstStyle>
              <a:lvl1pPr>
                <a:defRPr sz="2200">
                  <a:solidFill>
                    <a:srgbClr val="404040"/>
                  </a:solidFill>
                  <a:latin typeface="Trebuchet MS" charset="0"/>
                  <a:ea typeface="ＭＳ Ｐゴシック" charset="0"/>
                </a:defRPr>
              </a:lvl1pPr>
              <a:lvl2pPr marL="742950" indent="-285750">
                <a:defRPr sz="2000">
                  <a:solidFill>
                    <a:srgbClr val="404040"/>
                  </a:solidFill>
                  <a:latin typeface="Trebuchet MS" charset="0"/>
                  <a:ea typeface="ＭＳ Ｐゴシック" charset="0"/>
                </a:defRPr>
              </a:lvl2pPr>
              <a:lvl3pPr marL="1143000" indent="-228600">
                <a:defRPr>
                  <a:solidFill>
                    <a:srgbClr val="404040"/>
                  </a:solidFill>
                  <a:latin typeface="Trebuchet MS" charset="0"/>
                  <a:ea typeface="ＭＳ Ｐゴシック" charset="0"/>
                </a:defRPr>
              </a:lvl3pPr>
              <a:lvl4pPr marL="1600200" indent="-228600">
                <a:defRPr sz="1600">
                  <a:solidFill>
                    <a:srgbClr val="404040"/>
                  </a:solidFill>
                  <a:latin typeface="Trebuchet MS" charset="0"/>
                  <a:ea typeface="ＭＳ Ｐゴシック" charset="0"/>
                </a:defRPr>
              </a:lvl4pPr>
              <a:lvl5pPr marL="2057400" indent="-228600">
                <a:defRPr sz="1400">
                  <a:solidFill>
                    <a:srgbClr val="404040"/>
                  </a:solidFill>
                  <a:latin typeface="Trebuchet MS" charset="0"/>
                  <a:ea typeface="ＭＳ Ｐゴシック" charset="0"/>
                </a:defRPr>
              </a:lvl5pPr>
              <a:lvl6pPr marL="2514600" indent="-228600" eaLnBrk="0" fontAlgn="base" hangingPunct="0">
                <a:buClr>
                  <a:srgbClr val="C3260C"/>
                </a:buClr>
                <a:buFont typeface="Georgia" charset="0"/>
                <a:defRPr sz="1400">
                  <a:solidFill>
                    <a:srgbClr val="404040"/>
                  </a:solidFill>
                  <a:latin typeface="Trebuchet MS" charset="0"/>
                  <a:ea typeface="ＭＳ Ｐゴシック" charset="0"/>
                </a:defRPr>
              </a:lvl6pPr>
              <a:lvl7pPr marL="2971800" indent="-228600" eaLnBrk="0" fontAlgn="base" hangingPunct="0">
                <a:buClr>
                  <a:srgbClr val="C3260C"/>
                </a:buClr>
                <a:buFont typeface="Georgia" charset="0"/>
                <a:defRPr sz="1400">
                  <a:solidFill>
                    <a:srgbClr val="404040"/>
                  </a:solidFill>
                  <a:latin typeface="Trebuchet MS" charset="0"/>
                  <a:ea typeface="ＭＳ Ｐゴシック" charset="0"/>
                </a:defRPr>
              </a:lvl7pPr>
              <a:lvl8pPr marL="3429000" indent="-228600" eaLnBrk="0" fontAlgn="base" hangingPunct="0">
                <a:buClr>
                  <a:srgbClr val="C3260C"/>
                </a:buClr>
                <a:buFont typeface="Georgia" charset="0"/>
                <a:defRPr sz="1400">
                  <a:solidFill>
                    <a:srgbClr val="404040"/>
                  </a:solidFill>
                  <a:latin typeface="Trebuchet MS" charset="0"/>
                  <a:ea typeface="ＭＳ Ｐゴシック" charset="0"/>
                </a:defRPr>
              </a:lvl8pPr>
              <a:lvl9pPr marL="3886200" indent="-228600" eaLnBrk="0" fontAlgn="base" hangingPunct="0">
                <a:buClr>
                  <a:srgbClr val="C3260C"/>
                </a:buClr>
                <a:buFont typeface="Georgia" charset="0"/>
                <a:defRPr sz="1400">
                  <a:solidFill>
                    <a:srgbClr val="404040"/>
                  </a:solidFill>
                  <a:latin typeface="Trebuchet MS" charset="0"/>
                  <a:ea typeface="ＭＳ Ｐゴシック" charset="0"/>
                </a:defRPr>
              </a:lvl9pPr>
            </a:lstStyle>
            <a:p>
              <a:pPr algn="ctr" eaLnBrk="1" hangingPunct="1"/>
              <a:r>
                <a:rPr lang="en-US" sz="1400" b="1">
                  <a:solidFill>
                    <a:schemeClr val="tx1"/>
                  </a:solidFill>
                  <a:latin typeface="Calibri" charset="0"/>
                </a:rPr>
                <a:t>Roadway Safety</a:t>
              </a:r>
            </a:p>
            <a:p>
              <a:pPr algn="ctr" eaLnBrk="1" hangingPunct="1"/>
              <a:r>
                <a:rPr lang="en-US" sz="1400" b="1">
                  <a:solidFill>
                    <a:schemeClr val="tx1"/>
                  </a:solidFill>
                  <a:latin typeface="Calibri" charset="0"/>
                </a:rPr>
                <a:t>26.3%</a:t>
              </a:r>
            </a:p>
          </p:txBody>
        </p:sp>
        <p:sp>
          <p:nvSpPr>
            <p:cNvPr id="16" name="TextBox 8"/>
            <p:cNvSpPr txBox="1">
              <a:spLocks noChangeArrowheads="1"/>
            </p:cNvSpPr>
            <p:nvPr/>
          </p:nvSpPr>
          <p:spPr bwMode="auto">
            <a:xfrm>
              <a:off x="6477000" y="1371600"/>
              <a:ext cx="1143000" cy="738188"/>
            </a:xfrm>
            <a:prstGeom prst="rect">
              <a:avLst/>
            </a:prstGeom>
            <a:solidFill>
              <a:srgbClr val="8BDDDD"/>
            </a:solidFill>
            <a:ln w="9525">
              <a:solidFill>
                <a:schemeClr val="tx1"/>
              </a:solidFill>
              <a:miter lim="800000"/>
              <a:headEnd/>
              <a:tailEnd/>
            </a:ln>
          </p:spPr>
          <p:txBody>
            <a:bodyPr>
              <a:spAutoFit/>
            </a:bodyPr>
            <a:lstStyle>
              <a:lvl1pPr>
                <a:defRPr sz="2200">
                  <a:solidFill>
                    <a:srgbClr val="404040"/>
                  </a:solidFill>
                  <a:latin typeface="Trebuchet MS" charset="0"/>
                  <a:ea typeface="ＭＳ Ｐゴシック" charset="0"/>
                </a:defRPr>
              </a:lvl1pPr>
              <a:lvl2pPr marL="742950" indent="-285750">
                <a:defRPr sz="2000">
                  <a:solidFill>
                    <a:srgbClr val="404040"/>
                  </a:solidFill>
                  <a:latin typeface="Trebuchet MS" charset="0"/>
                  <a:ea typeface="ＭＳ Ｐゴシック" charset="0"/>
                </a:defRPr>
              </a:lvl2pPr>
              <a:lvl3pPr marL="1143000" indent="-228600">
                <a:defRPr>
                  <a:solidFill>
                    <a:srgbClr val="404040"/>
                  </a:solidFill>
                  <a:latin typeface="Trebuchet MS" charset="0"/>
                  <a:ea typeface="ＭＳ Ｐゴシック" charset="0"/>
                </a:defRPr>
              </a:lvl3pPr>
              <a:lvl4pPr marL="1600200" indent="-228600">
                <a:defRPr sz="1600">
                  <a:solidFill>
                    <a:srgbClr val="404040"/>
                  </a:solidFill>
                  <a:latin typeface="Trebuchet MS" charset="0"/>
                  <a:ea typeface="ＭＳ Ｐゴシック" charset="0"/>
                </a:defRPr>
              </a:lvl4pPr>
              <a:lvl5pPr marL="2057400" indent="-228600">
                <a:defRPr sz="1400">
                  <a:solidFill>
                    <a:srgbClr val="404040"/>
                  </a:solidFill>
                  <a:latin typeface="Trebuchet MS" charset="0"/>
                  <a:ea typeface="ＭＳ Ｐゴシック" charset="0"/>
                </a:defRPr>
              </a:lvl5pPr>
              <a:lvl6pPr marL="2514600" indent="-228600" eaLnBrk="0" fontAlgn="base" hangingPunct="0">
                <a:buClr>
                  <a:srgbClr val="C3260C"/>
                </a:buClr>
                <a:buFont typeface="Georgia" charset="0"/>
                <a:defRPr sz="1400">
                  <a:solidFill>
                    <a:srgbClr val="404040"/>
                  </a:solidFill>
                  <a:latin typeface="Trebuchet MS" charset="0"/>
                  <a:ea typeface="ＭＳ Ｐゴシック" charset="0"/>
                </a:defRPr>
              </a:lvl6pPr>
              <a:lvl7pPr marL="2971800" indent="-228600" eaLnBrk="0" fontAlgn="base" hangingPunct="0">
                <a:buClr>
                  <a:srgbClr val="C3260C"/>
                </a:buClr>
                <a:buFont typeface="Georgia" charset="0"/>
                <a:defRPr sz="1400">
                  <a:solidFill>
                    <a:srgbClr val="404040"/>
                  </a:solidFill>
                  <a:latin typeface="Trebuchet MS" charset="0"/>
                  <a:ea typeface="ＭＳ Ｐゴシック" charset="0"/>
                </a:defRPr>
              </a:lvl7pPr>
              <a:lvl8pPr marL="3429000" indent="-228600" eaLnBrk="0" fontAlgn="base" hangingPunct="0">
                <a:buClr>
                  <a:srgbClr val="C3260C"/>
                </a:buClr>
                <a:buFont typeface="Georgia" charset="0"/>
                <a:defRPr sz="1400">
                  <a:solidFill>
                    <a:srgbClr val="404040"/>
                  </a:solidFill>
                  <a:latin typeface="Trebuchet MS" charset="0"/>
                  <a:ea typeface="ＭＳ Ｐゴシック" charset="0"/>
                </a:defRPr>
              </a:lvl8pPr>
              <a:lvl9pPr marL="3886200" indent="-228600" eaLnBrk="0" fontAlgn="base" hangingPunct="0">
                <a:buClr>
                  <a:srgbClr val="C3260C"/>
                </a:buClr>
                <a:buFont typeface="Georgia" charset="0"/>
                <a:defRPr sz="1400">
                  <a:solidFill>
                    <a:srgbClr val="404040"/>
                  </a:solidFill>
                  <a:latin typeface="Trebuchet MS" charset="0"/>
                  <a:ea typeface="ＭＳ Ｐゴシック" charset="0"/>
                </a:defRPr>
              </a:lvl9pPr>
            </a:lstStyle>
            <a:p>
              <a:pPr algn="ctr" eaLnBrk="1" hangingPunct="1"/>
              <a:r>
                <a:rPr lang="en-US" sz="1400" b="1" spc="-100" dirty="0">
                  <a:solidFill>
                    <a:schemeClr val="tx1"/>
                  </a:solidFill>
                  <a:latin typeface="Calibri" charset="0"/>
                </a:rPr>
                <a:t>Region/MPO</a:t>
              </a:r>
              <a:r>
                <a:rPr lang="en-US" sz="1400" b="1" dirty="0">
                  <a:solidFill>
                    <a:schemeClr val="tx1"/>
                  </a:solidFill>
                  <a:latin typeface="Calibri" charset="0"/>
                </a:rPr>
                <a:t>/RPO Rank</a:t>
              </a:r>
            </a:p>
            <a:p>
              <a:pPr algn="ctr" eaLnBrk="1" hangingPunct="1"/>
              <a:r>
                <a:rPr lang="en-US" sz="1400" b="1" dirty="0">
                  <a:solidFill>
                    <a:schemeClr val="tx1"/>
                  </a:solidFill>
                  <a:latin typeface="Calibri" charset="0"/>
                </a:rPr>
                <a:t>23.6%</a:t>
              </a:r>
            </a:p>
          </p:txBody>
        </p:sp>
        <p:sp>
          <p:nvSpPr>
            <p:cNvPr id="17" name="TextBox 9"/>
            <p:cNvSpPr txBox="1">
              <a:spLocks noChangeArrowheads="1"/>
            </p:cNvSpPr>
            <p:nvPr/>
          </p:nvSpPr>
          <p:spPr bwMode="auto">
            <a:xfrm>
              <a:off x="7732713" y="1395413"/>
              <a:ext cx="1182687" cy="677862"/>
            </a:xfrm>
            <a:prstGeom prst="rect">
              <a:avLst/>
            </a:prstGeom>
            <a:solidFill>
              <a:srgbClr val="FFC000"/>
            </a:solidFill>
            <a:ln w="9525">
              <a:solidFill>
                <a:schemeClr val="tx1"/>
              </a:solidFill>
              <a:miter lim="800000"/>
              <a:headEnd/>
              <a:tailEnd/>
            </a:ln>
          </p:spPr>
          <p:txBody>
            <a:bodyPr anchor="ctr">
              <a:spAutoFit/>
            </a:bodyPr>
            <a:lstStyle>
              <a:lvl1pPr>
                <a:defRPr sz="2200">
                  <a:solidFill>
                    <a:srgbClr val="404040"/>
                  </a:solidFill>
                  <a:latin typeface="Trebuchet MS" charset="0"/>
                  <a:ea typeface="ＭＳ Ｐゴシック" charset="0"/>
                </a:defRPr>
              </a:lvl1pPr>
              <a:lvl2pPr marL="742950" indent="-285750">
                <a:defRPr sz="2000">
                  <a:solidFill>
                    <a:srgbClr val="404040"/>
                  </a:solidFill>
                  <a:latin typeface="Trebuchet MS" charset="0"/>
                  <a:ea typeface="ＭＳ Ｐゴシック" charset="0"/>
                </a:defRPr>
              </a:lvl2pPr>
              <a:lvl3pPr marL="1143000" indent="-228600">
                <a:defRPr>
                  <a:solidFill>
                    <a:srgbClr val="404040"/>
                  </a:solidFill>
                  <a:latin typeface="Trebuchet MS" charset="0"/>
                  <a:ea typeface="ＭＳ Ｐゴシック" charset="0"/>
                </a:defRPr>
              </a:lvl3pPr>
              <a:lvl4pPr marL="1600200" indent="-228600">
                <a:defRPr sz="1600">
                  <a:solidFill>
                    <a:srgbClr val="404040"/>
                  </a:solidFill>
                  <a:latin typeface="Trebuchet MS" charset="0"/>
                  <a:ea typeface="ＭＳ Ｐゴシック" charset="0"/>
                </a:defRPr>
              </a:lvl4pPr>
              <a:lvl5pPr marL="2057400" indent="-228600">
                <a:defRPr sz="1400">
                  <a:solidFill>
                    <a:srgbClr val="404040"/>
                  </a:solidFill>
                  <a:latin typeface="Trebuchet MS" charset="0"/>
                  <a:ea typeface="ＭＳ Ｐゴシック" charset="0"/>
                </a:defRPr>
              </a:lvl5pPr>
              <a:lvl6pPr marL="2514600" indent="-228600" eaLnBrk="0" fontAlgn="base" hangingPunct="0">
                <a:buClr>
                  <a:srgbClr val="C3260C"/>
                </a:buClr>
                <a:buFont typeface="Georgia" charset="0"/>
                <a:defRPr sz="1400">
                  <a:solidFill>
                    <a:srgbClr val="404040"/>
                  </a:solidFill>
                  <a:latin typeface="Trebuchet MS" charset="0"/>
                  <a:ea typeface="ＭＳ Ｐゴシック" charset="0"/>
                </a:defRPr>
              </a:lvl6pPr>
              <a:lvl7pPr marL="2971800" indent="-228600" eaLnBrk="0" fontAlgn="base" hangingPunct="0">
                <a:buClr>
                  <a:srgbClr val="C3260C"/>
                </a:buClr>
                <a:buFont typeface="Georgia" charset="0"/>
                <a:defRPr sz="1400">
                  <a:solidFill>
                    <a:srgbClr val="404040"/>
                  </a:solidFill>
                  <a:latin typeface="Trebuchet MS" charset="0"/>
                  <a:ea typeface="ＭＳ Ｐゴシック" charset="0"/>
                </a:defRPr>
              </a:lvl7pPr>
              <a:lvl8pPr marL="3429000" indent="-228600" eaLnBrk="0" fontAlgn="base" hangingPunct="0">
                <a:buClr>
                  <a:srgbClr val="C3260C"/>
                </a:buClr>
                <a:buFont typeface="Georgia" charset="0"/>
                <a:defRPr sz="1400">
                  <a:solidFill>
                    <a:srgbClr val="404040"/>
                  </a:solidFill>
                  <a:latin typeface="Trebuchet MS" charset="0"/>
                  <a:ea typeface="ＭＳ Ｐゴシック" charset="0"/>
                </a:defRPr>
              </a:lvl8pPr>
              <a:lvl9pPr marL="3886200" indent="-228600" eaLnBrk="0" fontAlgn="base" hangingPunct="0">
                <a:buClr>
                  <a:srgbClr val="C3260C"/>
                </a:buClr>
                <a:buFont typeface="Georgia" charset="0"/>
                <a:defRPr sz="1400">
                  <a:solidFill>
                    <a:srgbClr val="404040"/>
                  </a:solidFill>
                  <a:latin typeface="Trebuchet MS" charset="0"/>
                  <a:ea typeface="ＭＳ Ｐゴシック" charset="0"/>
                </a:defRPr>
              </a:lvl9pPr>
            </a:lstStyle>
            <a:p>
              <a:pPr algn="ctr" eaLnBrk="1" hangingPunct="1"/>
              <a:r>
                <a:rPr lang="en-US" sz="1200" b="1" dirty="0">
                  <a:solidFill>
                    <a:schemeClr val="tx1"/>
                  </a:solidFill>
                  <a:latin typeface="Calibri" charset="0"/>
                </a:rPr>
                <a:t>Environmental </a:t>
              </a:r>
              <a:r>
                <a:rPr lang="en-US" sz="1200" b="1" dirty="0" err="1">
                  <a:solidFill>
                    <a:schemeClr val="tx1"/>
                  </a:solidFill>
                  <a:latin typeface="Calibri" charset="0"/>
                </a:rPr>
                <a:t>lmpact</a:t>
              </a:r>
              <a:endParaRPr lang="en-US" sz="1200" b="1" dirty="0">
                <a:solidFill>
                  <a:schemeClr val="tx1"/>
                </a:solidFill>
                <a:latin typeface="Calibri" charset="0"/>
              </a:endParaRPr>
            </a:p>
            <a:p>
              <a:pPr algn="ctr" eaLnBrk="1" hangingPunct="1"/>
              <a:r>
                <a:rPr lang="en-US" sz="1400" b="1" dirty="0">
                  <a:solidFill>
                    <a:schemeClr val="tx1"/>
                  </a:solidFill>
                  <a:latin typeface="Calibri" charset="0"/>
                </a:rPr>
                <a:t>3.4%      </a:t>
              </a:r>
            </a:p>
          </p:txBody>
        </p:sp>
        <p:cxnSp>
          <p:nvCxnSpPr>
            <p:cNvPr id="18" name="Straight Arrow Connector 17"/>
            <p:cNvCxnSpPr/>
            <p:nvPr/>
          </p:nvCxnSpPr>
          <p:spPr>
            <a:xfrm flipH="1">
              <a:off x="1600200" y="2209800"/>
              <a:ext cx="304800" cy="1143000"/>
            </a:xfrm>
            <a:prstGeom prst="straightConnector1">
              <a:avLst/>
            </a:prstGeom>
            <a:ln>
              <a:solidFill>
                <a:srgbClr val="4CACEE"/>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05000" y="2209800"/>
              <a:ext cx="228600" cy="1828800"/>
            </a:xfrm>
            <a:prstGeom prst="straightConnector1">
              <a:avLst/>
            </a:prstGeom>
            <a:ln>
              <a:solidFill>
                <a:srgbClr val="4CACEE"/>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05000" y="2209800"/>
              <a:ext cx="762000" cy="2133600"/>
            </a:xfrm>
            <a:prstGeom prst="straightConnector1">
              <a:avLst/>
            </a:prstGeom>
            <a:ln>
              <a:solidFill>
                <a:srgbClr val="4CACEE"/>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276600" y="2133600"/>
              <a:ext cx="3175" cy="2362200"/>
            </a:xfrm>
            <a:prstGeom prst="straightConnector1">
              <a:avLst/>
            </a:prstGeom>
            <a:ln>
              <a:solidFill>
                <a:srgbClr val="D6888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279775" y="2133600"/>
              <a:ext cx="530225" cy="2286000"/>
            </a:xfrm>
            <a:prstGeom prst="straightConnector1">
              <a:avLst/>
            </a:prstGeom>
            <a:ln>
              <a:solidFill>
                <a:srgbClr val="D6888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419600" y="2133600"/>
              <a:ext cx="217488" cy="2362200"/>
            </a:xfrm>
            <a:prstGeom prst="straightConnector1">
              <a:avLst/>
            </a:prstGeom>
            <a:ln>
              <a:solidFill>
                <a:srgbClr val="C5E187"/>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637088" y="2133600"/>
              <a:ext cx="315912" cy="2133600"/>
            </a:xfrm>
            <a:prstGeom prst="straightConnector1">
              <a:avLst/>
            </a:prstGeom>
            <a:ln>
              <a:solidFill>
                <a:srgbClr val="C5E187"/>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637088" y="2133600"/>
              <a:ext cx="849312" cy="1676400"/>
            </a:xfrm>
            <a:prstGeom prst="straightConnector1">
              <a:avLst/>
            </a:prstGeom>
            <a:ln>
              <a:solidFill>
                <a:srgbClr val="C5E187"/>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943600" y="2133600"/>
              <a:ext cx="152400" cy="1524000"/>
            </a:xfrm>
            <a:prstGeom prst="straightConnector1">
              <a:avLst/>
            </a:prstGeom>
            <a:ln>
              <a:solidFill>
                <a:srgbClr val="B486E2"/>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943600" y="2133600"/>
              <a:ext cx="685800" cy="1371600"/>
            </a:xfrm>
            <a:prstGeom prst="straightConnector1">
              <a:avLst/>
            </a:prstGeom>
            <a:ln>
              <a:solidFill>
                <a:srgbClr val="B486E2"/>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124700" y="2133600"/>
              <a:ext cx="190500" cy="1600200"/>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9217"/>
            <p:cNvCxnSpPr/>
            <p:nvPr/>
          </p:nvCxnSpPr>
          <p:spPr>
            <a:xfrm>
              <a:off x="7124700" y="2133600"/>
              <a:ext cx="684213" cy="1600200"/>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9221"/>
            <p:cNvCxnSpPr>
              <a:stCxn id="17" idx="2"/>
            </p:cNvCxnSpPr>
            <p:nvPr/>
          </p:nvCxnSpPr>
          <p:spPr>
            <a:xfrm>
              <a:off x="8324850" y="2073275"/>
              <a:ext cx="73025" cy="2270125"/>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5145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a:t>
            </a:r>
            <a:r>
              <a:rPr lang="en-US" dirty="0" smtClean="0"/>
              <a:t>. Evaluating – Monitor Outcomes</a:t>
            </a:r>
            <a:endParaRPr lang="en-US" dirty="0"/>
          </a:p>
        </p:txBody>
      </p:sp>
      <p:sp>
        <p:nvSpPr>
          <p:cNvPr id="3" name="Content Placeholder 2"/>
          <p:cNvSpPr>
            <a:spLocks noGrp="1"/>
          </p:cNvSpPr>
          <p:nvPr>
            <p:ph idx="1"/>
          </p:nvPr>
        </p:nvSpPr>
        <p:spPr/>
        <p:txBody>
          <a:bodyPr>
            <a:normAutofit/>
          </a:bodyPr>
          <a:lstStyle/>
          <a:p>
            <a:pPr marL="0" indent="0" algn="ctr">
              <a:spcBef>
                <a:spcPts val="900"/>
              </a:spcBef>
              <a:buNone/>
            </a:pPr>
            <a:r>
              <a:rPr lang="en-US" sz="3600" b="1" i="1" dirty="0">
                <a:solidFill>
                  <a:schemeClr val="accent2">
                    <a:lumMod val="75000"/>
                  </a:schemeClr>
                </a:solidFill>
              </a:rPr>
              <a:t>Monitor outcomes on the </a:t>
            </a:r>
            <a:r>
              <a:rPr lang="en-US" sz="3600" b="1" i="1" dirty="0" smtClean="0">
                <a:solidFill>
                  <a:schemeClr val="accent2">
                    <a:lumMod val="75000"/>
                  </a:schemeClr>
                </a:solidFill>
              </a:rPr>
              <a:t>ground</a:t>
            </a:r>
          </a:p>
          <a:p>
            <a:pPr marL="457200" indent="-457200">
              <a:spcBef>
                <a:spcPts val="1200"/>
              </a:spcBef>
            </a:pPr>
            <a:r>
              <a:rPr lang="en-US" sz="3600" b="1" dirty="0" smtClean="0">
                <a:solidFill>
                  <a:schemeClr val="tx2">
                    <a:lumMod val="60000"/>
                    <a:lumOff val="40000"/>
                  </a:schemeClr>
                </a:solidFill>
              </a:rPr>
              <a:t>Measure Outcomes: </a:t>
            </a:r>
            <a:r>
              <a:rPr lang="en-US" sz="2800" dirty="0" smtClean="0"/>
              <a:t>Measure outcomes on the ground over time after projects are implemented (as opposed to just modeling before)</a:t>
            </a:r>
            <a:endParaRPr lang="en-US" sz="2800" dirty="0"/>
          </a:p>
          <a:p>
            <a:pPr marL="457200" indent="-457200">
              <a:spcBef>
                <a:spcPts val="1200"/>
              </a:spcBef>
            </a:pPr>
            <a:r>
              <a:rPr lang="en-US" sz="3600" b="1" dirty="0" smtClean="0">
                <a:solidFill>
                  <a:srgbClr val="2D83F4"/>
                </a:solidFill>
              </a:rPr>
              <a:t>Track Cause &amp; Effect: </a:t>
            </a:r>
            <a:r>
              <a:rPr lang="en-US" sz="2800" dirty="0" smtClean="0"/>
              <a:t>Link outcomes back to actions (as opposed to those due to external factors)</a:t>
            </a:r>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41</a:t>
            </a:fld>
            <a:endParaRPr lang="en-US"/>
          </a:p>
        </p:txBody>
      </p:sp>
    </p:spTree>
    <p:extLst>
      <p:ext uri="{BB962C8B-B14F-4D97-AF65-F5344CB8AC3E}">
        <p14:creationId xmlns:p14="http://schemas.microsoft.com/office/powerpoint/2010/main" val="1372795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Washington: Greenhouse Gas Emissions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42</a:t>
            </a:fld>
            <a:endParaRPr lang="en-US"/>
          </a:p>
        </p:txBody>
      </p:sp>
      <p:pic>
        <p:nvPicPr>
          <p:cNvPr id="6" name="Picture 5" descr="16020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603" y="1143000"/>
            <a:ext cx="7312794" cy="4800600"/>
          </a:xfrm>
          <a:prstGeom prst="rect">
            <a:avLst/>
          </a:prstGeom>
          <a:ln w="28575">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584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a:t>
            </a:r>
            <a:r>
              <a:rPr lang="en-US" dirty="0" smtClean="0"/>
              <a:t>. Evaluating – Report Returns</a:t>
            </a:r>
            <a:endParaRPr lang="en-US" dirty="0"/>
          </a:p>
        </p:txBody>
      </p:sp>
      <p:sp>
        <p:nvSpPr>
          <p:cNvPr id="3" name="Content Placeholder 2"/>
          <p:cNvSpPr>
            <a:spLocks noGrp="1"/>
          </p:cNvSpPr>
          <p:nvPr>
            <p:ph idx="1"/>
          </p:nvPr>
        </p:nvSpPr>
        <p:spPr/>
        <p:txBody>
          <a:bodyPr>
            <a:normAutofit/>
          </a:bodyPr>
          <a:lstStyle/>
          <a:p>
            <a:pPr marL="0" indent="0" algn="ctr">
              <a:spcBef>
                <a:spcPts val="900"/>
              </a:spcBef>
              <a:buNone/>
            </a:pPr>
            <a:r>
              <a:rPr lang="en-US" sz="3600" b="1" i="1" dirty="0">
                <a:solidFill>
                  <a:schemeClr val="accent2">
                    <a:lumMod val="75000"/>
                  </a:schemeClr>
                </a:solidFill>
              </a:rPr>
              <a:t>R</a:t>
            </a:r>
            <a:r>
              <a:rPr lang="en-US" sz="3600" b="1" i="1" dirty="0" smtClean="0">
                <a:solidFill>
                  <a:schemeClr val="accent2">
                    <a:lumMod val="75000"/>
                  </a:schemeClr>
                </a:solidFill>
              </a:rPr>
              <a:t>eport </a:t>
            </a:r>
            <a:r>
              <a:rPr lang="en-US" sz="3600" b="1" i="1" dirty="0">
                <a:solidFill>
                  <a:schemeClr val="accent2">
                    <a:lumMod val="75000"/>
                  </a:schemeClr>
                </a:solidFill>
              </a:rPr>
              <a:t>returns </a:t>
            </a:r>
            <a:r>
              <a:rPr lang="en-US" sz="3600" b="1" i="1" dirty="0" smtClean="0">
                <a:solidFill>
                  <a:schemeClr val="accent2">
                    <a:lumMod val="75000"/>
                  </a:schemeClr>
                </a:solidFill>
              </a:rPr>
              <a:t>on investments to taxpayers</a:t>
            </a:r>
          </a:p>
          <a:p>
            <a:pPr marL="457200" indent="-457200">
              <a:spcBef>
                <a:spcPts val="1200"/>
              </a:spcBef>
            </a:pPr>
            <a:r>
              <a:rPr lang="en-US" sz="3600" b="1" dirty="0" smtClean="0">
                <a:solidFill>
                  <a:srgbClr val="2D83F4"/>
                </a:solidFill>
              </a:rPr>
              <a:t>Be Accountable:</a:t>
            </a:r>
            <a:r>
              <a:rPr lang="en-US" sz="3600" b="1" dirty="0">
                <a:solidFill>
                  <a:srgbClr val="2D83F4"/>
                </a:solidFill>
              </a:rPr>
              <a:t> </a:t>
            </a:r>
            <a:r>
              <a:rPr lang="en-US" sz="2800" dirty="0" smtClean="0"/>
              <a:t>Report what </a:t>
            </a:r>
            <a:r>
              <a:rPr lang="en-US" sz="2800" dirty="0"/>
              <a:t>outcomes were delivered—at what </a:t>
            </a:r>
            <a:r>
              <a:rPr lang="en-US" sz="2800" dirty="0" smtClean="0"/>
              <a:t>cost</a:t>
            </a:r>
            <a:endParaRPr lang="en-US" sz="2800" dirty="0"/>
          </a:p>
          <a:p>
            <a:pPr marL="457200" indent="-457200">
              <a:spcBef>
                <a:spcPts val="1200"/>
              </a:spcBef>
            </a:pPr>
            <a:r>
              <a:rPr lang="en-US" sz="3600" b="1" dirty="0" smtClean="0">
                <a:solidFill>
                  <a:srgbClr val="2D83F4"/>
                </a:solidFill>
              </a:rPr>
              <a:t>Be Transparent: </a:t>
            </a:r>
            <a:r>
              <a:rPr lang="en-US" sz="2800" dirty="0" smtClean="0"/>
              <a:t>Report how </a:t>
            </a:r>
            <a:r>
              <a:rPr lang="en-US" sz="2800" dirty="0"/>
              <a:t>were decisions </a:t>
            </a:r>
            <a:r>
              <a:rPr lang="en-US" sz="2800" dirty="0" smtClean="0"/>
              <a:t>made</a:t>
            </a:r>
          </a:p>
          <a:p>
            <a:pPr marL="457200" indent="-457200">
              <a:spcBef>
                <a:spcPts val="1200"/>
              </a:spcBef>
            </a:pPr>
            <a:r>
              <a:rPr lang="en-US" sz="3600" b="1" dirty="0" smtClean="0">
                <a:solidFill>
                  <a:srgbClr val="2D83F4"/>
                </a:solidFill>
              </a:rPr>
              <a:t>Be Accessible: </a:t>
            </a:r>
            <a:r>
              <a:rPr lang="en-US" sz="2800" dirty="0" smtClean="0"/>
              <a:t>Report succinctly in plain English to the general public</a:t>
            </a:r>
            <a:endParaRPr lang="en-US" sz="28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43</a:t>
            </a:fld>
            <a:endParaRPr lang="en-US"/>
          </a:p>
        </p:txBody>
      </p:sp>
    </p:spTree>
    <p:extLst>
      <p:ext uri="{BB962C8B-B14F-4D97-AF65-F5344CB8AC3E}">
        <p14:creationId xmlns:p14="http://schemas.microsoft.com/office/powerpoint/2010/main" val="1181409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Utah’s Unified Plan</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44</a:t>
            </a:fld>
            <a:endParaRPr lang="en-US"/>
          </a:p>
        </p:txBody>
      </p:sp>
      <p:pic>
        <p:nvPicPr>
          <p:cNvPr id="7" name="Picture 6" descr="Utah_Unified_Plan_Web_2015-2040.pdf"/>
          <p:cNvPicPr>
            <a:picLocks noChangeAspect="1"/>
          </p:cNvPicPr>
          <p:nvPr/>
        </p:nvPicPr>
        <p:blipFill rotWithShape="1">
          <a:blip r:embed="rId3">
            <a:extLst>
              <a:ext uri="{28A0092B-C50C-407E-A947-70E740481C1C}">
                <a14:useLocalDpi xmlns:a14="http://schemas.microsoft.com/office/drawing/2010/main" val="0"/>
              </a:ext>
            </a:extLst>
          </a:blip>
          <a:srcRect l="9167" t="8471" r="7255" b="5834"/>
          <a:stretch/>
        </p:blipFill>
        <p:spPr>
          <a:xfrm>
            <a:off x="2763022" y="1143000"/>
            <a:ext cx="3617956" cy="4800600"/>
          </a:xfrm>
          <a:prstGeom prst="rect">
            <a:avLst/>
          </a:prstGeom>
          <a:solidFill>
            <a:schemeClr val="bg1"/>
          </a:solidFill>
          <a:ln w="28575">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161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Minnesota: Sources &amp; Uses of Funding</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6" name="Slide Number Placeholder 5"/>
          <p:cNvSpPr>
            <a:spLocks noGrp="1"/>
          </p:cNvSpPr>
          <p:nvPr>
            <p:ph type="sldNum" sz="quarter" idx="12"/>
          </p:nvPr>
        </p:nvSpPr>
        <p:spPr/>
        <p:txBody>
          <a:bodyPr/>
          <a:lstStyle/>
          <a:p>
            <a:fld id="{5ED4F41F-121C-40FD-8316-01AD1D3B0F41}" type="slidenum">
              <a:rPr lang="en-US" smtClean="0"/>
              <a:t>45</a:t>
            </a:fld>
            <a:endParaRPr lang="en-US"/>
          </a:p>
        </p:txBody>
      </p:sp>
      <p:pic>
        <p:nvPicPr>
          <p:cNvPr id="9" name="Picture 8" descr="TranspFunding Pie Chart 201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223" y="1143000"/>
            <a:ext cx="3709555" cy="4800600"/>
          </a:xfrm>
          <a:prstGeom prst="rect">
            <a:avLst/>
          </a:prstGeom>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386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a:t>
            </a:r>
            <a:r>
              <a:rPr lang="en-US" dirty="0" smtClean="0"/>
              <a:t>. Evaluating– Adjust Expectations</a:t>
            </a:r>
            <a:endParaRPr lang="en-US" dirty="0"/>
          </a:p>
        </p:txBody>
      </p:sp>
      <p:sp>
        <p:nvSpPr>
          <p:cNvPr id="3" name="Content Placeholder 2"/>
          <p:cNvSpPr>
            <a:spLocks noGrp="1"/>
          </p:cNvSpPr>
          <p:nvPr>
            <p:ph idx="1"/>
          </p:nvPr>
        </p:nvSpPr>
        <p:spPr/>
        <p:txBody>
          <a:bodyPr>
            <a:normAutofit/>
          </a:bodyPr>
          <a:lstStyle/>
          <a:p>
            <a:pPr marL="0" indent="0" algn="ctr">
              <a:spcBef>
                <a:spcPts val="900"/>
              </a:spcBef>
              <a:buNone/>
            </a:pPr>
            <a:r>
              <a:rPr lang="en-US" sz="3600" b="1" i="1" dirty="0">
                <a:solidFill>
                  <a:schemeClr val="accent2">
                    <a:lumMod val="75000"/>
                  </a:schemeClr>
                </a:solidFill>
              </a:rPr>
              <a:t>A</a:t>
            </a:r>
            <a:r>
              <a:rPr lang="en-US" sz="3600" b="1" i="1" dirty="0" smtClean="0">
                <a:solidFill>
                  <a:schemeClr val="accent2">
                    <a:lumMod val="75000"/>
                  </a:schemeClr>
                </a:solidFill>
              </a:rPr>
              <a:t>djust expectations in light of experience</a:t>
            </a:r>
          </a:p>
          <a:p>
            <a:pPr marL="457200" indent="-457200">
              <a:spcBef>
                <a:spcPts val="1200"/>
              </a:spcBef>
            </a:pPr>
            <a:r>
              <a:rPr lang="en-US" sz="3600" b="1" dirty="0">
                <a:solidFill>
                  <a:srgbClr val="2D83F4"/>
                </a:solidFill>
              </a:rPr>
              <a:t>Analyze </a:t>
            </a:r>
            <a:r>
              <a:rPr lang="en-US" sz="3600" b="1" dirty="0" smtClean="0">
                <a:solidFill>
                  <a:srgbClr val="2D83F4"/>
                </a:solidFill>
              </a:rPr>
              <a:t>Outcomes: </a:t>
            </a:r>
            <a:r>
              <a:rPr lang="en-US" sz="2800" dirty="0" smtClean="0"/>
              <a:t>Compare expected to actual outcomes</a:t>
            </a:r>
            <a:r>
              <a:rPr lang="en-US" sz="2800" dirty="0"/>
              <a:t> </a:t>
            </a:r>
            <a:r>
              <a:rPr lang="en-US" sz="2800" dirty="0" smtClean="0"/>
              <a:t>to improve understanding of effectiveness of actions and accuracy of models</a:t>
            </a:r>
            <a:endParaRPr lang="en-US" sz="2800" dirty="0"/>
          </a:p>
          <a:p>
            <a:pPr marL="457200" indent="-457200">
              <a:spcBef>
                <a:spcPts val="1200"/>
              </a:spcBef>
            </a:pPr>
            <a:r>
              <a:rPr lang="en-US" sz="3600" b="1" dirty="0" smtClean="0">
                <a:solidFill>
                  <a:srgbClr val="2D83F4"/>
                </a:solidFill>
              </a:rPr>
              <a:t>Revisit Goals: </a:t>
            </a:r>
            <a:r>
              <a:rPr lang="en-US" sz="2800" dirty="0" smtClean="0"/>
              <a:t>Revise performance targets based on progress</a:t>
            </a:r>
          </a:p>
          <a:p>
            <a:pPr marL="457200" indent="-457200">
              <a:spcBef>
                <a:spcPts val="1200"/>
              </a:spcBef>
            </a:pPr>
            <a:endParaRPr lang="en-US" sz="28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46</a:t>
            </a:fld>
            <a:endParaRPr lang="en-US"/>
          </a:p>
        </p:txBody>
      </p:sp>
    </p:spTree>
    <p:extLst>
      <p:ext uri="{BB962C8B-B14F-4D97-AF65-F5344CB8AC3E}">
        <p14:creationId xmlns:p14="http://schemas.microsoft.com/office/powerpoint/2010/main" val="3237779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Outcomes-Based Summary</a:t>
            </a:r>
            <a:endParaRPr lang="en-US" dirty="0"/>
          </a:p>
        </p:txBody>
      </p:sp>
      <p:sp>
        <p:nvSpPr>
          <p:cNvPr id="3" name="Content Placeholder 2"/>
          <p:cNvSpPr>
            <a:spLocks noGrp="1"/>
          </p:cNvSpPr>
          <p:nvPr>
            <p:ph sz="half" idx="1"/>
          </p:nvPr>
        </p:nvSpPr>
        <p:spPr/>
        <p:txBody>
          <a:bodyPr numCol="1" spcCol="457200">
            <a:noAutofit/>
          </a:bodyPr>
          <a:lstStyle/>
          <a:p>
            <a:pPr marL="347472" indent="-347472">
              <a:spcBef>
                <a:spcPts val="600"/>
              </a:spcBef>
              <a:buFont typeface="+mj-lt"/>
              <a:buAutoNum type="arabicPeriod"/>
            </a:pPr>
            <a:r>
              <a:rPr lang="en-US" sz="2000" b="1" dirty="0">
                <a:solidFill>
                  <a:srgbClr val="2D83F4"/>
                </a:solidFill>
              </a:rPr>
              <a:t>Planning</a:t>
            </a:r>
          </a:p>
          <a:p>
            <a:pPr marL="576072" lvl="1" indent="-228600">
              <a:spcBef>
                <a:spcPts val="0"/>
              </a:spcBef>
            </a:pPr>
            <a:r>
              <a:rPr lang="en-US" sz="1600" b="1" i="1" dirty="0"/>
              <a:t>Set real-world goals that </a:t>
            </a:r>
            <a:r>
              <a:rPr lang="en-US" sz="1600" b="1" i="1" dirty="0" smtClean="0"/>
              <a:t>matter</a:t>
            </a:r>
          </a:p>
          <a:p>
            <a:pPr marL="804672" lvl="2" indent="-228600">
              <a:spcBef>
                <a:spcPts val="0"/>
              </a:spcBef>
            </a:pPr>
            <a:r>
              <a:rPr lang="en-US" sz="1400" dirty="0"/>
              <a:t>Identify g</a:t>
            </a:r>
            <a:r>
              <a:rPr lang="en-US" sz="1400" dirty="0" smtClean="0"/>
              <a:t>oals</a:t>
            </a:r>
            <a:endParaRPr lang="en-US" sz="1400" dirty="0"/>
          </a:p>
          <a:p>
            <a:pPr marL="804672" lvl="2" indent="-228600">
              <a:spcBef>
                <a:spcPts val="0"/>
              </a:spcBef>
            </a:pPr>
            <a:r>
              <a:rPr lang="en-US" sz="1400" dirty="0" smtClean="0"/>
              <a:t>Consider the “three </a:t>
            </a:r>
            <a:r>
              <a:rPr lang="en-US" sz="1400" dirty="0"/>
              <a:t>P’s / E’s</a:t>
            </a:r>
            <a:r>
              <a:rPr lang="en-US" sz="1400" dirty="0" smtClean="0"/>
              <a:t>”</a:t>
            </a:r>
          </a:p>
          <a:p>
            <a:pPr marL="804672" lvl="2" indent="-228600">
              <a:spcBef>
                <a:spcPts val="0"/>
              </a:spcBef>
            </a:pPr>
            <a:r>
              <a:rPr lang="en-US" sz="1400" dirty="0" smtClean="0"/>
              <a:t>Set priorities</a:t>
            </a:r>
          </a:p>
          <a:p>
            <a:pPr marL="804672" lvl="2" indent="-228600">
              <a:spcBef>
                <a:spcPts val="0"/>
              </a:spcBef>
            </a:pPr>
            <a:r>
              <a:rPr lang="en-US" sz="1400" dirty="0" smtClean="0"/>
              <a:t>Quantify performance</a:t>
            </a:r>
            <a:endParaRPr lang="en-US" sz="1400" dirty="0"/>
          </a:p>
          <a:p>
            <a:pPr marL="576072" lvl="1" indent="-228600">
              <a:spcBef>
                <a:spcPts val="0"/>
              </a:spcBef>
            </a:pPr>
            <a:r>
              <a:rPr lang="en-US" sz="1600" b="1" i="1" dirty="0"/>
              <a:t>Determine actions to achieve </a:t>
            </a:r>
            <a:r>
              <a:rPr lang="en-US" sz="1600" b="1" i="1" dirty="0" smtClean="0"/>
              <a:t>outcomes</a:t>
            </a:r>
          </a:p>
          <a:p>
            <a:pPr marL="804672" lvl="2" indent="-228600">
              <a:spcBef>
                <a:spcPts val="0"/>
              </a:spcBef>
            </a:pPr>
            <a:r>
              <a:rPr lang="en-US" sz="1400" dirty="0"/>
              <a:t>Identify a</a:t>
            </a:r>
            <a:r>
              <a:rPr lang="en-US" sz="1400" dirty="0" smtClean="0"/>
              <a:t>ctions</a:t>
            </a:r>
            <a:endParaRPr lang="en-US" sz="1400" dirty="0"/>
          </a:p>
          <a:p>
            <a:pPr marL="804672" lvl="2" indent="-228600">
              <a:spcBef>
                <a:spcPts val="0"/>
              </a:spcBef>
            </a:pPr>
            <a:r>
              <a:rPr lang="en-US" sz="1400" dirty="0" smtClean="0"/>
              <a:t>Develop scenarios</a:t>
            </a:r>
            <a:endParaRPr lang="en-US" sz="1400" dirty="0"/>
          </a:p>
          <a:p>
            <a:pPr marL="804672" lvl="2" indent="-228600">
              <a:spcBef>
                <a:spcPts val="0"/>
              </a:spcBef>
            </a:pPr>
            <a:r>
              <a:rPr lang="en-US" sz="1400" dirty="0"/>
              <a:t>Plan for u</a:t>
            </a:r>
            <a:r>
              <a:rPr lang="en-US" sz="1400" dirty="0" smtClean="0"/>
              <a:t>ncertainty</a:t>
            </a:r>
            <a:endParaRPr lang="en-US" sz="1400" dirty="0"/>
          </a:p>
          <a:p>
            <a:pPr marL="347472" indent="-347472">
              <a:spcBef>
                <a:spcPts val="600"/>
              </a:spcBef>
              <a:buFont typeface="+mj-lt"/>
              <a:buAutoNum type="arabicPeriod"/>
            </a:pPr>
            <a:r>
              <a:rPr lang="en-US" sz="2000" b="1" dirty="0">
                <a:solidFill>
                  <a:srgbClr val="2D83F4"/>
                </a:solidFill>
              </a:rPr>
              <a:t>Funding</a:t>
            </a:r>
          </a:p>
          <a:p>
            <a:pPr marL="576072" lvl="1" indent="-228600">
              <a:spcBef>
                <a:spcPts val="0"/>
              </a:spcBef>
            </a:pPr>
            <a:r>
              <a:rPr lang="en-US" sz="1600" b="1" i="1" dirty="0"/>
              <a:t>Levy taxes to raise needed </a:t>
            </a:r>
            <a:r>
              <a:rPr lang="en-US" sz="1600" b="1" i="1" dirty="0" smtClean="0"/>
              <a:t>revenues</a:t>
            </a:r>
          </a:p>
          <a:p>
            <a:pPr marL="804672" lvl="2" indent="-228600">
              <a:spcBef>
                <a:spcPts val="0"/>
              </a:spcBef>
            </a:pPr>
            <a:r>
              <a:rPr lang="en-US" sz="1400" dirty="0"/>
              <a:t>Secure r</a:t>
            </a:r>
            <a:r>
              <a:rPr lang="en-US" sz="1400" dirty="0" smtClean="0"/>
              <a:t>evenues</a:t>
            </a:r>
            <a:endParaRPr lang="en-US" sz="1400" dirty="0"/>
          </a:p>
          <a:p>
            <a:pPr marL="804672" lvl="2" indent="-228600">
              <a:spcBef>
                <a:spcPts val="0"/>
              </a:spcBef>
            </a:pPr>
            <a:r>
              <a:rPr lang="en-US" sz="1400" dirty="0"/>
              <a:t>Be a</a:t>
            </a:r>
            <a:r>
              <a:rPr lang="en-US" sz="1400" dirty="0" smtClean="0"/>
              <a:t>ccountable</a:t>
            </a:r>
            <a:endParaRPr lang="en-US" sz="1400" dirty="0"/>
          </a:p>
          <a:p>
            <a:pPr marL="804672" lvl="2" indent="-228600">
              <a:spcBef>
                <a:spcPts val="0"/>
              </a:spcBef>
            </a:pPr>
            <a:r>
              <a:rPr lang="en-US" sz="1400" dirty="0"/>
              <a:t>Price e</a:t>
            </a:r>
            <a:r>
              <a:rPr lang="en-US" sz="1400" dirty="0" smtClean="0"/>
              <a:t>fficiently</a:t>
            </a:r>
            <a:endParaRPr lang="en-US" sz="1400" dirty="0"/>
          </a:p>
          <a:p>
            <a:pPr marL="576072" lvl="1" indent="-228600">
              <a:spcBef>
                <a:spcPts val="0"/>
              </a:spcBef>
            </a:pPr>
            <a:r>
              <a:rPr lang="en-US" sz="1600" b="1" i="1" dirty="0" smtClean="0"/>
              <a:t>Empower well-positioned decision</a:t>
            </a:r>
            <a:r>
              <a:rPr lang="en-US" sz="1600" b="1" i="1" dirty="0"/>
              <a:t>-</a:t>
            </a:r>
            <a:r>
              <a:rPr lang="en-US" sz="1600" b="1" i="1" dirty="0" smtClean="0"/>
              <a:t>makers</a:t>
            </a:r>
          </a:p>
          <a:p>
            <a:pPr marL="804672" lvl="2" indent="-228600">
              <a:spcBef>
                <a:spcPts val="0"/>
              </a:spcBef>
            </a:pPr>
            <a:r>
              <a:rPr lang="en-US" sz="1400" dirty="0" smtClean="0"/>
              <a:t>Allocate</a:t>
            </a:r>
            <a:endParaRPr lang="en-US" sz="1400" dirty="0"/>
          </a:p>
          <a:p>
            <a:pPr marL="804672" lvl="2" indent="-228600">
              <a:spcBef>
                <a:spcPts val="0"/>
              </a:spcBef>
            </a:pPr>
            <a:r>
              <a:rPr lang="en-US" sz="1400" dirty="0"/>
              <a:t>Give </a:t>
            </a:r>
            <a:r>
              <a:rPr lang="en-US" sz="1400" dirty="0" smtClean="0"/>
              <a:t>flexibility / eliminate constraints</a:t>
            </a:r>
            <a:endParaRPr lang="en-US" sz="1400" dirty="0"/>
          </a:p>
          <a:p>
            <a:pPr marL="804672" lvl="2" indent="-228600">
              <a:spcBef>
                <a:spcPts val="0"/>
              </a:spcBef>
            </a:pPr>
            <a:r>
              <a:rPr lang="en-US" sz="1400" dirty="0"/>
              <a:t>Hold a</a:t>
            </a:r>
            <a:r>
              <a:rPr lang="en-US" sz="1400" dirty="0" smtClean="0"/>
              <a:t>ccountable</a:t>
            </a:r>
            <a:endParaRPr lang="en-US" sz="1400" dirty="0"/>
          </a:p>
        </p:txBody>
      </p:sp>
      <p:sp>
        <p:nvSpPr>
          <p:cNvPr id="7" name="Content Placeholder 6"/>
          <p:cNvSpPr>
            <a:spLocks noGrp="1"/>
          </p:cNvSpPr>
          <p:nvPr>
            <p:ph sz="half" idx="2"/>
          </p:nvPr>
        </p:nvSpPr>
        <p:spPr/>
        <p:txBody>
          <a:bodyPr/>
          <a:lstStyle/>
          <a:p>
            <a:pPr marL="347472" indent="-347472">
              <a:spcBef>
                <a:spcPts val="600"/>
              </a:spcBef>
              <a:buFont typeface="+mj-lt"/>
              <a:buAutoNum type="arabicPeriod" startAt="3"/>
            </a:pPr>
            <a:r>
              <a:rPr lang="en-US" sz="2000" b="1" dirty="0">
                <a:solidFill>
                  <a:srgbClr val="2D83F4"/>
                </a:solidFill>
              </a:rPr>
              <a:t>Programming</a:t>
            </a:r>
          </a:p>
          <a:p>
            <a:pPr marL="576072" lvl="1" indent="-228600">
              <a:spcBef>
                <a:spcPts val="0"/>
              </a:spcBef>
            </a:pPr>
            <a:r>
              <a:rPr lang="en-US" sz="1600" b="1" i="1" dirty="0"/>
              <a:t>Invest </a:t>
            </a:r>
            <a:r>
              <a:rPr lang="en-US" sz="1600" b="1" i="1"/>
              <a:t>in </a:t>
            </a:r>
            <a:r>
              <a:rPr lang="en-US" sz="1600" b="1" i="1" smtClean="0"/>
              <a:t>effective </a:t>
            </a:r>
            <a:r>
              <a:rPr lang="en-US" sz="1600" b="1" i="1" dirty="0"/>
              <a:t>projects</a:t>
            </a:r>
          </a:p>
          <a:p>
            <a:pPr marL="804672" lvl="2" indent="-228600">
              <a:spcBef>
                <a:spcPts val="0"/>
              </a:spcBef>
            </a:pPr>
            <a:r>
              <a:rPr lang="en-US" sz="1400" dirty="0"/>
              <a:t>Fund </a:t>
            </a:r>
            <a:r>
              <a:rPr lang="en-US" sz="1400" dirty="0" smtClean="0"/>
              <a:t>what’s </a:t>
            </a:r>
            <a:r>
              <a:rPr lang="en-US" sz="1400" dirty="0"/>
              <a:t>p</a:t>
            </a:r>
            <a:r>
              <a:rPr lang="en-US" sz="1400" dirty="0" smtClean="0"/>
              <a:t>lanned</a:t>
            </a:r>
            <a:endParaRPr lang="en-US" sz="1400" dirty="0"/>
          </a:p>
          <a:p>
            <a:pPr marL="804672" lvl="2" indent="-228600">
              <a:spcBef>
                <a:spcPts val="0"/>
              </a:spcBef>
            </a:pPr>
            <a:r>
              <a:rPr lang="en-US" sz="1400" dirty="0"/>
              <a:t>Think </a:t>
            </a:r>
            <a:r>
              <a:rPr lang="en-US" sz="1400" dirty="0" smtClean="0"/>
              <a:t>multi-modal </a:t>
            </a:r>
            <a:r>
              <a:rPr lang="en-US" sz="1400" dirty="0"/>
              <a:t>/ </a:t>
            </a:r>
            <a:r>
              <a:rPr lang="en-US" sz="1400" dirty="0" smtClean="0"/>
              <a:t>jurisdictional</a:t>
            </a:r>
            <a:endParaRPr lang="en-US" sz="1400" dirty="0"/>
          </a:p>
          <a:p>
            <a:pPr marL="804672" lvl="2" indent="-228600">
              <a:spcBef>
                <a:spcPts val="0"/>
              </a:spcBef>
            </a:pPr>
            <a:r>
              <a:rPr lang="en-US" sz="1400" dirty="0"/>
              <a:t>Assess </a:t>
            </a:r>
            <a:r>
              <a:rPr lang="en-US" sz="1400" dirty="0" smtClean="0"/>
              <a:t>benefits </a:t>
            </a:r>
            <a:r>
              <a:rPr lang="en-US" sz="1400" dirty="0"/>
              <a:t>&amp; </a:t>
            </a:r>
            <a:r>
              <a:rPr lang="en-US" sz="1400" dirty="0" smtClean="0"/>
              <a:t>costs</a:t>
            </a:r>
            <a:endParaRPr lang="en-US" sz="1400" dirty="0"/>
          </a:p>
          <a:p>
            <a:pPr marL="347472" indent="-347472">
              <a:spcBef>
                <a:spcPts val="600"/>
              </a:spcBef>
              <a:buFont typeface="+mj-lt"/>
              <a:buAutoNum type="arabicPeriod" startAt="3"/>
            </a:pPr>
            <a:r>
              <a:rPr lang="en-US" sz="2000" b="1" dirty="0">
                <a:solidFill>
                  <a:srgbClr val="2D83F4"/>
                </a:solidFill>
              </a:rPr>
              <a:t>Evaluating</a:t>
            </a:r>
          </a:p>
          <a:p>
            <a:pPr marL="576072" lvl="1" indent="-228600">
              <a:spcBef>
                <a:spcPts val="0"/>
              </a:spcBef>
            </a:pPr>
            <a:r>
              <a:rPr lang="en-US" sz="1600" b="1" i="1" dirty="0"/>
              <a:t>Monitor outcomes on the ground</a:t>
            </a:r>
          </a:p>
          <a:p>
            <a:pPr marL="804672" lvl="2" indent="-228600">
              <a:spcBef>
                <a:spcPts val="0"/>
              </a:spcBef>
            </a:pPr>
            <a:r>
              <a:rPr lang="en-US" sz="1400" dirty="0" smtClean="0"/>
              <a:t>Measure outcomes</a:t>
            </a:r>
            <a:endParaRPr lang="en-US" sz="1400" dirty="0"/>
          </a:p>
          <a:p>
            <a:pPr marL="804672" lvl="2" indent="-228600">
              <a:spcBef>
                <a:spcPts val="0"/>
              </a:spcBef>
            </a:pPr>
            <a:r>
              <a:rPr lang="en-US" sz="1400" dirty="0"/>
              <a:t>Track </a:t>
            </a:r>
            <a:r>
              <a:rPr lang="en-US" sz="1400" dirty="0" smtClean="0"/>
              <a:t>cause </a:t>
            </a:r>
            <a:r>
              <a:rPr lang="en-US" sz="1400" dirty="0"/>
              <a:t>&amp; </a:t>
            </a:r>
            <a:r>
              <a:rPr lang="en-US" sz="1400" dirty="0" smtClean="0"/>
              <a:t>effect</a:t>
            </a:r>
            <a:endParaRPr lang="en-US" sz="1400" dirty="0"/>
          </a:p>
          <a:p>
            <a:pPr marL="576072" lvl="1" indent="-228600">
              <a:spcBef>
                <a:spcPts val="0"/>
              </a:spcBef>
            </a:pPr>
            <a:r>
              <a:rPr lang="en-US" sz="1600" b="1" i="1" dirty="0"/>
              <a:t>Report returns on </a:t>
            </a:r>
            <a:r>
              <a:rPr lang="en-US" sz="1600" b="1" i="1" dirty="0" smtClean="0"/>
              <a:t>investments </a:t>
            </a:r>
            <a:r>
              <a:rPr lang="en-US" sz="1600" b="1" i="1" dirty="0"/>
              <a:t>to taxpayers</a:t>
            </a:r>
          </a:p>
          <a:p>
            <a:pPr marL="804672" lvl="2" indent="-228600">
              <a:spcBef>
                <a:spcPts val="0"/>
              </a:spcBef>
            </a:pPr>
            <a:r>
              <a:rPr lang="en-US" sz="1400" dirty="0"/>
              <a:t>Be </a:t>
            </a:r>
            <a:r>
              <a:rPr lang="en-US" sz="1400" dirty="0" smtClean="0"/>
              <a:t>accountable</a:t>
            </a:r>
            <a:endParaRPr lang="en-US" sz="1400" dirty="0"/>
          </a:p>
          <a:p>
            <a:pPr marL="804672" lvl="2" indent="-228600">
              <a:spcBef>
                <a:spcPts val="0"/>
              </a:spcBef>
            </a:pPr>
            <a:r>
              <a:rPr lang="en-US" sz="1400" dirty="0"/>
              <a:t>Be </a:t>
            </a:r>
            <a:r>
              <a:rPr lang="en-US" sz="1400" dirty="0" smtClean="0"/>
              <a:t>transparent</a:t>
            </a:r>
            <a:endParaRPr lang="en-US" sz="1400" dirty="0"/>
          </a:p>
          <a:p>
            <a:pPr marL="804672" lvl="2" indent="-228600">
              <a:spcBef>
                <a:spcPts val="0"/>
              </a:spcBef>
            </a:pPr>
            <a:r>
              <a:rPr lang="en-US" sz="1400" dirty="0"/>
              <a:t>Be </a:t>
            </a:r>
            <a:r>
              <a:rPr lang="en-US" sz="1400" dirty="0" smtClean="0"/>
              <a:t>accessible</a:t>
            </a:r>
            <a:endParaRPr lang="en-US" sz="1400" dirty="0"/>
          </a:p>
          <a:p>
            <a:pPr marL="576072" lvl="1" indent="-228600">
              <a:spcBef>
                <a:spcPts val="0"/>
              </a:spcBef>
            </a:pPr>
            <a:r>
              <a:rPr lang="en-US" sz="1600" b="1" i="1" dirty="0"/>
              <a:t>Adjust expectations in light of experience</a:t>
            </a:r>
          </a:p>
          <a:p>
            <a:pPr marL="804672" lvl="2" indent="-228600">
              <a:spcBef>
                <a:spcPts val="0"/>
              </a:spcBef>
            </a:pPr>
            <a:r>
              <a:rPr lang="en-US" sz="1400" dirty="0"/>
              <a:t>Analyze </a:t>
            </a:r>
            <a:r>
              <a:rPr lang="en-US" sz="1400" dirty="0" smtClean="0"/>
              <a:t>outcomes</a:t>
            </a:r>
            <a:endParaRPr lang="en-US" sz="1400" dirty="0"/>
          </a:p>
          <a:p>
            <a:pPr marL="804672" lvl="2" indent="-228600">
              <a:spcBef>
                <a:spcPts val="0"/>
              </a:spcBef>
            </a:pPr>
            <a:r>
              <a:rPr lang="en-US" sz="1400" dirty="0"/>
              <a:t>Revisit </a:t>
            </a:r>
            <a:r>
              <a:rPr lang="en-US" sz="1400" dirty="0" smtClean="0"/>
              <a:t>goals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47</a:t>
            </a:fld>
            <a:endParaRPr lang="en-US"/>
          </a:p>
        </p:txBody>
      </p:sp>
    </p:spTree>
    <p:extLst>
      <p:ext uri="{BB962C8B-B14F-4D97-AF65-F5344CB8AC3E}">
        <p14:creationId xmlns:p14="http://schemas.microsoft.com/office/powerpoint/2010/main" val="4262340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MAP-21: </a:t>
            </a:r>
            <a:r>
              <a:rPr lang="en-US" dirty="0"/>
              <a:t>Declaration of Policy</a:t>
            </a:r>
          </a:p>
        </p:txBody>
      </p:sp>
      <p:sp>
        <p:nvSpPr>
          <p:cNvPr id="7" name="Content Placeholder 6"/>
          <p:cNvSpPr>
            <a:spLocks noGrp="1"/>
          </p:cNvSpPr>
          <p:nvPr>
            <p:ph idx="1"/>
          </p:nvPr>
        </p:nvSpPr>
        <p:spPr/>
        <p:txBody>
          <a:bodyPr>
            <a:noAutofit/>
          </a:bodyPr>
          <a:lstStyle/>
          <a:p>
            <a:pPr marL="0" indent="0">
              <a:spcBef>
                <a:spcPts val="0"/>
              </a:spcBef>
              <a:buNone/>
            </a:pPr>
            <a:r>
              <a:rPr lang="en-US" sz="3200" dirty="0"/>
              <a:t>“Performance management will </a:t>
            </a:r>
            <a:r>
              <a:rPr lang="en-US" sz="3200" i="1" dirty="0">
                <a:solidFill>
                  <a:schemeClr val="tx2">
                    <a:lumMod val="60000"/>
                    <a:lumOff val="40000"/>
                  </a:schemeClr>
                </a:solidFill>
              </a:rPr>
              <a:t>transform </a:t>
            </a:r>
            <a:r>
              <a:rPr lang="en-US" sz="3200" dirty="0"/>
              <a:t>the Federal-aid highway program and provide a means to the </a:t>
            </a:r>
            <a:r>
              <a:rPr lang="en-US" sz="3200" i="1" dirty="0">
                <a:solidFill>
                  <a:srgbClr val="2D83F4"/>
                </a:solidFill>
              </a:rPr>
              <a:t>most efficient investment </a:t>
            </a:r>
            <a:r>
              <a:rPr lang="en-US" sz="3200" dirty="0"/>
              <a:t>of Federal transportation funds by refocusing on national transportation goals, increasing the </a:t>
            </a:r>
            <a:r>
              <a:rPr lang="en-US" sz="3200" i="1" dirty="0">
                <a:solidFill>
                  <a:srgbClr val="2D83F4"/>
                </a:solidFill>
              </a:rPr>
              <a:t>accountability and transparency </a:t>
            </a:r>
            <a:r>
              <a:rPr lang="en-US" sz="3200" dirty="0"/>
              <a:t>of the Federal-aid highway program, and </a:t>
            </a:r>
            <a:r>
              <a:rPr lang="en-US" sz="3200" i="1" dirty="0">
                <a:solidFill>
                  <a:srgbClr val="2D83F4"/>
                </a:solidFill>
              </a:rPr>
              <a:t>improving project decision-making </a:t>
            </a:r>
            <a:r>
              <a:rPr lang="en-US" sz="3200" dirty="0"/>
              <a:t>through performance-based </a:t>
            </a:r>
            <a:r>
              <a:rPr lang="en-US" sz="3200" i="1" dirty="0">
                <a:solidFill>
                  <a:srgbClr val="2D83F4"/>
                </a:solidFill>
              </a:rPr>
              <a:t>planning and programming</a:t>
            </a:r>
            <a:r>
              <a:rPr lang="en-US" sz="3200" dirty="0" smtClean="0"/>
              <a:t>.”</a:t>
            </a:r>
          </a:p>
        </p:txBody>
      </p:sp>
      <p:sp>
        <p:nvSpPr>
          <p:cNvPr id="13" name="Date Placeholder 12"/>
          <p:cNvSpPr>
            <a:spLocks noGrp="1"/>
          </p:cNvSpPr>
          <p:nvPr>
            <p:ph type="dt" sz="half" idx="10"/>
          </p:nvPr>
        </p:nvSpPr>
        <p:spPr/>
        <p:txBody>
          <a:bodyPr/>
          <a:lstStyle/>
          <a:p>
            <a:r>
              <a:rPr lang="en-US" smtClean="0"/>
              <a:t>3/21/17</a:t>
            </a:r>
            <a:endParaRPr lang="en-US"/>
          </a:p>
        </p:txBody>
      </p:sp>
      <p:sp>
        <p:nvSpPr>
          <p:cNvPr id="15" name="Slide Number Placeholder 14"/>
          <p:cNvSpPr>
            <a:spLocks noGrp="1"/>
          </p:cNvSpPr>
          <p:nvPr>
            <p:ph type="sldNum" sz="quarter" idx="12"/>
          </p:nvPr>
        </p:nvSpPr>
        <p:spPr/>
        <p:txBody>
          <a:bodyPr/>
          <a:lstStyle/>
          <a:p>
            <a:fld id="{5ED4F41F-121C-40FD-8316-01AD1D3B0F41}" type="slidenum">
              <a:rPr lang="en-US" smtClean="0"/>
              <a:t>48</a:t>
            </a:fld>
            <a:endParaRPr lang="en-US"/>
          </a:p>
        </p:txBody>
      </p:sp>
    </p:spTree>
    <p:extLst>
      <p:ext uri="{BB962C8B-B14F-4D97-AF65-F5344CB8AC3E}">
        <p14:creationId xmlns:p14="http://schemas.microsoft.com/office/powerpoint/2010/main" val="2820778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MAP-21: National Goals</a:t>
            </a:r>
            <a:endParaRPr lang="en-US" dirty="0"/>
          </a:p>
        </p:txBody>
      </p:sp>
      <p:sp>
        <p:nvSpPr>
          <p:cNvPr id="7" name="Content Placeholder 6"/>
          <p:cNvSpPr>
            <a:spLocks noGrp="1"/>
          </p:cNvSpPr>
          <p:nvPr>
            <p:ph idx="1"/>
          </p:nvPr>
        </p:nvSpPr>
        <p:spPr/>
        <p:txBody>
          <a:bodyPr>
            <a:noAutofit/>
          </a:bodyPr>
          <a:lstStyle/>
          <a:p>
            <a:pPr marL="347472" indent="-347472">
              <a:spcBef>
                <a:spcPts val="0"/>
              </a:spcBef>
              <a:buFont typeface="+mj-lt"/>
              <a:buAutoNum type="arabicPeriod"/>
            </a:pPr>
            <a:r>
              <a:rPr lang="en-US" sz="2400" b="1" dirty="0" smtClean="0">
                <a:solidFill>
                  <a:schemeClr val="tx2">
                    <a:lumMod val="60000"/>
                    <a:lumOff val="40000"/>
                  </a:schemeClr>
                </a:solidFill>
              </a:rPr>
              <a:t>Safety</a:t>
            </a:r>
            <a:r>
              <a:rPr lang="en-US" sz="2400" b="1" dirty="0">
                <a:solidFill>
                  <a:schemeClr val="tx2">
                    <a:lumMod val="60000"/>
                    <a:lumOff val="40000"/>
                  </a:schemeClr>
                </a:solidFill>
              </a:rPr>
              <a:t>: </a:t>
            </a:r>
            <a:r>
              <a:rPr lang="en-US" sz="1600" dirty="0"/>
              <a:t>To achieve a significant reduction in traffic fatalities and serious injuries on all public roads.</a:t>
            </a:r>
          </a:p>
          <a:p>
            <a:pPr marL="347472" indent="-347472">
              <a:spcBef>
                <a:spcPts val="0"/>
              </a:spcBef>
              <a:buFont typeface="+mj-lt"/>
              <a:buAutoNum type="arabicPeriod"/>
            </a:pPr>
            <a:r>
              <a:rPr lang="en-US" sz="2400" b="1" dirty="0" smtClean="0">
                <a:solidFill>
                  <a:schemeClr val="tx2">
                    <a:lumMod val="60000"/>
                    <a:lumOff val="40000"/>
                  </a:schemeClr>
                </a:solidFill>
              </a:rPr>
              <a:t>Infrastructure Condition: </a:t>
            </a:r>
            <a:r>
              <a:rPr lang="en-US" sz="1600" dirty="0" smtClean="0"/>
              <a:t>To </a:t>
            </a:r>
            <a:r>
              <a:rPr lang="en-US" sz="1600" dirty="0"/>
              <a:t>maintain the highway infrastructure asset system in a state of good repair.</a:t>
            </a:r>
          </a:p>
          <a:p>
            <a:pPr marL="347472" indent="-347472">
              <a:spcBef>
                <a:spcPts val="0"/>
              </a:spcBef>
              <a:buFont typeface="+mj-lt"/>
              <a:buAutoNum type="arabicPeriod"/>
            </a:pPr>
            <a:r>
              <a:rPr lang="en-US" sz="2400" b="1" dirty="0" smtClean="0">
                <a:solidFill>
                  <a:schemeClr val="tx2">
                    <a:lumMod val="60000"/>
                    <a:lumOff val="40000"/>
                  </a:schemeClr>
                </a:solidFill>
              </a:rPr>
              <a:t>Congestion </a:t>
            </a:r>
            <a:r>
              <a:rPr lang="en-US" sz="2400" b="1" dirty="0">
                <a:solidFill>
                  <a:schemeClr val="tx2">
                    <a:lumMod val="60000"/>
                    <a:lumOff val="40000"/>
                  </a:schemeClr>
                </a:solidFill>
              </a:rPr>
              <a:t>R</a:t>
            </a:r>
            <a:r>
              <a:rPr lang="en-US" sz="2400" b="1" dirty="0" smtClean="0">
                <a:solidFill>
                  <a:schemeClr val="tx2">
                    <a:lumMod val="60000"/>
                    <a:lumOff val="40000"/>
                  </a:schemeClr>
                </a:solidFill>
              </a:rPr>
              <a:t>eduction</a:t>
            </a:r>
            <a:r>
              <a:rPr lang="en-US" sz="2400" b="1" dirty="0">
                <a:solidFill>
                  <a:schemeClr val="tx2">
                    <a:lumMod val="60000"/>
                    <a:lumOff val="40000"/>
                  </a:schemeClr>
                </a:solidFill>
              </a:rPr>
              <a:t>: </a:t>
            </a:r>
            <a:r>
              <a:rPr lang="en-US" sz="1600" dirty="0"/>
              <a:t>To achieve a significant reduction in congestion on the National Highway System.</a:t>
            </a:r>
          </a:p>
          <a:p>
            <a:pPr marL="347472" indent="-347472">
              <a:spcBef>
                <a:spcPts val="0"/>
              </a:spcBef>
              <a:buFont typeface="+mj-lt"/>
              <a:buAutoNum type="arabicPeriod"/>
            </a:pPr>
            <a:r>
              <a:rPr lang="en-US" sz="2400" b="1" dirty="0" smtClean="0">
                <a:solidFill>
                  <a:schemeClr val="tx2">
                    <a:lumMod val="60000"/>
                    <a:lumOff val="40000"/>
                  </a:schemeClr>
                </a:solidFill>
              </a:rPr>
              <a:t>System </a:t>
            </a:r>
            <a:r>
              <a:rPr lang="en-US" sz="2400" b="1" dirty="0">
                <a:solidFill>
                  <a:schemeClr val="tx2">
                    <a:lumMod val="60000"/>
                    <a:lumOff val="40000"/>
                  </a:schemeClr>
                </a:solidFill>
              </a:rPr>
              <a:t>R</a:t>
            </a:r>
            <a:r>
              <a:rPr lang="en-US" sz="2400" b="1" dirty="0" smtClean="0">
                <a:solidFill>
                  <a:schemeClr val="tx2">
                    <a:lumMod val="60000"/>
                    <a:lumOff val="40000"/>
                  </a:schemeClr>
                </a:solidFill>
              </a:rPr>
              <a:t>eliability</a:t>
            </a:r>
            <a:r>
              <a:rPr lang="en-US" sz="2400" b="1" dirty="0">
                <a:solidFill>
                  <a:schemeClr val="tx2">
                    <a:lumMod val="60000"/>
                    <a:lumOff val="40000"/>
                  </a:schemeClr>
                </a:solidFill>
              </a:rPr>
              <a:t>: </a:t>
            </a:r>
            <a:r>
              <a:rPr lang="en-US" sz="1600" dirty="0"/>
              <a:t>To improve the efficiency of the surface transportation system.</a:t>
            </a:r>
          </a:p>
          <a:p>
            <a:pPr marL="347472" indent="-347472">
              <a:spcBef>
                <a:spcPts val="0"/>
              </a:spcBef>
              <a:buFont typeface="+mj-lt"/>
              <a:buAutoNum type="arabicPeriod"/>
            </a:pPr>
            <a:r>
              <a:rPr lang="en-US" sz="2400" b="1" dirty="0" smtClean="0">
                <a:solidFill>
                  <a:schemeClr val="tx2">
                    <a:lumMod val="60000"/>
                    <a:lumOff val="40000"/>
                  </a:schemeClr>
                </a:solidFill>
              </a:rPr>
              <a:t>Freight Movement &amp; Economic </a:t>
            </a:r>
            <a:r>
              <a:rPr lang="en-US" sz="2400" b="1" dirty="0">
                <a:solidFill>
                  <a:schemeClr val="tx2">
                    <a:lumMod val="60000"/>
                    <a:lumOff val="40000"/>
                  </a:schemeClr>
                </a:solidFill>
              </a:rPr>
              <a:t>V</a:t>
            </a:r>
            <a:r>
              <a:rPr lang="en-US" sz="2400" b="1" dirty="0" smtClean="0">
                <a:solidFill>
                  <a:schemeClr val="tx2">
                    <a:lumMod val="60000"/>
                    <a:lumOff val="40000"/>
                  </a:schemeClr>
                </a:solidFill>
              </a:rPr>
              <a:t>itality: </a:t>
            </a:r>
            <a:r>
              <a:rPr lang="en-US" sz="1600" dirty="0" smtClean="0"/>
              <a:t>To </a:t>
            </a:r>
            <a:r>
              <a:rPr lang="en-US" sz="1600" dirty="0"/>
              <a:t>improve the national freight network, strengthen the ability of rural communities to access national and international trade markets, and support regional economic development.</a:t>
            </a:r>
          </a:p>
          <a:p>
            <a:pPr marL="347472" indent="-347472">
              <a:spcBef>
                <a:spcPts val="0"/>
              </a:spcBef>
              <a:buFont typeface="+mj-lt"/>
              <a:buAutoNum type="arabicPeriod"/>
            </a:pPr>
            <a:r>
              <a:rPr lang="en-US" sz="2400" b="1" dirty="0" smtClean="0">
                <a:solidFill>
                  <a:schemeClr val="tx2">
                    <a:lumMod val="60000"/>
                    <a:lumOff val="40000"/>
                  </a:schemeClr>
                </a:solidFill>
              </a:rPr>
              <a:t>Environmental </a:t>
            </a:r>
            <a:r>
              <a:rPr lang="en-US" sz="2400" b="1" dirty="0">
                <a:solidFill>
                  <a:schemeClr val="tx2">
                    <a:lumMod val="60000"/>
                    <a:lumOff val="40000"/>
                  </a:schemeClr>
                </a:solidFill>
              </a:rPr>
              <a:t>S</a:t>
            </a:r>
            <a:r>
              <a:rPr lang="en-US" sz="2400" b="1" dirty="0" smtClean="0">
                <a:solidFill>
                  <a:schemeClr val="tx2">
                    <a:lumMod val="60000"/>
                    <a:lumOff val="40000"/>
                  </a:schemeClr>
                </a:solidFill>
              </a:rPr>
              <a:t>ustainability</a:t>
            </a:r>
            <a:r>
              <a:rPr lang="en-US" sz="2400" b="1" dirty="0">
                <a:solidFill>
                  <a:schemeClr val="tx2">
                    <a:lumMod val="60000"/>
                    <a:lumOff val="40000"/>
                  </a:schemeClr>
                </a:solidFill>
              </a:rPr>
              <a:t>: </a:t>
            </a:r>
            <a:r>
              <a:rPr lang="en-US" sz="1600" dirty="0"/>
              <a:t>To enhance the performance of the transportation system while protecting and enhancing the natural environment.</a:t>
            </a:r>
          </a:p>
          <a:p>
            <a:pPr marL="347472" indent="-347472">
              <a:spcBef>
                <a:spcPts val="0"/>
              </a:spcBef>
              <a:buFont typeface="+mj-lt"/>
              <a:buAutoNum type="arabicPeriod"/>
            </a:pPr>
            <a:r>
              <a:rPr lang="en-US" sz="2400" b="1" dirty="0" smtClean="0">
                <a:solidFill>
                  <a:schemeClr val="tx2">
                    <a:lumMod val="60000"/>
                    <a:lumOff val="40000"/>
                  </a:schemeClr>
                </a:solidFill>
              </a:rPr>
              <a:t>Reduced Project </a:t>
            </a:r>
            <a:r>
              <a:rPr lang="en-US" sz="2400" b="1" dirty="0">
                <a:solidFill>
                  <a:schemeClr val="tx2">
                    <a:lumMod val="60000"/>
                    <a:lumOff val="40000"/>
                  </a:schemeClr>
                </a:solidFill>
              </a:rPr>
              <a:t>D</a:t>
            </a:r>
            <a:r>
              <a:rPr lang="en-US" sz="2400" b="1" dirty="0" smtClean="0">
                <a:solidFill>
                  <a:schemeClr val="tx2">
                    <a:lumMod val="60000"/>
                    <a:lumOff val="40000"/>
                  </a:schemeClr>
                </a:solidFill>
              </a:rPr>
              <a:t>elivery </a:t>
            </a:r>
            <a:r>
              <a:rPr lang="en-US" sz="2400" b="1" dirty="0">
                <a:solidFill>
                  <a:schemeClr val="tx2">
                    <a:lumMod val="60000"/>
                    <a:lumOff val="40000"/>
                  </a:schemeClr>
                </a:solidFill>
              </a:rPr>
              <a:t>D</a:t>
            </a:r>
            <a:r>
              <a:rPr lang="en-US" sz="2400" b="1" dirty="0" smtClean="0">
                <a:solidFill>
                  <a:schemeClr val="tx2">
                    <a:lumMod val="60000"/>
                    <a:lumOff val="40000"/>
                  </a:schemeClr>
                </a:solidFill>
              </a:rPr>
              <a:t>elays: </a:t>
            </a:r>
            <a:r>
              <a:rPr lang="en-US" sz="1600" dirty="0" smtClean="0"/>
              <a:t>To </a:t>
            </a:r>
            <a:r>
              <a:rPr lang="en-US" sz="1600" dirty="0"/>
              <a:t>reduce project costs, promote jobs and the economy, and expedite the movement of people and goods by accelerating project completion through eliminating delays in the project development and delivery process, including reducing regulatory burdens and improving agencies’ work practices</a:t>
            </a:r>
            <a:r>
              <a:rPr lang="en-US" sz="1600" dirty="0" smtClean="0"/>
              <a:t>.</a:t>
            </a:r>
            <a:endParaRPr lang="en-US" sz="1600" dirty="0"/>
          </a:p>
        </p:txBody>
      </p:sp>
      <p:sp>
        <p:nvSpPr>
          <p:cNvPr id="3" name="Date Placeholder 2"/>
          <p:cNvSpPr>
            <a:spLocks noGrp="1"/>
          </p:cNvSpPr>
          <p:nvPr>
            <p:ph type="dt" sz="half" idx="10"/>
          </p:nvPr>
        </p:nvSpPr>
        <p:spPr/>
        <p:txBody>
          <a:bodyPr/>
          <a:lstStyle/>
          <a:p>
            <a:r>
              <a:rPr lang="en-US" smtClean="0"/>
              <a:t>3/21/17</a:t>
            </a:r>
            <a:endParaRPr lang="en-US"/>
          </a:p>
        </p:txBody>
      </p:sp>
      <p:sp>
        <p:nvSpPr>
          <p:cNvPr id="9" name="Slide Number Placeholder 8"/>
          <p:cNvSpPr>
            <a:spLocks noGrp="1"/>
          </p:cNvSpPr>
          <p:nvPr>
            <p:ph type="sldNum" sz="quarter" idx="12"/>
          </p:nvPr>
        </p:nvSpPr>
        <p:spPr/>
        <p:txBody>
          <a:bodyPr/>
          <a:lstStyle/>
          <a:p>
            <a:fld id="{5ED4F41F-121C-40FD-8316-01AD1D3B0F41}" type="slidenum">
              <a:rPr lang="en-US" smtClean="0"/>
              <a:t>49</a:t>
            </a:fld>
            <a:endParaRPr lang="en-US"/>
          </a:p>
        </p:txBody>
      </p:sp>
    </p:spTree>
    <p:extLst>
      <p:ext uri="{BB962C8B-B14F-4D97-AF65-F5344CB8AC3E}">
        <p14:creationId xmlns:p14="http://schemas.microsoft.com/office/powerpoint/2010/main" val="30946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0"/>
            <a:ext cx="9143999" cy="933266"/>
          </a:xfrm>
        </p:spPr>
        <p:txBody>
          <a:bodyPr>
            <a:normAutofit/>
          </a:bodyPr>
          <a:lstStyle/>
          <a:p>
            <a:r>
              <a:rPr lang="en-US" dirty="0" smtClean="0"/>
              <a:t>Research Questions</a:t>
            </a:r>
            <a:endParaRPr lang="en-US" dirty="0"/>
          </a:p>
        </p:txBody>
      </p:sp>
      <p:sp>
        <p:nvSpPr>
          <p:cNvPr id="6" name="Content Placeholder 5"/>
          <p:cNvSpPr>
            <a:spLocks noGrp="1"/>
          </p:cNvSpPr>
          <p:nvPr>
            <p:ph idx="1"/>
          </p:nvPr>
        </p:nvSpPr>
        <p:spPr/>
        <p:txBody>
          <a:bodyPr>
            <a:noAutofit/>
          </a:bodyPr>
          <a:lstStyle/>
          <a:p>
            <a:pPr marL="0" lvl="0" indent="0">
              <a:spcBef>
                <a:spcPts val="2400"/>
              </a:spcBef>
              <a:buNone/>
            </a:pPr>
            <a:r>
              <a:rPr lang="en-US" sz="3600" b="1" dirty="0" smtClean="0">
                <a:solidFill>
                  <a:schemeClr val="tx2">
                    <a:lumMod val="60000"/>
                    <a:lumOff val="40000"/>
                  </a:schemeClr>
                </a:solidFill>
              </a:rPr>
              <a:t>Effectiveness (“Bang for the Buck”): </a:t>
            </a:r>
            <a:r>
              <a:rPr lang="en-US" sz="2800" dirty="0" smtClean="0">
                <a:solidFill>
                  <a:schemeClr val="tx1"/>
                </a:solidFill>
              </a:rPr>
              <a:t>How effectively </a:t>
            </a:r>
            <a:r>
              <a:rPr lang="en-US" sz="2800" dirty="0" smtClean="0"/>
              <a:t>are </a:t>
            </a:r>
            <a:r>
              <a:rPr lang="en-US" sz="2800" dirty="0" smtClean="0">
                <a:solidFill>
                  <a:schemeClr val="tx1"/>
                </a:solidFill>
              </a:rPr>
              <a:t>states </a:t>
            </a:r>
            <a:r>
              <a:rPr lang="en-US" sz="2800" dirty="0" smtClean="0"/>
              <a:t>and</a:t>
            </a:r>
            <a:r>
              <a:rPr lang="en-US" sz="2800" dirty="0" smtClean="0">
                <a:solidFill>
                  <a:schemeClr val="tx1"/>
                </a:solidFill>
              </a:rPr>
              <a:t> metropolitan planning organization (MPOs) advancing their own </a:t>
            </a:r>
            <a:r>
              <a:rPr lang="en-US" sz="2800" dirty="0"/>
              <a:t>economic development, public health, and other </a:t>
            </a:r>
            <a:r>
              <a:rPr lang="en-US" sz="2800" i="1" dirty="0">
                <a:solidFill>
                  <a:schemeClr val="tx2">
                    <a:lumMod val="60000"/>
                    <a:lumOff val="40000"/>
                  </a:schemeClr>
                </a:solidFill>
              </a:rPr>
              <a:t>livability</a:t>
            </a:r>
            <a:r>
              <a:rPr lang="en-US" sz="2800" dirty="0">
                <a:solidFill>
                  <a:schemeClr val="tx2">
                    <a:lumMod val="60000"/>
                    <a:lumOff val="40000"/>
                  </a:schemeClr>
                </a:solidFill>
              </a:rPr>
              <a:t> </a:t>
            </a:r>
            <a:r>
              <a:rPr lang="en-US" sz="2800" dirty="0"/>
              <a:t>goals </a:t>
            </a:r>
            <a:r>
              <a:rPr lang="en-US" sz="2800" dirty="0" smtClean="0"/>
              <a:t>with </a:t>
            </a:r>
            <a:r>
              <a:rPr lang="en-US" sz="2800" dirty="0"/>
              <a:t>transportation </a:t>
            </a:r>
            <a:r>
              <a:rPr lang="en-US" sz="2800" dirty="0" smtClean="0"/>
              <a:t>investments?</a:t>
            </a:r>
          </a:p>
          <a:p>
            <a:pPr marL="0" indent="0">
              <a:spcBef>
                <a:spcPts val="2400"/>
              </a:spcBef>
              <a:buNone/>
            </a:pPr>
            <a:r>
              <a:rPr lang="en-US" sz="3600" b="1" dirty="0">
                <a:solidFill>
                  <a:srgbClr val="2D83F4"/>
                </a:solidFill>
              </a:rPr>
              <a:t>Accountability &amp; Transparency</a:t>
            </a:r>
            <a:r>
              <a:rPr lang="en-US" sz="3600" dirty="0">
                <a:solidFill>
                  <a:srgbClr val="2D83F4"/>
                </a:solidFill>
              </a:rPr>
              <a:t>: </a:t>
            </a:r>
            <a:r>
              <a:rPr lang="en-US" sz="2800" dirty="0"/>
              <a:t>How are states and MPOs making transportation investment decisions? How could (performance-based) decision-making processes be improved to provide better outcomes</a:t>
            </a:r>
            <a:r>
              <a:rPr lang="en-US" sz="2800" dirty="0" smtClean="0"/>
              <a:t>?</a:t>
            </a:r>
            <a:endParaRPr lang="en-US" sz="2800" dirty="0"/>
          </a:p>
        </p:txBody>
      </p:sp>
      <p:sp>
        <p:nvSpPr>
          <p:cNvPr id="2" name="Date Placeholder 1"/>
          <p:cNvSpPr>
            <a:spLocks noGrp="1"/>
          </p:cNvSpPr>
          <p:nvPr>
            <p:ph type="dt" sz="half" idx="10"/>
          </p:nvPr>
        </p:nvSpPr>
        <p:spPr/>
        <p:txBody>
          <a:bodyPr/>
          <a:lstStyle/>
          <a:p>
            <a:r>
              <a:rPr lang="en-US" smtClean="0"/>
              <a:t>3/21/17</a:t>
            </a:r>
            <a:endParaRPr lang="en-US"/>
          </a:p>
        </p:txBody>
      </p:sp>
      <p:sp>
        <p:nvSpPr>
          <p:cNvPr id="3" name="Slide Number Placeholder 2"/>
          <p:cNvSpPr>
            <a:spLocks noGrp="1"/>
          </p:cNvSpPr>
          <p:nvPr>
            <p:ph type="sldNum" sz="quarter" idx="12"/>
          </p:nvPr>
        </p:nvSpPr>
        <p:spPr/>
        <p:txBody>
          <a:bodyPr/>
          <a:lstStyle/>
          <a:p>
            <a:fld id="{5ED4F41F-121C-40FD-8316-01AD1D3B0F41}" type="slidenum">
              <a:rPr lang="en-US" smtClean="0"/>
              <a:t>5</a:t>
            </a:fld>
            <a:endParaRPr lang="en-US"/>
          </a:p>
        </p:txBody>
      </p:sp>
    </p:spTree>
    <p:extLst>
      <p:ext uri="{BB962C8B-B14F-4D97-AF65-F5344CB8AC3E}">
        <p14:creationId xmlns:p14="http://schemas.microsoft.com/office/powerpoint/2010/main" val="154223266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MAP-21</a:t>
            </a:r>
            <a:r>
              <a:rPr lang="en-US" dirty="0"/>
              <a:t>: </a:t>
            </a:r>
            <a:r>
              <a:rPr lang="en-US" dirty="0" smtClean="0"/>
              <a:t>Performance </a:t>
            </a:r>
            <a:r>
              <a:rPr lang="en-US" dirty="0"/>
              <a:t>Measures</a:t>
            </a:r>
          </a:p>
        </p:txBody>
      </p:sp>
      <p:sp>
        <p:nvSpPr>
          <p:cNvPr id="3" name="Date Placeholder 2"/>
          <p:cNvSpPr>
            <a:spLocks noGrp="1"/>
          </p:cNvSpPr>
          <p:nvPr>
            <p:ph type="dt" sz="half" idx="10"/>
          </p:nvPr>
        </p:nvSpPr>
        <p:spPr/>
        <p:txBody>
          <a:bodyPr/>
          <a:lstStyle/>
          <a:p>
            <a:r>
              <a:rPr lang="en-US" smtClean="0"/>
              <a:t>3/21/17</a:t>
            </a:r>
            <a:endParaRPr lang="en-US"/>
          </a:p>
        </p:txBody>
      </p:sp>
      <p:sp>
        <p:nvSpPr>
          <p:cNvPr id="9" name="Slide Number Placeholder 8"/>
          <p:cNvSpPr>
            <a:spLocks noGrp="1"/>
          </p:cNvSpPr>
          <p:nvPr>
            <p:ph type="sldNum" sz="quarter" idx="12"/>
          </p:nvPr>
        </p:nvSpPr>
        <p:spPr/>
        <p:txBody>
          <a:bodyPr/>
          <a:lstStyle/>
          <a:p>
            <a:fld id="{5ED4F41F-121C-40FD-8316-01AD1D3B0F41}" type="slidenum">
              <a:rPr lang="en-US" smtClean="0"/>
              <a:t>50</a:t>
            </a:fld>
            <a:endParaRPr lang="en-US"/>
          </a:p>
        </p:txBody>
      </p:sp>
      <p:sp>
        <p:nvSpPr>
          <p:cNvPr id="11" name="Content Placeholder 10"/>
          <p:cNvSpPr>
            <a:spLocks noGrp="1"/>
          </p:cNvSpPr>
          <p:nvPr>
            <p:ph idx="1"/>
          </p:nvPr>
        </p:nvSpPr>
        <p:spPr>
          <a:xfrm>
            <a:off x="228600" y="1143000"/>
            <a:ext cx="8686800" cy="5029200"/>
          </a:xfrm>
        </p:spPr>
        <p:txBody>
          <a:bodyPr>
            <a:noAutofit/>
          </a:bodyPr>
          <a:lstStyle/>
          <a:p>
            <a:pPr marL="0" indent="0" algn="ctr" fontAlgn="t">
              <a:spcBef>
                <a:spcPts val="1800"/>
              </a:spcBef>
              <a:buNone/>
            </a:pPr>
            <a:r>
              <a:rPr lang="en-US" b="1" i="1" dirty="0" smtClean="0">
                <a:solidFill>
                  <a:schemeClr val="accent2">
                    <a:lumMod val="75000"/>
                  </a:schemeClr>
                </a:solidFill>
              </a:rPr>
              <a:t>Highways</a:t>
            </a:r>
          </a:p>
          <a:p>
            <a:pPr marL="347472" indent="-347472" fontAlgn="t">
              <a:spcBef>
                <a:spcPts val="300"/>
              </a:spcBef>
            </a:pPr>
            <a:r>
              <a:rPr lang="en-US" sz="2400" b="1" dirty="0">
                <a:solidFill>
                  <a:schemeClr val="tx2">
                    <a:lumMod val="60000"/>
                    <a:lumOff val="40000"/>
                  </a:schemeClr>
                </a:solidFill>
              </a:rPr>
              <a:t>National Highway Performance </a:t>
            </a:r>
            <a:r>
              <a:rPr lang="en-US" sz="2400" b="1" dirty="0" smtClean="0">
                <a:solidFill>
                  <a:schemeClr val="tx2">
                    <a:lumMod val="60000"/>
                    <a:lumOff val="40000"/>
                  </a:schemeClr>
                </a:solidFill>
              </a:rPr>
              <a:t>Program (NHPP): </a:t>
            </a:r>
            <a:r>
              <a:rPr lang="en-US" sz="1800" dirty="0"/>
              <a:t>condition of pavement &amp; bridges; performance of Interstate System &amp; National Highway </a:t>
            </a:r>
            <a:r>
              <a:rPr lang="en-US" sz="1800" dirty="0" smtClean="0"/>
              <a:t>System</a:t>
            </a:r>
            <a:endParaRPr lang="en-US" sz="1800" dirty="0"/>
          </a:p>
          <a:p>
            <a:pPr marL="347472" indent="-347472" fontAlgn="t">
              <a:spcBef>
                <a:spcPts val="300"/>
              </a:spcBef>
            </a:pPr>
            <a:r>
              <a:rPr lang="en-US" sz="2400" b="1" dirty="0">
                <a:solidFill>
                  <a:srgbClr val="2D83F4"/>
                </a:solidFill>
              </a:rPr>
              <a:t>Highway Safety Improvement </a:t>
            </a:r>
            <a:r>
              <a:rPr lang="en-US" sz="2400" b="1" dirty="0" smtClean="0">
                <a:solidFill>
                  <a:srgbClr val="2D83F4"/>
                </a:solidFill>
              </a:rPr>
              <a:t>Program (HSIP): </a:t>
            </a:r>
            <a:r>
              <a:rPr lang="en-US" sz="1800" dirty="0"/>
              <a:t>serious injuries &amp; </a:t>
            </a:r>
            <a:r>
              <a:rPr lang="en-US" sz="1800" dirty="0" smtClean="0"/>
              <a:t>fatalities</a:t>
            </a:r>
            <a:endParaRPr lang="en-US" sz="1800" dirty="0"/>
          </a:p>
          <a:p>
            <a:pPr marL="347472" indent="-347472" fontAlgn="t">
              <a:spcBef>
                <a:spcPts val="300"/>
              </a:spcBef>
            </a:pPr>
            <a:r>
              <a:rPr lang="en-US" sz="2400" b="1" dirty="0">
                <a:solidFill>
                  <a:srgbClr val="2D83F4"/>
                </a:solidFill>
              </a:rPr>
              <a:t>Congestion Mitigation &amp; Air Quality </a:t>
            </a:r>
            <a:r>
              <a:rPr lang="en-US" sz="2400" b="1" dirty="0" smtClean="0">
                <a:solidFill>
                  <a:srgbClr val="2D83F4"/>
                </a:solidFill>
              </a:rPr>
              <a:t>Program (CMAQ): </a:t>
            </a:r>
            <a:r>
              <a:rPr lang="en-US" sz="1800" dirty="0"/>
              <a:t>traffic congestion &amp; </a:t>
            </a:r>
            <a:r>
              <a:rPr lang="en-US" sz="1800" dirty="0" smtClean="0"/>
              <a:t>emissions</a:t>
            </a:r>
            <a:endParaRPr lang="en-US" sz="1800" dirty="0"/>
          </a:p>
          <a:p>
            <a:pPr marL="347472" indent="-347472" fontAlgn="t">
              <a:spcBef>
                <a:spcPts val="300"/>
              </a:spcBef>
            </a:pPr>
            <a:r>
              <a:rPr lang="en-US" sz="2400" b="1" dirty="0">
                <a:solidFill>
                  <a:srgbClr val="2D83F4"/>
                </a:solidFill>
              </a:rPr>
              <a:t>National Freight Movement: </a:t>
            </a:r>
            <a:r>
              <a:rPr lang="en-US" sz="1800" dirty="0"/>
              <a:t>freight movement on the Interstate System</a:t>
            </a:r>
            <a:endParaRPr lang="en-US" sz="1800" dirty="0" smtClean="0"/>
          </a:p>
          <a:p>
            <a:pPr marL="0" indent="0" algn="ctr" fontAlgn="t">
              <a:spcBef>
                <a:spcPts val="1800"/>
              </a:spcBef>
              <a:buNone/>
            </a:pPr>
            <a:r>
              <a:rPr lang="en-US" b="1" i="1" dirty="0" smtClean="0">
                <a:solidFill>
                  <a:schemeClr val="accent2">
                    <a:lumMod val="75000"/>
                  </a:schemeClr>
                </a:solidFill>
              </a:rPr>
              <a:t>Public Transportation</a:t>
            </a:r>
          </a:p>
          <a:p>
            <a:pPr marL="347472" indent="-347472" fontAlgn="t">
              <a:spcBef>
                <a:spcPts val="300"/>
              </a:spcBef>
            </a:pPr>
            <a:r>
              <a:rPr lang="en-US" sz="2400" b="1" dirty="0">
                <a:solidFill>
                  <a:srgbClr val="2D83F4"/>
                </a:solidFill>
              </a:rPr>
              <a:t>Transit Asset </a:t>
            </a:r>
            <a:r>
              <a:rPr lang="en-US" sz="2400" b="1" dirty="0" smtClean="0">
                <a:solidFill>
                  <a:srgbClr val="2D83F4"/>
                </a:solidFill>
              </a:rPr>
              <a:t>Management: </a:t>
            </a:r>
            <a:r>
              <a:rPr lang="en-US" sz="1800" dirty="0" smtClean="0"/>
              <a:t>condition assessment</a:t>
            </a:r>
          </a:p>
          <a:p>
            <a:pPr marL="347472" indent="-347472" fontAlgn="t">
              <a:spcBef>
                <a:spcPts val="300"/>
              </a:spcBef>
            </a:pPr>
            <a:r>
              <a:rPr lang="en-US" sz="2400" b="1" dirty="0">
                <a:solidFill>
                  <a:srgbClr val="2D83F4"/>
                </a:solidFill>
              </a:rPr>
              <a:t>Public Transportation Safety </a:t>
            </a:r>
            <a:r>
              <a:rPr lang="en-US" sz="2400" b="1" dirty="0" smtClean="0">
                <a:solidFill>
                  <a:srgbClr val="2D83F4"/>
                </a:solidFill>
              </a:rPr>
              <a:t>Program</a:t>
            </a:r>
            <a:r>
              <a:rPr lang="en-US" sz="2400" b="1" dirty="0">
                <a:solidFill>
                  <a:srgbClr val="2D83F4"/>
                </a:solidFill>
              </a:rPr>
              <a:t>: </a:t>
            </a:r>
            <a:r>
              <a:rPr lang="en-US" sz="1800" dirty="0"/>
              <a:t>safety risk management &amp; safety </a:t>
            </a:r>
            <a:r>
              <a:rPr lang="en-US" sz="1800" dirty="0" smtClean="0"/>
              <a:t>assurance</a:t>
            </a:r>
          </a:p>
        </p:txBody>
      </p:sp>
    </p:spTree>
    <p:extLst>
      <p:ext uri="{BB962C8B-B14F-4D97-AF65-F5344CB8AC3E}">
        <p14:creationId xmlns:p14="http://schemas.microsoft.com/office/powerpoint/2010/main" val="2184031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MAP-21: Responsibilities</a:t>
            </a:r>
            <a:endParaRPr lang="en-US" dirty="0"/>
          </a:p>
        </p:txBody>
      </p:sp>
      <p:sp>
        <p:nvSpPr>
          <p:cNvPr id="3" name="Content Placeholder 2"/>
          <p:cNvSpPr>
            <a:spLocks noGrp="1"/>
          </p:cNvSpPr>
          <p:nvPr>
            <p:ph idx="1"/>
          </p:nvPr>
        </p:nvSpPr>
        <p:spPr/>
        <p:txBody>
          <a:bodyPr/>
          <a:lstStyle/>
          <a:p>
            <a:pPr marL="576072" indent="-576072">
              <a:spcBef>
                <a:spcPts val="2400"/>
              </a:spcBef>
            </a:pPr>
            <a:r>
              <a:rPr lang="en-US" b="1" dirty="0" smtClean="0">
                <a:solidFill>
                  <a:schemeClr val="tx2">
                    <a:lumMod val="60000"/>
                    <a:lumOff val="40000"/>
                  </a:schemeClr>
                </a:solidFill>
              </a:rPr>
              <a:t>U.S. DOT</a:t>
            </a:r>
          </a:p>
          <a:p>
            <a:pPr marL="914400" lvl="1" indent="-347472">
              <a:spcBef>
                <a:spcPts val="900"/>
              </a:spcBef>
            </a:pPr>
            <a:r>
              <a:rPr lang="en-US" dirty="0" smtClean="0"/>
              <a:t>Establish performance measures</a:t>
            </a:r>
          </a:p>
          <a:p>
            <a:pPr indent="-576072">
              <a:spcBef>
                <a:spcPts val="2400"/>
              </a:spcBef>
            </a:pPr>
            <a:r>
              <a:rPr lang="en-US" b="1" dirty="0" smtClean="0">
                <a:solidFill>
                  <a:schemeClr val="tx2">
                    <a:lumMod val="60000"/>
                    <a:lumOff val="40000"/>
                  </a:schemeClr>
                </a:solidFill>
              </a:rPr>
              <a:t>States</a:t>
            </a:r>
          </a:p>
          <a:p>
            <a:pPr marL="914400" lvl="1" indent="-347472">
              <a:spcBef>
                <a:spcPts val="900"/>
              </a:spcBef>
            </a:pPr>
            <a:r>
              <a:rPr lang="en-US" dirty="0" smtClean="0"/>
              <a:t>Set targets (within 1 year)</a:t>
            </a:r>
          </a:p>
          <a:p>
            <a:pPr marL="914400" lvl="1" indent="-347472">
              <a:spcBef>
                <a:spcPts val="900"/>
              </a:spcBef>
            </a:pPr>
            <a:r>
              <a:rPr lang="en-US" dirty="0"/>
              <a:t>R</a:t>
            </a:r>
            <a:r>
              <a:rPr lang="en-US" dirty="0" smtClean="0"/>
              <a:t>eport progress (within 4 years and then every 2 years)</a:t>
            </a:r>
          </a:p>
          <a:p>
            <a:pPr marL="457200" indent="-576072">
              <a:spcBef>
                <a:spcPts val="2400"/>
              </a:spcBef>
            </a:pPr>
            <a:r>
              <a:rPr lang="en-US" b="1" dirty="0" smtClean="0">
                <a:solidFill>
                  <a:srgbClr val="2D83F4"/>
                </a:solidFill>
              </a:rPr>
              <a:t>MPOs</a:t>
            </a:r>
          </a:p>
          <a:p>
            <a:pPr marL="914400" lvl="1" indent="-347472">
              <a:spcBef>
                <a:spcPts val="900"/>
              </a:spcBef>
            </a:pPr>
            <a:r>
              <a:rPr lang="en-US" dirty="0"/>
              <a:t>Set targets (within 1 year</a:t>
            </a:r>
            <a:r>
              <a:rPr lang="en-US" dirty="0" smtClean="0"/>
              <a:t>)</a:t>
            </a:r>
          </a:p>
          <a:p>
            <a:pPr marL="914400" lvl="1" indent="-347472">
              <a:spcBef>
                <a:spcPts val="900"/>
              </a:spcBef>
            </a:pPr>
            <a:r>
              <a:rPr lang="en-US" dirty="0"/>
              <a:t>Report progress (within 4 years and then every 2 years</a:t>
            </a:r>
            <a:r>
              <a:rPr lang="en-US" dirty="0" smtClean="0"/>
              <a:t>)</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51</a:t>
            </a:fld>
            <a:endParaRPr lang="en-US"/>
          </a:p>
        </p:txBody>
      </p:sp>
    </p:spTree>
    <p:extLst>
      <p:ext uri="{BB962C8B-B14F-4D97-AF65-F5344CB8AC3E}">
        <p14:creationId xmlns:p14="http://schemas.microsoft.com/office/powerpoint/2010/main" val="327053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Performance-Based Planning &amp; Programming</a:t>
            </a:r>
            <a:endParaRPr lang="en-US" sz="3400" dirty="0"/>
          </a:p>
        </p:txBody>
      </p:sp>
      <p:pic>
        <p:nvPicPr>
          <p:cNvPr id="6" name="Content Placeholder 5" descr="image004.png"/>
          <p:cNvPicPr>
            <a:picLocks noGrp="1" noChangeAspect="1"/>
          </p:cNvPicPr>
          <p:nvPr>
            <p:ph idx="1"/>
          </p:nvPr>
        </p:nvPicPr>
        <p:blipFill>
          <a:blip r:embed="rId3">
            <a:extLst>
              <a:ext uri="{28A0092B-C50C-407E-A947-70E740481C1C}">
                <a14:useLocalDpi xmlns:a14="http://schemas.microsoft.com/office/drawing/2010/main" val="0"/>
              </a:ext>
            </a:extLst>
          </a:blip>
          <a:srcRect l="-15620" r="-15620"/>
          <a:stretch>
            <a:fillRect/>
          </a:stretch>
        </p:blipFill>
        <p:spPr/>
      </p:pic>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52</a:t>
            </a:fld>
            <a:endParaRPr lang="en-US"/>
          </a:p>
        </p:txBody>
      </p:sp>
    </p:spTree>
    <p:extLst>
      <p:ext uri="{BB962C8B-B14F-4D97-AF65-F5344CB8AC3E}">
        <p14:creationId xmlns:p14="http://schemas.microsoft.com/office/powerpoint/2010/main" val="1280243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MAP-21 vs. Outcomes-Based?</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75690471"/>
              </p:ext>
            </p:extLst>
          </p:nvPr>
        </p:nvGraphicFramePr>
        <p:xfrm>
          <a:off x="228600" y="1143000"/>
          <a:ext cx="8686800" cy="4663439"/>
        </p:xfrm>
        <a:graphic>
          <a:graphicData uri="http://schemas.openxmlformats.org/drawingml/2006/table">
            <a:tbl>
              <a:tblPr firstRow="1" firstCol="1" bandRow="1">
                <a:effectLst>
                  <a:outerShdw blurRad="50800" dist="38100" dir="2700000" algn="tl" rotWithShape="0">
                    <a:prstClr val="black">
                      <a:alpha val="40000"/>
                    </a:prstClr>
                  </a:outerShdw>
                </a:effectLst>
                <a:tableStyleId>{21E4AEA4-8DFA-4A89-87EB-49C32662AFE0}</a:tableStyleId>
              </a:tblPr>
              <a:tblGrid>
                <a:gridCol w="2286000">
                  <a:extLst>
                    <a:ext uri="{9D8B030D-6E8A-4147-A177-3AD203B41FA5}">
                      <a16:colId xmlns:a16="http://schemas.microsoft.com/office/drawing/2014/main" xmlns="" val="20000"/>
                    </a:ext>
                  </a:extLst>
                </a:gridCol>
                <a:gridCol w="3200400">
                  <a:extLst>
                    <a:ext uri="{9D8B030D-6E8A-4147-A177-3AD203B41FA5}">
                      <a16:colId xmlns:a16="http://schemas.microsoft.com/office/drawing/2014/main" xmlns="" val="20001"/>
                    </a:ext>
                  </a:extLst>
                </a:gridCol>
                <a:gridCol w="3200400">
                  <a:extLst>
                    <a:ext uri="{9D8B030D-6E8A-4147-A177-3AD203B41FA5}">
                      <a16:colId xmlns:a16="http://schemas.microsoft.com/office/drawing/2014/main" xmlns="" val="20002"/>
                    </a:ext>
                  </a:extLst>
                </a:gridCol>
              </a:tblGrid>
              <a:tr h="370840">
                <a:tc>
                  <a:txBody>
                    <a:bodyPr/>
                    <a:lstStyle/>
                    <a:p>
                      <a:pPr algn="ctr"/>
                      <a:endParaRPr lang="en-US" sz="2400" dirty="0"/>
                    </a:p>
                  </a:txBody>
                  <a:tcP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2400" dirty="0" smtClean="0"/>
                        <a:t>MAP-21</a:t>
                      </a:r>
                      <a:endParaRPr lang="en-US" sz="2400"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2400" dirty="0" smtClean="0"/>
                        <a:t>Outcomes-Based</a:t>
                      </a:r>
                      <a:endParaRPr lang="en-US" sz="2400" dirty="0"/>
                    </a:p>
                  </a:txBody>
                  <a:tcP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r"/>
                      <a:r>
                        <a:rPr lang="en-US" sz="2400" b="1" dirty="0" smtClean="0"/>
                        <a:t>Planning</a:t>
                      </a:r>
                      <a:endParaRPr lang="en-US" sz="2400" b="1" dirty="0"/>
                    </a:p>
                  </a:txBody>
                  <a:tcPr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228600" indent="-228600">
                        <a:buFont typeface="Arial"/>
                        <a:buChar char="•"/>
                      </a:pPr>
                      <a:r>
                        <a:rPr lang="en-US" dirty="0" smtClean="0"/>
                        <a:t>State DOTs &amp; MPOs focus narrowly</a:t>
                      </a:r>
                      <a:r>
                        <a:rPr lang="en-US" baseline="0" dirty="0" smtClean="0"/>
                        <a:t> on transportation system</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228600" indent="-228600">
                        <a:buFont typeface="Arial"/>
                        <a:buChar char="•"/>
                      </a:pPr>
                      <a:r>
                        <a:rPr lang="en-US" dirty="0" smtClean="0"/>
                        <a:t>Account for </a:t>
                      </a:r>
                      <a:r>
                        <a:rPr lang="en-US" baseline="0" dirty="0" smtClean="0"/>
                        <a:t>factors interacting with transportation system: land use, economy, etc.</a:t>
                      </a:r>
                      <a:endParaRPr lang="en-US" dirty="0"/>
                    </a:p>
                  </a:txBody>
                  <a:tcP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algn="r"/>
                      <a:r>
                        <a:rPr lang="en-US" sz="2400" b="1" dirty="0" smtClean="0"/>
                        <a:t>Funding</a:t>
                      </a:r>
                      <a:endParaRPr lang="en-US" sz="2400" b="1" dirty="0"/>
                    </a:p>
                  </a:txBody>
                  <a:tcPr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228600" indent="-228600">
                        <a:buFont typeface="Arial"/>
                        <a:buChar char="•"/>
                      </a:pPr>
                      <a:r>
                        <a:rPr lang="en-US" dirty="0" smtClean="0"/>
                        <a:t>Do not see taxing &amp; allocating as performance-based decisions </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228600" indent="-228600">
                        <a:buFont typeface="Arial"/>
                        <a:buChar char="•"/>
                      </a:pPr>
                      <a:r>
                        <a:rPr lang="en-US" dirty="0" smtClean="0"/>
                        <a:t>Focus especially on allocating to ensure flexibility / eliminate constraints</a:t>
                      </a:r>
                      <a:r>
                        <a:rPr lang="en-US" baseline="0" dirty="0" smtClean="0"/>
                        <a:t> </a:t>
                      </a:r>
                      <a:r>
                        <a:rPr lang="en-US" dirty="0" smtClean="0"/>
                        <a:t>to invest in most effective projects</a:t>
                      </a:r>
                      <a:endParaRPr lang="en-US" dirty="0"/>
                    </a:p>
                  </a:txBody>
                  <a:tcP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algn="r"/>
                      <a:r>
                        <a:rPr lang="en-US" sz="2400" b="1" dirty="0" smtClean="0"/>
                        <a:t>Programming</a:t>
                      </a:r>
                      <a:endParaRPr lang="en-US" sz="2400" b="1" dirty="0"/>
                    </a:p>
                  </a:txBody>
                  <a:tcPr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228600" indent="-228600">
                        <a:buFont typeface="Arial"/>
                        <a:buChar char="•"/>
                      </a:pPr>
                      <a:r>
                        <a:rPr lang="en-US" dirty="0" smtClean="0"/>
                        <a:t>Not necessarily</a:t>
                      </a:r>
                      <a:r>
                        <a:rPr lang="en-US" baseline="0" dirty="0" smtClean="0"/>
                        <a:t> tightly linked with planning</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228600" indent="-228600">
                        <a:buFont typeface="Arial"/>
                        <a:buChar char="•"/>
                      </a:pPr>
                      <a:r>
                        <a:rPr lang="en-US" dirty="0" smtClean="0"/>
                        <a:t>Strong planning should</a:t>
                      </a:r>
                      <a:r>
                        <a:rPr lang="en-US" baseline="0" dirty="0" smtClean="0"/>
                        <a:t> mostly inform programming</a:t>
                      </a:r>
                      <a:endParaRPr lang="en-US" dirty="0"/>
                    </a:p>
                  </a:txBody>
                  <a:tcP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pPr algn="r"/>
                      <a:r>
                        <a:rPr lang="en-US" sz="2400" b="1" dirty="0" smtClean="0"/>
                        <a:t>Evaluating</a:t>
                      </a:r>
                      <a:endParaRPr lang="en-US" sz="2400" b="1" dirty="0"/>
                    </a:p>
                  </a:txBody>
                  <a:tcPr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pPr marL="228600" indent="-228600">
                        <a:buFont typeface="Arial"/>
                        <a:buChar char="•"/>
                      </a:pPr>
                      <a:r>
                        <a:rPr lang="en-US" dirty="0" smtClean="0"/>
                        <a:t>Not </a:t>
                      </a:r>
                      <a:r>
                        <a:rPr lang="en-US" baseline="0" dirty="0" smtClean="0"/>
                        <a:t>tracking </a:t>
                      </a:r>
                      <a:r>
                        <a:rPr lang="en-US" dirty="0" smtClean="0"/>
                        <a:t>cause &amp; effect</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pPr marL="228600" indent="-228600">
                        <a:buFont typeface="Arial"/>
                        <a:buChar char="•"/>
                      </a:pPr>
                      <a:r>
                        <a:rPr lang="en-US" dirty="0" smtClean="0"/>
                        <a:t>Integrate planning, programming &amp;</a:t>
                      </a:r>
                      <a:r>
                        <a:rPr lang="en-US" baseline="0" dirty="0" smtClean="0"/>
                        <a:t> evaluating to analyze cause &amp; effect</a:t>
                      </a:r>
                      <a:endParaRPr lang="en-US" dirty="0"/>
                    </a:p>
                  </a:txBody>
                  <a:tcP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53</a:t>
            </a:fld>
            <a:endParaRPr lang="en-US"/>
          </a:p>
        </p:txBody>
      </p:sp>
    </p:spTree>
    <p:extLst>
      <p:ext uri="{BB962C8B-B14F-4D97-AF65-F5344CB8AC3E}">
        <p14:creationId xmlns:p14="http://schemas.microsoft.com/office/powerpoint/2010/main" val="256479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a:spcBef>
                <a:spcPts val="900"/>
              </a:spcBef>
            </a:pPr>
            <a:r>
              <a:rPr lang="en-US" sz="2800" dirty="0" smtClean="0"/>
              <a:t>Focus on outcomes that matter, and set priorities</a:t>
            </a:r>
          </a:p>
          <a:p>
            <a:pPr>
              <a:spcBef>
                <a:spcPts val="900"/>
              </a:spcBef>
            </a:pPr>
            <a:r>
              <a:rPr lang="en-US" sz="2800" dirty="0" smtClean="0"/>
              <a:t>Develop scenarios, and plan for uncertainty</a:t>
            </a:r>
          </a:p>
          <a:p>
            <a:pPr>
              <a:spcBef>
                <a:spcPts val="900"/>
              </a:spcBef>
            </a:pPr>
            <a:r>
              <a:rPr lang="en-US" sz="2800" dirty="0" smtClean="0"/>
              <a:t>Empower decision-makers with broad responsibilities, allocate flexible funding, and hold accountable</a:t>
            </a:r>
          </a:p>
          <a:p>
            <a:pPr>
              <a:spcBef>
                <a:spcPts val="900"/>
              </a:spcBef>
            </a:pPr>
            <a:r>
              <a:rPr lang="en-US" sz="2800" dirty="0" smtClean="0"/>
              <a:t>Invest in projects that achieve performance measures effectively: “bang for the buck”</a:t>
            </a:r>
          </a:p>
          <a:p>
            <a:pPr>
              <a:spcBef>
                <a:spcPts val="900"/>
              </a:spcBef>
            </a:pPr>
            <a:r>
              <a:rPr lang="en-US" sz="2800" dirty="0" smtClean="0"/>
              <a:t>Monitor outcomes over time, and track cause &amp; effect</a:t>
            </a:r>
          </a:p>
          <a:p>
            <a:pPr>
              <a:spcBef>
                <a:spcPts val="900"/>
              </a:spcBef>
            </a:pPr>
            <a:r>
              <a:rPr lang="en-US" sz="2800" dirty="0" smtClean="0"/>
              <a:t>Be accountable, transparent &amp; accessible to the public</a:t>
            </a:r>
          </a:p>
          <a:p>
            <a:pPr>
              <a:spcBef>
                <a:spcPts val="900"/>
              </a:spcBef>
            </a:pPr>
            <a:r>
              <a:rPr lang="en-US" sz="2800" dirty="0"/>
              <a:t>Adjust expectations in light of </a:t>
            </a:r>
            <a:r>
              <a:rPr lang="en-US" sz="2800" dirty="0" smtClean="0"/>
              <a:t>experience</a:t>
            </a:r>
            <a:endParaRPr lang="en-US" sz="2800"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54</a:t>
            </a:fld>
            <a:endParaRPr lang="en-US"/>
          </a:p>
        </p:txBody>
      </p:sp>
    </p:spTree>
    <p:extLst>
      <p:ext uri="{BB962C8B-B14F-4D97-AF65-F5344CB8AC3E}">
        <p14:creationId xmlns:p14="http://schemas.microsoft.com/office/powerpoint/2010/main" val="2527088925"/>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p:txBody>
          <a:bodyPr numCol="1" spcCol="457200">
            <a:noAutofit/>
          </a:bodyPr>
          <a:lstStyle/>
          <a:p>
            <a:pPr marL="347472" indent="-347472">
              <a:spcBef>
                <a:spcPts val="600"/>
              </a:spcBef>
              <a:buFont typeface="+mj-lt"/>
              <a:buAutoNum type="arabicPeriod"/>
            </a:pPr>
            <a:r>
              <a:rPr lang="en-US" sz="2000" b="1" dirty="0">
                <a:solidFill>
                  <a:srgbClr val="2D83F4"/>
                </a:solidFill>
              </a:rPr>
              <a:t>Planning</a:t>
            </a:r>
          </a:p>
          <a:p>
            <a:pPr marL="576072" lvl="1" indent="-228600">
              <a:spcBef>
                <a:spcPts val="0"/>
              </a:spcBef>
            </a:pPr>
            <a:r>
              <a:rPr lang="en-US" sz="1600" b="1" i="1" dirty="0"/>
              <a:t>Set real-world goals that </a:t>
            </a:r>
            <a:r>
              <a:rPr lang="en-US" sz="1600" b="1" i="1" dirty="0" smtClean="0"/>
              <a:t>matter</a:t>
            </a:r>
          </a:p>
          <a:p>
            <a:pPr marL="804672" lvl="2" indent="-228600">
              <a:spcBef>
                <a:spcPts val="0"/>
              </a:spcBef>
            </a:pPr>
            <a:r>
              <a:rPr lang="en-US" sz="1400" dirty="0"/>
              <a:t>Identify g</a:t>
            </a:r>
            <a:r>
              <a:rPr lang="en-US" sz="1400" dirty="0" smtClean="0"/>
              <a:t>oals</a:t>
            </a:r>
            <a:endParaRPr lang="en-US" sz="1400" dirty="0"/>
          </a:p>
          <a:p>
            <a:pPr marL="804672" lvl="2" indent="-228600">
              <a:spcBef>
                <a:spcPts val="0"/>
              </a:spcBef>
            </a:pPr>
            <a:r>
              <a:rPr lang="en-US" sz="1400" dirty="0" smtClean="0"/>
              <a:t>Consider the “three </a:t>
            </a:r>
            <a:r>
              <a:rPr lang="en-US" sz="1400" dirty="0"/>
              <a:t>P’s / E’s</a:t>
            </a:r>
            <a:r>
              <a:rPr lang="en-US" sz="1400" dirty="0" smtClean="0"/>
              <a:t>”</a:t>
            </a:r>
          </a:p>
          <a:p>
            <a:pPr marL="804672" lvl="2" indent="-228600">
              <a:spcBef>
                <a:spcPts val="0"/>
              </a:spcBef>
            </a:pPr>
            <a:r>
              <a:rPr lang="en-US" sz="1400" dirty="0" smtClean="0"/>
              <a:t>Set priorities</a:t>
            </a:r>
          </a:p>
          <a:p>
            <a:pPr marL="804672" lvl="2" indent="-228600">
              <a:spcBef>
                <a:spcPts val="0"/>
              </a:spcBef>
            </a:pPr>
            <a:r>
              <a:rPr lang="en-US" sz="1400" dirty="0" smtClean="0"/>
              <a:t>Quantify performance</a:t>
            </a:r>
            <a:endParaRPr lang="en-US" sz="1400" dirty="0"/>
          </a:p>
          <a:p>
            <a:pPr marL="576072" lvl="1" indent="-228600">
              <a:spcBef>
                <a:spcPts val="0"/>
              </a:spcBef>
            </a:pPr>
            <a:r>
              <a:rPr lang="en-US" sz="1600" b="1" i="1" dirty="0"/>
              <a:t>Determine actions to achieve </a:t>
            </a:r>
            <a:r>
              <a:rPr lang="en-US" sz="1600" b="1" i="1" dirty="0" smtClean="0"/>
              <a:t>outcomes</a:t>
            </a:r>
          </a:p>
          <a:p>
            <a:pPr marL="804672" lvl="2" indent="-228600">
              <a:spcBef>
                <a:spcPts val="0"/>
              </a:spcBef>
            </a:pPr>
            <a:r>
              <a:rPr lang="en-US" sz="1400" dirty="0"/>
              <a:t>Identify a</a:t>
            </a:r>
            <a:r>
              <a:rPr lang="en-US" sz="1400" dirty="0" smtClean="0"/>
              <a:t>ctions</a:t>
            </a:r>
            <a:endParaRPr lang="en-US" sz="1400" dirty="0"/>
          </a:p>
          <a:p>
            <a:pPr marL="804672" lvl="2" indent="-228600">
              <a:spcBef>
                <a:spcPts val="0"/>
              </a:spcBef>
            </a:pPr>
            <a:r>
              <a:rPr lang="en-US" sz="1400" dirty="0" smtClean="0"/>
              <a:t>Develop scenarios</a:t>
            </a:r>
            <a:endParaRPr lang="en-US" sz="1400" dirty="0"/>
          </a:p>
          <a:p>
            <a:pPr marL="804672" lvl="2" indent="-228600">
              <a:spcBef>
                <a:spcPts val="0"/>
              </a:spcBef>
            </a:pPr>
            <a:r>
              <a:rPr lang="en-US" sz="1400" dirty="0"/>
              <a:t>Plan for u</a:t>
            </a:r>
            <a:r>
              <a:rPr lang="en-US" sz="1400" dirty="0" smtClean="0"/>
              <a:t>ncertainty</a:t>
            </a:r>
            <a:endParaRPr lang="en-US" sz="1400" dirty="0"/>
          </a:p>
          <a:p>
            <a:pPr marL="347472" indent="-347472">
              <a:spcBef>
                <a:spcPts val="600"/>
              </a:spcBef>
              <a:buFont typeface="+mj-lt"/>
              <a:buAutoNum type="arabicPeriod"/>
            </a:pPr>
            <a:r>
              <a:rPr lang="en-US" sz="2000" b="1" dirty="0">
                <a:solidFill>
                  <a:srgbClr val="2D83F4"/>
                </a:solidFill>
              </a:rPr>
              <a:t>Funding</a:t>
            </a:r>
          </a:p>
          <a:p>
            <a:pPr marL="576072" lvl="1" indent="-228600">
              <a:spcBef>
                <a:spcPts val="0"/>
              </a:spcBef>
            </a:pPr>
            <a:r>
              <a:rPr lang="en-US" sz="1600" b="1" i="1" dirty="0"/>
              <a:t>Levy taxes to raise needed </a:t>
            </a:r>
            <a:r>
              <a:rPr lang="en-US" sz="1600" b="1" i="1" dirty="0" smtClean="0"/>
              <a:t>revenues</a:t>
            </a:r>
          </a:p>
          <a:p>
            <a:pPr marL="804672" lvl="2" indent="-228600">
              <a:spcBef>
                <a:spcPts val="0"/>
              </a:spcBef>
            </a:pPr>
            <a:r>
              <a:rPr lang="en-US" sz="1400" dirty="0"/>
              <a:t>Secure r</a:t>
            </a:r>
            <a:r>
              <a:rPr lang="en-US" sz="1400" dirty="0" smtClean="0"/>
              <a:t>evenues</a:t>
            </a:r>
            <a:endParaRPr lang="en-US" sz="1400" dirty="0"/>
          </a:p>
          <a:p>
            <a:pPr marL="804672" lvl="2" indent="-228600">
              <a:spcBef>
                <a:spcPts val="0"/>
              </a:spcBef>
            </a:pPr>
            <a:r>
              <a:rPr lang="en-US" sz="1400" dirty="0"/>
              <a:t>Be a</a:t>
            </a:r>
            <a:r>
              <a:rPr lang="en-US" sz="1400" dirty="0" smtClean="0"/>
              <a:t>ccountable</a:t>
            </a:r>
            <a:endParaRPr lang="en-US" sz="1400" dirty="0"/>
          </a:p>
          <a:p>
            <a:pPr marL="804672" lvl="2" indent="-228600">
              <a:spcBef>
                <a:spcPts val="0"/>
              </a:spcBef>
            </a:pPr>
            <a:r>
              <a:rPr lang="en-US" sz="1400" dirty="0"/>
              <a:t>Price e</a:t>
            </a:r>
            <a:r>
              <a:rPr lang="en-US" sz="1400" dirty="0" smtClean="0"/>
              <a:t>fficiently</a:t>
            </a:r>
            <a:endParaRPr lang="en-US" sz="1400" dirty="0"/>
          </a:p>
          <a:p>
            <a:pPr marL="576072" lvl="1" indent="-228600">
              <a:spcBef>
                <a:spcPts val="0"/>
              </a:spcBef>
            </a:pPr>
            <a:r>
              <a:rPr lang="en-US" sz="1600" b="1" i="1" dirty="0" smtClean="0"/>
              <a:t>Empower well-positioned decision</a:t>
            </a:r>
            <a:r>
              <a:rPr lang="en-US" sz="1600" b="1" i="1" dirty="0"/>
              <a:t>-</a:t>
            </a:r>
            <a:r>
              <a:rPr lang="en-US" sz="1600" b="1" i="1" dirty="0" smtClean="0"/>
              <a:t>makers</a:t>
            </a:r>
          </a:p>
          <a:p>
            <a:pPr marL="804672" lvl="2" indent="-228600">
              <a:spcBef>
                <a:spcPts val="0"/>
              </a:spcBef>
            </a:pPr>
            <a:r>
              <a:rPr lang="en-US" sz="1400" dirty="0" smtClean="0"/>
              <a:t>Allocate</a:t>
            </a:r>
            <a:endParaRPr lang="en-US" sz="1400" dirty="0"/>
          </a:p>
          <a:p>
            <a:pPr marL="804672" lvl="2" indent="-228600">
              <a:spcBef>
                <a:spcPts val="0"/>
              </a:spcBef>
            </a:pPr>
            <a:r>
              <a:rPr lang="en-US" sz="1400" dirty="0"/>
              <a:t>Give </a:t>
            </a:r>
            <a:r>
              <a:rPr lang="en-US" sz="1400" dirty="0" smtClean="0"/>
              <a:t>flexibility / eliminate constraints</a:t>
            </a:r>
            <a:endParaRPr lang="en-US" sz="1400" dirty="0"/>
          </a:p>
          <a:p>
            <a:pPr marL="804672" lvl="2" indent="-228600">
              <a:spcBef>
                <a:spcPts val="0"/>
              </a:spcBef>
            </a:pPr>
            <a:r>
              <a:rPr lang="en-US" sz="1400" dirty="0"/>
              <a:t>Hold a</a:t>
            </a:r>
            <a:r>
              <a:rPr lang="en-US" sz="1400" dirty="0" smtClean="0"/>
              <a:t>ccountable</a:t>
            </a:r>
            <a:endParaRPr lang="en-US" sz="1400" dirty="0"/>
          </a:p>
        </p:txBody>
      </p:sp>
      <p:sp>
        <p:nvSpPr>
          <p:cNvPr id="7" name="Content Placeholder 6"/>
          <p:cNvSpPr>
            <a:spLocks noGrp="1"/>
          </p:cNvSpPr>
          <p:nvPr>
            <p:ph sz="half" idx="2"/>
          </p:nvPr>
        </p:nvSpPr>
        <p:spPr/>
        <p:txBody>
          <a:bodyPr/>
          <a:lstStyle/>
          <a:p>
            <a:pPr marL="347472" indent="-347472">
              <a:spcBef>
                <a:spcPts val="600"/>
              </a:spcBef>
              <a:buFont typeface="+mj-lt"/>
              <a:buAutoNum type="arabicPeriod" startAt="3"/>
            </a:pPr>
            <a:r>
              <a:rPr lang="en-US" sz="2000" b="1" dirty="0">
                <a:solidFill>
                  <a:srgbClr val="2D83F4"/>
                </a:solidFill>
              </a:rPr>
              <a:t>Programming</a:t>
            </a:r>
          </a:p>
          <a:p>
            <a:pPr marL="576072" lvl="1" indent="-228600">
              <a:spcBef>
                <a:spcPts val="0"/>
              </a:spcBef>
            </a:pPr>
            <a:r>
              <a:rPr lang="en-US" sz="1600" b="1" i="1" dirty="0"/>
              <a:t>Invest in </a:t>
            </a:r>
            <a:r>
              <a:rPr lang="en-US" sz="1600" b="1" i="1" dirty="0" smtClean="0"/>
              <a:t>effective projects</a:t>
            </a:r>
            <a:endParaRPr lang="en-US" sz="1600" b="1" i="1" dirty="0"/>
          </a:p>
          <a:p>
            <a:pPr marL="804672" lvl="2" indent="-228600">
              <a:spcBef>
                <a:spcPts val="0"/>
              </a:spcBef>
            </a:pPr>
            <a:r>
              <a:rPr lang="en-US" sz="1400" dirty="0"/>
              <a:t>Fund </a:t>
            </a:r>
            <a:r>
              <a:rPr lang="en-US" sz="1400" dirty="0" smtClean="0"/>
              <a:t>what’s </a:t>
            </a:r>
            <a:r>
              <a:rPr lang="en-US" sz="1400" dirty="0"/>
              <a:t>p</a:t>
            </a:r>
            <a:r>
              <a:rPr lang="en-US" sz="1400" dirty="0" smtClean="0"/>
              <a:t>lanned</a:t>
            </a:r>
            <a:endParaRPr lang="en-US" sz="1400" dirty="0"/>
          </a:p>
          <a:p>
            <a:pPr marL="804672" lvl="2" indent="-228600">
              <a:spcBef>
                <a:spcPts val="0"/>
              </a:spcBef>
            </a:pPr>
            <a:r>
              <a:rPr lang="en-US" sz="1400" dirty="0"/>
              <a:t>Think </a:t>
            </a:r>
            <a:r>
              <a:rPr lang="en-US" sz="1400" dirty="0" smtClean="0"/>
              <a:t>multi-modal </a:t>
            </a:r>
            <a:r>
              <a:rPr lang="en-US" sz="1400" dirty="0"/>
              <a:t>/ </a:t>
            </a:r>
            <a:r>
              <a:rPr lang="en-US" sz="1400" dirty="0" smtClean="0"/>
              <a:t>jurisdictional</a:t>
            </a:r>
            <a:endParaRPr lang="en-US" sz="1400" dirty="0"/>
          </a:p>
          <a:p>
            <a:pPr marL="804672" lvl="2" indent="-228600">
              <a:spcBef>
                <a:spcPts val="0"/>
              </a:spcBef>
            </a:pPr>
            <a:r>
              <a:rPr lang="en-US" sz="1400" dirty="0"/>
              <a:t>Assess </a:t>
            </a:r>
            <a:r>
              <a:rPr lang="en-US" sz="1400" dirty="0" smtClean="0"/>
              <a:t>benefits </a:t>
            </a:r>
            <a:r>
              <a:rPr lang="en-US" sz="1400" dirty="0"/>
              <a:t>&amp; </a:t>
            </a:r>
            <a:r>
              <a:rPr lang="en-US" sz="1400" dirty="0" smtClean="0"/>
              <a:t>costs</a:t>
            </a:r>
            <a:endParaRPr lang="en-US" sz="1400" dirty="0"/>
          </a:p>
          <a:p>
            <a:pPr marL="347472" indent="-347472">
              <a:spcBef>
                <a:spcPts val="600"/>
              </a:spcBef>
              <a:buFont typeface="+mj-lt"/>
              <a:buAutoNum type="arabicPeriod" startAt="3"/>
            </a:pPr>
            <a:r>
              <a:rPr lang="en-US" sz="2000" b="1" dirty="0">
                <a:solidFill>
                  <a:srgbClr val="2D83F4"/>
                </a:solidFill>
              </a:rPr>
              <a:t>Evaluating</a:t>
            </a:r>
          </a:p>
          <a:p>
            <a:pPr marL="576072" lvl="1" indent="-228600">
              <a:spcBef>
                <a:spcPts val="0"/>
              </a:spcBef>
            </a:pPr>
            <a:r>
              <a:rPr lang="en-US" sz="1600" b="1" i="1" dirty="0"/>
              <a:t>Monitor outcomes on the ground</a:t>
            </a:r>
          </a:p>
          <a:p>
            <a:pPr marL="804672" lvl="2" indent="-228600">
              <a:spcBef>
                <a:spcPts val="0"/>
              </a:spcBef>
            </a:pPr>
            <a:r>
              <a:rPr lang="en-US" sz="1400" dirty="0" smtClean="0"/>
              <a:t>Measure outcomes</a:t>
            </a:r>
            <a:endParaRPr lang="en-US" sz="1400" dirty="0"/>
          </a:p>
          <a:p>
            <a:pPr marL="804672" lvl="2" indent="-228600">
              <a:spcBef>
                <a:spcPts val="0"/>
              </a:spcBef>
            </a:pPr>
            <a:r>
              <a:rPr lang="en-US" sz="1400" dirty="0"/>
              <a:t>Track </a:t>
            </a:r>
            <a:r>
              <a:rPr lang="en-US" sz="1400" dirty="0" smtClean="0"/>
              <a:t>cause </a:t>
            </a:r>
            <a:r>
              <a:rPr lang="en-US" sz="1400" dirty="0"/>
              <a:t>&amp; </a:t>
            </a:r>
            <a:r>
              <a:rPr lang="en-US" sz="1400" dirty="0" smtClean="0"/>
              <a:t>effect</a:t>
            </a:r>
            <a:endParaRPr lang="en-US" sz="1400" dirty="0"/>
          </a:p>
          <a:p>
            <a:pPr marL="576072" lvl="1" indent="-228600">
              <a:spcBef>
                <a:spcPts val="0"/>
              </a:spcBef>
            </a:pPr>
            <a:r>
              <a:rPr lang="en-US" sz="1600" b="1" i="1" dirty="0"/>
              <a:t>Report returns on </a:t>
            </a:r>
            <a:r>
              <a:rPr lang="en-US" sz="1600" b="1" i="1" dirty="0" smtClean="0"/>
              <a:t>investments </a:t>
            </a:r>
            <a:r>
              <a:rPr lang="en-US" sz="1600" b="1" i="1" dirty="0"/>
              <a:t>to taxpayers</a:t>
            </a:r>
          </a:p>
          <a:p>
            <a:pPr marL="804672" lvl="2" indent="-228600">
              <a:spcBef>
                <a:spcPts val="0"/>
              </a:spcBef>
            </a:pPr>
            <a:r>
              <a:rPr lang="en-US" sz="1400" dirty="0"/>
              <a:t>Be </a:t>
            </a:r>
            <a:r>
              <a:rPr lang="en-US" sz="1400" dirty="0" smtClean="0"/>
              <a:t>accountable</a:t>
            </a:r>
            <a:endParaRPr lang="en-US" sz="1400" dirty="0"/>
          </a:p>
          <a:p>
            <a:pPr marL="804672" lvl="2" indent="-228600">
              <a:spcBef>
                <a:spcPts val="0"/>
              </a:spcBef>
            </a:pPr>
            <a:r>
              <a:rPr lang="en-US" sz="1400" dirty="0"/>
              <a:t>Be </a:t>
            </a:r>
            <a:r>
              <a:rPr lang="en-US" sz="1400" dirty="0" smtClean="0"/>
              <a:t>transparent</a:t>
            </a:r>
            <a:endParaRPr lang="en-US" sz="1400" dirty="0"/>
          </a:p>
          <a:p>
            <a:pPr marL="804672" lvl="2" indent="-228600">
              <a:spcBef>
                <a:spcPts val="0"/>
              </a:spcBef>
            </a:pPr>
            <a:r>
              <a:rPr lang="en-US" sz="1400" dirty="0"/>
              <a:t>Be </a:t>
            </a:r>
            <a:r>
              <a:rPr lang="en-US" sz="1400" dirty="0" smtClean="0"/>
              <a:t>accessible</a:t>
            </a:r>
            <a:endParaRPr lang="en-US" sz="1400" dirty="0"/>
          </a:p>
          <a:p>
            <a:pPr marL="576072" lvl="1" indent="-228600">
              <a:spcBef>
                <a:spcPts val="0"/>
              </a:spcBef>
            </a:pPr>
            <a:r>
              <a:rPr lang="en-US" sz="1600" b="1" i="1" dirty="0"/>
              <a:t>Adjust expectations in light of experience</a:t>
            </a:r>
          </a:p>
          <a:p>
            <a:pPr marL="804672" lvl="2" indent="-228600">
              <a:spcBef>
                <a:spcPts val="0"/>
              </a:spcBef>
            </a:pPr>
            <a:r>
              <a:rPr lang="en-US" sz="1400" dirty="0"/>
              <a:t>Analyze </a:t>
            </a:r>
            <a:r>
              <a:rPr lang="en-US" sz="1400" dirty="0" smtClean="0"/>
              <a:t>outcomes</a:t>
            </a:r>
            <a:endParaRPr lang="en-US" sz="1400" dirty="0"/>
          </a:p>
          <a:p>
            <a:pPr marL="804672" lvl="2" indent="-228600">
              <a:spcBef>
                <a:spcPts val="0"/>
              </a:spcBef>
            </a:pPr>
            <a:r>
              <a:rPr lang="en-US" sz="1400" dirty="0"/>
              <a:t>Revisit </a:t>
            </a:r>
            <a:r>
              <a:rPr lang="en-US" sz="1400" dirty="0" smtClean="0"/>
              <a:t>goals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55</a:t>
            </a:fld>
            <a:endParaRPr lang="en-US"/>
          </a:p>
        </p:txBody>
      </p:sp>
    </p:spTree>
    <p:extLst>
      <p:ext uri="{BB962C8B-B14F-4D97-AF65-F5344CB8AC3E}">
        <p14:creationId xmlns:p14="http://schemas.microsoft.com/office/powerpoint/2010/main" val="712016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2057400"/>
          </a:xfrm>
        </p:spPr>
        <p:txBody>
          <a:bodyPr bIns="76200" anchor="ctr" anchorCtr="0">
            <a:normAutofit/>
          </a:bodyPr>
          <a:lstStyle/>
          <a:p>
            <a:r>
              <a:rPr lang="en-US" sz="6600" dirty="0" smtClean="0"/>
              <a:t>Thank You</a:t>
            </a:r>
            <a:endParaRPr lang="en-US" sz="4200" dirty="0"/>
          </a:p>
        </p:txBody>
      </p:sp>
      <p:sp>
        <p:nvSpPr>
          <p:cNvPr id="7" name="Subtitle 6"/>
          <p:cNvSpPr>
            <a:spLocks noGrp="1"/>
          </p:cNvSpPr>
          <p:nvPr>
            <p:ph type="subTitle" idx="1"/>
          </p:nvPr>
        </p:nvSpPr>
        <p:spPr>
          <a:xfrm>
            <a:off x="228600" y="2130552"/>
            <a:ext cx="8686800" cy="1600200"/>
          </a:xfrm>
          <a:noFill/>
        </p:spPr>
        <p:txBody>
          <a:bodyPr numCol="2">
            <a:normAutofit lnSpcReduction="10000"/>
          </a:bodyPr>
          <a:lstStyle/>
          <a:p>
            <a:pPr>
              <a:lnSpc>
                <a:spcPct val="114000"/>
              </a:lnSpc>
              <a:spcBef>
                <a:spcPts val="1800"/>
              </a:spcBef>
            </a:pPr>
            <a:r>
              <a:rPr lang="en-US" sz="3600" b="1" dirty="0">
                <a:solidFill>
                  <a:schemeClr val="tx1"/>
                </a:solidFill>
              </a:rPr>
              <a:t>Rebecca Lewis</a:t>
            </a:r>
            <a:r>
              <a:rPr lang="en-US" sz="2400" dirty="0">
                <a:solidFill>
                  <a:schemeClr val="tx1"/>
                </a:solidFill>
              </a:rPr>
              <a:t>, Ph.D.</a:t>
            </a:r>
            <a:br>
              <a:rPr lang="en-US" sz="2400" dirty="0">
                <a:solidFill>
                  <a:schemeClr val="tx1"/>
                </a:solidFill>
              </a:rPr>
            </a:br>
            <a:r>
              <a:rPr lang="pl-PL" sz="2400" dirty="0">
                <a:solidFill>
                  <a:schemeClr val="tx1"/>
                </a:solidFill>
              </a:rPr>
              <a:t>541-346-4432</a:t>
            </a:r>
            <a:br>
              <a:rPr lang="pl-PL" sz="2400" dirty="0">
                <a:solidFill>
                  <a:schemeClr val="tx1"/>
                </a:solidFill>
              </a:rPr>
            </a:br>
            <a:r>
              <a:rPr lang="pl-PL" sz="2400" dirty="0">
                <a:solidFill>
                  <a:schemeClr val="tx1"/>
                </a:solidFill>
                <a:hlinkClick r:id="rId3"/>
              </a:rPr>
              <a:t>rlewis9@uoregon.edu</a:t>
            </a:r>
            <a:endParaRPr lang="en-US" sz="2400" dirty="0">
              <a:solidFill>
                <a:schemeClr val="tx1"/>
              </a:solidFill>
            </a:endParaRPr>
          </a:p>
          <a:p>
            <a:pPr>
              <a:lnSpc>
                <a:spcPct val="114000"/>
              </a:lnSpc>
              <a:spcBef>
                <a:spcPts val="1800"/>
              </a:spcBef>
            </a:pPr>
            <a:r>
              <a:rPr lang="en-US" sz="3600" b="1" dirty="0">
                <a:solidFill>
                  <a:schemeClr val="tx1"/>
                </a:solidFill>
              </a:rPr>
              <a:t>Rob Zako</a:t>
            </a:r>
            <a:r>
              <a:rPr lang="en-US" sz="2400" dirty="0">
                <a:solidFill>
                  <a:schemeClr val="tx1"/>
                </a:solidFill>
              </a:rPr>
              <a:t>, Ph.D.</a:t>
            </a:r>
            <a:br>
              <a:rPr lang="en-US" sz="2400" dirty="0">
                <a:solidFill>
                  <a:schemeClr val="tx1"/>
                </a:solidFill>
              </a:rPr>
            </a:br>
            <a:r>
              <a:rPr lang="en-US" sz="2400" dirty="0">
                <a:solidFill>
                  <a:schemeClr val="tx1"/>
                </a:solidFill>
              </a:rPr>
              <a:t>541-346-8617</a:t>
            </a:r>
            <a:br>
              <a:rPr lang="en-US" sz="2400" dirty="0">
                <a:solidFill>
                  <a:schemeClr val="tx1"/>
                </a:solidFill>
              </a:rPr>
            </a:br>
            <a:r>
              <a:rPr lang="en-US" sz="2400" u="sng" dirty="0">
                <a:solidFill>
                  <a:schemeClr val="tx1"/>
                </a:solidFill>
                <a:hlinkClick r:id="rId4"/>
              </a:rPr>
              <a:t>rzako@uoregon.edu</a:t>
            </a:r>
            <a:endParaRPr lang="en-US" sz="2400" dirty="0">
              <a:solidFill>
                <a:schemeClr val="tx1"/>
              </a:solidFill>
            </a:endParaRPr>
          </a:p>
          <a:p>
            <a:pPr>
              <a:lnSpc>
                <a:spcPct val="120000"/>
              </a:lnSpc>
              <a:spcBef>
                <a:spcPts val="600"/>
              </a:spcBef>
            </a:pPr>
            <a:endParaRPr lang="en-US" sz="2400" i="1" dirty="0">
              <a:solidFill>
                <a:schemeClr val="tx1">
                  <a:lumMod val="50000"/>
                  <a:lumOff val="50000"/>
                </a:schemeClr>
              </a:solidFill>
              <a:effectLst/>
            </a:endParaRPr>
          </a:p>
        </p:txBody>
      </p:sp>
      <p:sp>
        <p:nvSpPr>
          <p:cNvPr id="8" name="Date Placeholder 7"/>
          <p:cNvSpPr>
            <a:spLocks noGrp="1"/>
          </p:cNvSpPr>
          <p:nvPr>
            <p:ph type="dt" sz="half" idx="10"/>
          </p:nvPr>
        </p:nvSpPr>
        <p:spPr/>
        <p:txBody>
          <a:bodyPr/>
          <a:lstStyle/>
          <a:p>
            <a:r>
              <a:rPr lang="en-US" smtClean="0"/>
              <a:t>3/21/17</a:t>
            </a:r>
            <a:endParaRPr lang="en-US" dirty="0"/>
          </a:p>
        </p:txBody>
      </p:sp>
      <p:sp>
        <p:nvSpPr>
          <p:cNvPr id="11" name="Slide Number Placeholder 10"/>
          <p:cNvSpPr>
            <a:spLocks noGrp="1"/>
          </p:cNvSpPr>
          <p:nvPr>
            <p:ph type="sldNum" sz="quarter" idx="12"/>
          </p:nvPr>
        </p:nvSpPr>
        <p:spPr/>
        <p:txBody>
          <a:bodyPr/>
          <a:lstStyle/>
          <a:p>
            <a:fld id="{5ED4F41F-121C-40FD-8316-01AD1D3B0F41}" type="slidenum">
              <a:rPr lang="en-US" smtClean="0"/>
              <a:t>56</a:t>
            </a:fld>
            <a:endParaRPr lang="en-US" dirty="0"/>
          </a:p>
        </p:txBody>
      </p:sp>
      <p:sp>
        <p:nvSpPr>
          <p:cNvPr id="15" name="Subtitle 6"/>
          <p:cNvSpPr txBox="1">
            <a:spLocks/>
          </p:cNvSpPr>
          <p:nvPr/>
        </p:nvSpPr>
        <p:spPr>
          <a:xfrm>
            <a:off x="228600" y="3959352"/>
            <a:ext cx="8686800" cy="1828800"/>
          </a:xfrm>
          <a:prstGeom prst="rect">
            <a:avLst/>
          </a:prstGeom>
          <a:noFill/>
          <a:ln w="25400" cap="flat" cmpd="sng" algn="ctr">
            <a:noFill/>
            <a:prstDash val="solid"/>
          </a:ln>
          <a:effectLst/>
        </p:spPr>
        <p:txBody>
          <a:bodyPr vert="horz" lIns="274320" tIns="76200" rIns="274320" bIns="76200" rtlCol="0" anchor="t" anchorCtr="0">
            <a:normAutofit lnSpcReduction="10000"/>
          </a:bodyPr>
          <a:lstStyle>
            <a:lvl1pPr marL="0" indent="0" algn="ctr" defTabSz="914400" rtl="0" eaLnBrk="1" latinLnBrk="0" hangingPunct="1">
              <a:spcBef>
                <a:spcPts val="2000"/>
              </a:spcBef>
              <a:buClr>
                <a:schemeClr val="accent1"/>
              </a:buClr>
              <a:buFont typeface="Wingdings 2" pitchFamily="18" charset="2"/>
              <a:buNone/>
              <a:defRPr sz="2800" kern="1200">
                <a:solidFill>
                  <a:schemeClr val="tx1">
                    <a:lumMod val="65000"/>
                    <a:lumOff val="35000"/>
                  </a:schemeClr>
                </a:solidFill>
                <a:effectLst/>
                <a:latin typeface="+mn-lt"/>
                <a:ea typeface="+mn-ea"/>
                <a:cs typeface="+mn-cs"/>
              </a:defRPr>
            </a:lvl1pPr>
            <a:lvl2pPr marL="457200" indent="0" algn="ctr" defTabSz="914400" rtl="0" eaLnBrk="1" latinLnBrk="0" hangingPunct="1">
              <a:spcBef>
                <a:spcPts val="600"/>
              </a:spcBef>
              <a:buClr>
                <a:schemeClr val="accent2">
                  <a:lumMod val="75000"/>
                </a:schemeClr>
              </a:buClr>
              <a:buFont typeface="Lucida Grande"/>
              <a:buNone/>
              <a:defRPr sz="24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75000"/>
                </a:schemeClr>
              </a:buClr>
              <a:buFont typeface="Wingdings"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2"/>
              </a:buClr>
              <a:buFont typeface="Lucida Grande"/>
              <a:buNone/>
              <a:defRPr sz="16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50000"/>
                </a:schemeClr>
              </a:buClr>
              <a:buFont typeface="Lucida Grande"/>
              <a:buNone/>
              <a:defRPr sz="12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lumMod val="50000"/>
                </a:schemeClr>
              </a:buClr>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lumMod val="50000"/>
                </a:schemeClr>
              </a:buClr>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Wingdings 2" pitchFamily="18" charset="2"/>
              <a:buNone/>
              <a:defRPr lang="en-US" sz="1800" kern="1200">
                <a:solidFill>
                  <a:schemeClr val="tx1">
                    <a:tint val="75000"/>
                  </a:schemeClr>
                </a:solidFill>
                <a:latin typeface="+mn-lt"/>
                <a:ea typeface="+mn-ea"/>
                <a:cs typeface="+mn-cs"/>
              </a:defRPr>
            </a:lvl9pPr>
          </a:lstStyle>
          <a:p>
            <a:pPr>
              <a:spcBef>
                <a:spcPts val="1200"/>
              </a:spcBef>
            </a:pPr>
            <a:r>
              <a:rPr lang="en-US" i="1" dirty="0" smtClean="0">
                <a:solidFill>
                  <a:schemeClr val="tx1">
                    <a:lumMod val="50000"/>
                    <a:lumOff val="50000"/>
                  </a:schemeClr>
                </a:solidFill>
              </a:rPr>
              <a:t>“Effectiveness of Transportation Funding Mechanisms for Achieving National, State, and Metropolitan Economic, Health, and Other Livability Goals”</a:t>
            </a:r>
          </a:p>
          <a:p>
            <a:pPr>
              <a:spcBef>
                <a:spcPts val="1200"/>
              </a:spcBef>
            </a:pPr>
            <a:r>
              <a:rPr lang="en-US" sz="2400" dirty="0" smtClean="0">
                <a:hlinkClick r:id="rId5"/>
              </a:rPr>
              <a:t>http://nitc.trec.pdx.edu/research/project/875/</a:t>
            </a:r>
            <a:endParaRPr lang="en-US" sz="2400" dirty="0" smtClean="0"/>
          </a:p>
          <a:p>
            <a:pPr>
              <a:spcBef>
                <a:spcPts val="1200"/>
              </a:spcBef>
            </a:pPr>
            <a:endParaRPr lang="en-US" sz="2400" i="1" dirty="0">
              <a:solidFill>
                <a:schemeClr val="tx1">
                  <a:lumMod val="50000"/>
                  <a:lumOff val="50000"/>
                </a:schemeClr>
              </a:solidFill>
            </a:endParaRPr>
          </a:p>
        </p:txBody>
      </p:sp>
    </p:spTree>
    <p:extLst>
      <p:ext uri="{BB962C8B-B14F-4D97-AF65-F5344CB8AC3E}">
        <p14:creationId xmlns:p14="http://schemas.microsoft.com/office/powerpoint/2010/main" val="415643293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xmlns:p14="http://schemas.microsoft.com/office/powerpoint/2010/main" spd="slow">
        <p:zoom dir="in"/>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&amp; Worst Practices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6</a:t>
            </a:fld>
            <a:endParaRPr lang="en-US"/>
          </a:p>
        </p:txBody>
      </p:sp>
      <p:pic>
        <p:nvPicPr>
          <p:cNvPr id="8" name="Content Placeholder 7" descr="Consumer-Reports-Car-Issue-2016-Cover (cropped).jpg"/>
          <p:cNvPicPr>
            <a:picLocks noGrp="1" noChangeAspect="1"/>
          </p:cNvPicPr>
          <p:nvPr>
            <p:ph idx="1"/>
          </p:nvPr>
        </p:nvPicPr>
        <p:blipFill>
          <a:blip r:embed="rId3">
            <a:extLst>
              <a:ext uri="{28A0092B-C50C-407E-A947-70E740481C1C}">
                <a14:useLocalDpi xmlns:a14="http://schemas.microsoft.com/office/drawing/2010/main" val="0"/>
              </a:ext>
            </a:extLst>
          </a:blip>
          <a:srcRect t="1880" b="1880"/>
          <a:stretch>
            <a:fillRect/>
          </a:stretch>
        </p:blipFill>
        <p:spPr>
          <a:ln w="285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8239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3" name="Content Placeholder 2"/>
          <p:cNvSpPr>
            <a:spLocks noGrp="1"/>
          </p:cNvSpPr>
          <p:nvPr>
            <p:ph idx="1"/>
          </p:nvPr>
        </p:nvSpPr>
        <p:spPr/>
        <p:txBody>
          <a:bodyPr>
            <a:noAutofit/>
          </a:bodyPr>
          <a:lstStyle/>
          <a:p>
            <a:pPr marL="457200" indent="-457200">
              <a:spcBef>
                <a:spcPts val="1800"/>
              </a:spcBef>
            </a:pPr>
            <a:r>
              <a:rPr lang="en-US" b="1" dirty="0" smtClean="0">
                <a:solidFill>
                  <a:schemeClr val="tx2">
                    <a:lumMod val="60000"/>
                    <a:lumOff val="40000"/>
                  </a:schemeClr>
                </a:solidFill>
              </a:rPr>
              <a:t>Case Studies</a:t>
            </a:r>
          </a:p>
          <a:p>
            <a:pPr marL="804672" lvl="1">
              <a:spcBef>
                <a:spcPts val="0"/>
              </a:spcBef>
            </a:pPr>
            <a:r>
              <a:rPr lang="en-US" dirty="0" smtClean="0"/>
              <a:t>Considered 10 states/MPOs; studied 6 states/MPOs in detail</a:t>
            </a:r>
          </a:p>
          <a:p>
            <a:pPr marL="457200" indent="-457200">
              <a:spcBef>
                <a:spcPts val="1200"/>
              </a:spcBef>
            </a:pPr>
            <a:r>
              <a:rPr lang="en-US" b="1" dirty="0" smtClean="0">
                <a:solidFill>
                  <a:schemeClr val="tx2">
                    <a:lumMod val="60000"/>
                    <a:lumOff val="40000"/>
                  </a:schemeClr>
                </a:solidFill>
              </a:rPr>
              <a:t>Document Analysis</a:t>
            </a:r>
          </a:p>
          <a:p>
            <a:pPr marL="804672" lvl="1">
              <a:spcBef>
                <a:spcPts val="0"/>
              </a:spcBef>
            </a:pPr>
            <a:r>
              <a:rPr lang="en-US" dirty="0" smtClean="0"/>
              <a:t>Organizational structures</a:t>
            </a:r>
          </a:p>
          <a:p>
            <a:pPr marL="804672" lvl="1">
              <a:spcBef>
                <a:spcPts val="0"/>
              </a:spcBef>
            </a:pPr>
            <a:r>
              <a:rPr lang="en-US" dirty="0" smtClean="0"/>
              <a:t>Constitutions &amp; statutes</a:t>
            </a:r>
          </a:p>
          <a:p>
            <a:pPr marL="804672" lvl="1">
              <a:spcBef>
                <a:spcPts val="0"/>
              </a:spcBef>
            </a:pPr>
            <a:r>
              <a:rPr lang="en-US" dirty="0" smtClean="0"/>
              <a:t>Long-range plans &amp; goals</a:t>
            </a:r>
          </a:p>
          <a:p>
            <a:pPr marL="804672" lvl="1">
              <a:spcBef>
                <a:spcPts val="0"/>
              </a:spcBef>
            </a:pPr>
            <a:r>
              <a:rPr lang="en-US" dirty="0"/>
              <a:t>S</a:t>
            </a:r>
            <a:r>
              <a:rPr lang="en-US" dirty="0" smtClean="0"/>
              <a:t>tate &amp; metropolitan transportation improvement Programs (STIPs &amp; MTIPs); budgets</a:t>
            </a:r>
          </a:p>
          <a:p>
            <a:pPr marL="804672" lvl="1">
              <a:spcBef>
                <a:spcPts val="0"/>
              </a:spcBef>
            </a:pPr>
            <a:r>
              <a:rPr lang="en-US" dirty="0" smtClean="0"/>
              <a:t>Other reports</a:t>
            </a:r>
          </a:p>
          <a:p>
            <a:pPr marL="457200" indent="-457200">
              <a:spcBef>
                <a:spcPts val="1200"/>
              </a:spcBef>
            </a:pPr>
            <a:r>
              <a:rPr lang="en-US" b="1" dirty="0" smtClean="0">
                <a:solidFill>
                  <a:schemeClr val="tx2">
                    <a:lumMod val="60000"/>
                    <a:lumOff val="40000"/>
                  </a:schemeClr>
                </a:solidFill>
              </a:rPr>
              <a:t>Stakeholder Interviews</a:t>
            </a:r>
          </a:p>
          <a:p>
            <a:pPr marL="804672" lvl="1">
              <a:spcBef>
                <a:spcPts val="0"/>
              </a:spcBef>
            </a:pPr>
            <a:r>
              <a:rPr lang="en-US" dirty="0" smtClean="0"/>
              <a:t>Contacted 6 states &amp; 6 MPOs with follow up questions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7</a:t>
            </a:fld>
            <a:endParaRPr lang="en-US"/>
          </a:p>
        </p:txBody>
      </p:sp>
    </p:spTree>
    <p:extLst>
      <p:ext uri="{BB962C8B-B14F-4D97-AF65-F5344CB8AC3E}">
        <p14:creationId xmlns:p14="http://schemas.microsoft.com/office/powerpoint/2010/main" val="435397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linds(horizontal)">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linds(horizontal)">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t>
            </a:r>
            <a:r>
              <a:rPr lang="en-US" dirty="0" smtClean="0"/>
              <a:t>Studies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8</a:t>
            </a:fld>
            <a:endParaRPr lang="en-US"/>
          </a:p>
        </p:txBody>
      </p:sp>
      <p:pic>
        <p:nvPicPr>
          <p:cNvPr id="14" name="Picture 13" descr="Census Regions and Divisions of the United States (potenti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039" y="1143000"/>
            <a:ext cx="6301923" cy="4800600"/>
          </a:xfrm>
          <a:prstGeom prst="rect">
            <a:avLst/>
          </a:prstGeom>
          <a:ln w="28575" cmpd="sng">
            <a:solidFill>
              <a:schemeClr val="tx1"/>
            </a:solidFill>
          </a:ln>
          <a:effectLst>
            <a:outerShdw blurRad="50800" dist="38100" dir="2700000" algn="tl" rotWithShape="0">
              <a:prstClr val="black">
                <a:alpha val="40000"/>
              </a:prstClr>
            </a:outerShdw>
          </a:effectLst>
        </p:spPr>
      </p:pic>
      <p:pic>
        <p:nvPicPr>
          <p:cNvPr id="15" name="Picture 14" descr="Census Regions and Divisions of the United States (select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039" y="1143000"/>
            <a:ext cx="6301923" cy="4800600"/>
          </a:xfrm>
          <a:prstGeom prst="rect">
            <a:avLst/>
          </a:prstGeom>
          <a:ln w="28575" cmpd="sng">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2990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a-et-st-0707-tvhighlights-20160707-snap.jpg"/>
          <p:cNvPicPr>
            <a:picLocks noGrp="1" noChangeAspect="1"/>
          </p:cNvPicPr>
          <p:nvPr>
            <p:ph idx="1"/>
          </p:nvPr>
        </p:nvPicPr>
        <p:blipFill>
          <a:blip r:embed="rId3">
            <a:extLst>
              <a:ext uri="{28A0092B-C50C-407E-A947-70E740481C1C}">
                <a14:useLocalDpi xmlns:a14="http://schemas.microsoft.com/office/drawing/2010/main" val="0"/>
              </a:ext>
            </a:extLst>
          </a:blip>
          <a:srcRect t="877" b="877"/>
          <a:stretch>
            <a:fillRect/>
          </a:stretch>
        </p:blipFill>
        <p:spPr>
          <a:ln w="28575" cmpd="sng">
            <a:solidFill>
              <a:schemeClr val="tx1"/>
            </a:solidFill>
          </a:ln>
          <a:effectLst>
            <a:outerShdw blurRad="50800" dist="38100" dir="2700000" algn="tl" rotWithShape="0">
              <a:prstClr val="black">
                <a:alpha val="40000"/>
              </a:prstClr>
            </a:outerShdw>
          </a:effectLst>
        </p:spPr>
      </p:pic>
      <p:sp>
        <p:nvSpPr>
          <p:cNvPr id="6" name="Title 5"/>
          <p:cNvSpPr>
            <a:spLocks noGrp="1"/>
          </p:cNvSpPr>
          <p:nvPr>
            <p:ph type="title"/>
          </p:nvPr>
        </p:nvSpPr>
        <p:spPr/>
        <p:txBody>
          <a:bodyPr/>
          <a:lstStyle/>
          <a:p>
            <a:r>
              <a:rPr lang="en-US" dirty="0" smtClean="0"/>
              <a:t>Findings</a:t>
            </a:r>
            <a:endParaRPr lang="en-US" dirty="0"/>
          </a:p>
        </p:txBody>
      </p:sp>
      <p:sp>
        <p:nvSpPr>
          <p:cNvPr id="4" name="Date Placeholder 3"/>
          <p:cNvSpPr>
            <a:spLocks noGrp="1"/>
          </p:cNvSpPr>
          <p:nvPr>
            <p:ph type="dt" sz="half" idx="10"/>
          </p:nvPr>
        </p:nvSpPr>
        <p:spPr/>
        <p:txBody>
          <a:bodyPr/>
          <a:lstStyle/>
          <a:p>
            <a:r>
              <a:rPr lang="en-US" smtClean="0"/>
              <a:t>3/21/17</a:t>
            </a:r>
            <a:endParaRPr lang="en-US"/>
          </a:p>
        </p:txBody>
      </p:sp>
      <p:sp>
        <p:nvSpPr>
          <p:cNvPr id="5" name="Slide Number Placeholder 4"/>
          <p:cNvSpPr>
            <a:spLocks noGrp="1"/>
          </p:cNvSpPr>
          <p:nvPr>
            <p:ph type="sldNum" sz="quarter" idx="12"/>
          </p:nvPr>
        </p:nvSpPr>
        <p:spPr/>
        <p:txBody>
          <a:bodyPr/>
          <a:lstStyle/>
          <a:p>
            <a:fld id="{5ED4F41F-121C-40FD-8316-01AD1D3B0F41}" type="slidenum">
              <a:rPr lang="en-US" smtClean="0"/>
              <a:t>9</a:t>
            </a:fld>
            <a:endParaRPr lang="en-US"/>
          </a:p>
        </p:txBody>
      </p:sp>
      <p:pic>
        <p:nvPicPr>
          <p:cNvPr id="2" name="Picture 1" descr="FA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719" y="1371600"/>
            <a:ext cx="6786563" cy="4343400"/>
          </a:xfrm>
          <a:prstGeom prst="rect">
            <a:avLst/>
          </a:prstGeom>
        </p:spPr>
      </p:pic>
    </p:spTree>
    <p:extLst>
      <p:ext uri="{BB962C8B-B14F-4D97-AF65-F5344CB8AC3E}">
        <p14:creationId xmlns:p14="http://schemas.microsoft.com/office/powerpoint/2010/main" val="486435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rceptio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12372</TotalTime>
  <Words>12230</Words>
  <Application>Microsoft Macintosh PowerPoint</Application>
  <PresentationFormat>On-screen Show (4:3)</PresentationFormat>
  <Paragraphs>986</Paragraphs>
  <Slides>56</Slides>
  <Notes>56</Notes>
  <HiddenSlides>0</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Perception</vt:lpstr>
      <vt:lpstr>Bang for the Buck? Following the Money from Transportation Decisions to Outcomes</vt:lpstr>
      <vt:lpstr>Pair of PIs</vt:lpstr>
      <vt:lpstr>Grad Students: “Follow the Money”</vt:lpstr>
      <vt:lpstr>Advisors: T4A &amp; NRDC</vt:lpstr>
      <vt:lpstr>Research Questions</vt:lpstr>
      <vt:lpstr>Best &amp; Worst Practices</vt:lpstr>
      <vt:lpstr>Methodology</vt:lpstr>
      <vt:lpstr>Case Studies</vt:lpstr>
      <vt:lpstr>Findings</vt:lpstr>
      <vt:lpstr>Questions</vt:lpstr>
      <vt:lpstr>Outline</vt:lpstr>
      <vt:lpstr>“Houston, we have a problem”</vt:lpstr>
      <vt:lpstr>Government Transportation Expenditures</vt:lpstr>
      <vt:lpstr>$ Flows Between Levels of Government</vt:lpstr>
      <vt:lpstr>$ Flows in Massachusetts</vt:lpstr>
      <vt:lpstr>$ Flows in Massachusetts</vt:lpstr>
      <vt:lpstr>$ Flows in California</vt:lpstr>
      <vt:lpstr>It’s Complicated</vt:lpstr>
      <vt:lpstr>What the Public Sees</vt:lpstr>
      <vt:lpstr>What the Public REALLY Sees</vt:lpstr>
      <vt:lpstr>Problem: Lack of Transparency</vt:lpstr>
      <vt:lpstr>Need: Report Outcomes to Taxpayers</vt:lpstr>
      <vt:lpstr>Solutions: Outcomes-Based Decision-Making</vt:lpstr>
      <vt:lpstr>Benefits of Outcomes-Based Approach</vt:lpstr>
      <vt:lpstr>Four Phases in a Cycle</vt:lpstr>
      <vt:lpstr>Physics Analogy: Adiabatic Expansion</vt:lpstr>
      <vt:lpstr>What Counts as “Transportation”?</vt:lpstr>
      <vt:lpstr>1. Planning – Set Goals</vt:lpstr>
      <vt:lpstr>Tennessee: LRTP Guiding Principles</vt:lpstr>
      <vt:lpstr>1. Planning – Determine Actions</vt:lpstr>
      <vt:lpstr>San Francisco: Plan Bay Area</vt:lpstr>
      <vt:lpstr>2. Funding – Levy Taxes</vt:lpstr>
      <vt:lpstr>weMove Massachusetts</vt:lpstr>
      <vt:lpstr>2. Funding – Empower</vt:lpstr>
      <vt:lpstr>Appropriate Decision-Makers?</vt:lpstr>
      <vt:lpstr>Constitutional &amp; Statutory Constraints</vt:lpstr>
      <vt:lpstr>3. Programming</vt:lpstr>
      <vt:lpstr>Virginia: SMART SCALE Measures</vt:lpstr>
      <vt:lpstr>Virginia: SMART SCALE Scorecard</vt:lpstr>
      <vt:lpstr>Tennessee: DL3 Criteria Weights</vt:lpstr>
      <vt:lpstr>4. Evaluating – Monitor Outcomes</vt:lpstr>
      <vt:lpstr>Washington: Greenhouse Gas Emissions</vt:lpstr>
      <vt:lpstr>4. Evaluating – Report Returns</vt:lpstr>
      <vt:lpstr>Utah’s Unified Plan</vt:lpstr>
      <vt:lpstr>Minnesota: Sources &amp; Uses of Funding</vt:lpstr>
      <vt:lpstr>4. Evaluating– Adjust Expectations</vt:lpstr>
      <vt:lpstr>Outcomes-Based Summary</vt:lpstr>
      <vt:lpstr>MAP-21: Declaration of Policy</vt:lpstr>
      <vt:lpstr>MAP-21: National Goals</vt:lpstr>
      <vt:lpstr>MAP-21: Performance Measures</vt:lpstr>
      <vt:lpstr>MAP-21: Responsibilities</vt:lpstr>
      <vt:lpstr>Performance-Based Planning &amp; Programming</vt:lpstr>
      <vt:lpstr>MAP-21 vs. Outcomes-Based?</vt:lpstr>
      <vt:lpstr>Summary</vt:lpstr>
      <vt:lpstr>Conclusion</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Driving down GHG from Transportation: Assessing Efforts in Four States</dc:title>
  <dc:creator>Rebecca Lewis</dc:creator>
  <cp:lastModifiedBy>Rob Zako</cp:lastModifiedBy>
  <cp:revision>355</cp:revision>
  <cp:lastPrinted>2017-03-21T18:14:29Z</cp:lastPrinted>
  <dcterms:created xsi:type="dcterms:W3CDTF">2015-10-12T06:02:19Z</dcterms:created>
  <dcterms:modified xsi:type="dcterms:W3CDTF">2017-03-23T04:25:54Z</dcterms:modified>
</cp:coreProperties>
</file>