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308" r:id="rId3"/>
    <p:sldId id="307" r:id="rId4"/>
    <p:sldId id="304" r:id="rId5"/>
    <p:sldId id="305" r:id="rId6"/>
    <p:sldId id="258" r:id="rId7"/>
    <p:sldId id="300" r:id="rId8"/>
    <p:sldId id="309" r:id="rId9"/>
    <p:sldId id="302" r:id="rId10"/>
    <p:sldId id="312" r:id="rId11"/>
    <p:sldId id="314" r:id="rId12"/>
    <p:sldId id="315" r:id="rId13"/>
    <p:sldId id="263" r:id="rId14"/>
    <p:sldId id="303" r:id="rId15"/>
    <p:sldId id="261" r:id="rId16"/>
    <p:sldId id="313" r:id="rId17"/>
    <p:sldId id="317" r:id="rId18"/>
    <p:sldId id="318" r:id="rId19"/>
    <p:sldId id="319" r:id="rId20"/>
  </p:sldIdLst>
  <p:sldSz cx="12192000" cy="6858000"/>
  <p:notesSz cx="6858000" cy="9144000"/>
  <p:embeddedFontLst>
    <p:embeddedFont>
      <p:font typeface="Bahnschrift" panose="020B0502040204020203" pitchFamily="34" charset="0"/>
      <p:regular r:id="rId22"/>
      <p:bold r:id="rId23"/>
    </p:embeddedFont>
    <p:embeddedFont>
      <p:font typeface="Bahnschrift Light" panose="020B0502040204020203"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entury" panose="02040604050505020304" pitchFamily="18" charset="0"/>
      <p:regular r:id="rId31"/>
    </p:embeddedFont>
    <p:embeddedFont>
      <p:font typeface="맑은 고딕" panose="020B0503020000020004" pitchFamily="50" charset="-12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 Young Kim" initials="JYK" lastIdx="1" clrIdx="0">
    <p:extLst>
      <p:ext uri="{19B8F6BF-5375-455C-9EA6-DF929625EA0E}">
        <p15:presenceInfo xmlns:p15="http://schemas.microsoft.com/office/powerpoint/2012/main" userId="9f5d230972d40f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C329"/>
    <a:srgbClr val="B24330"/>
    <a:srgbClr val="2A81BF"/>
    <a:srgbClr val="F8F9DF"/>
    <a:srgbClr val="F2F3C5"/>
    <a:srgbClr val="EAECA6"/>
    <a:srgbClr val="DFE278"/>
    <a:srgbClr val="DBDE64"/>
    <a:srgbClr val="E1E37D"/>
    <a:srgbClr val="F59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8" autoAdjust="0"/>
    <p:restoredTop sz="80498" autoAdjust="0"/>
  </p:normalViewPr>
  <p:slideViewPr>
    <p:cSldViewPr snapToGrid="0">
      <p:cViewPr varScale="1">
        <p:scale>
          <a:sx n="111" d="100"/>
          <a:sy n="111" d="100"/>
        </p:scale>
        <p:origin x="100" y="3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yki\Dropbox\Life-space%20mobility\ANAL\101518_Table_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yki\Dropbox\Life-space%20mobility\ANAL\101518_Table_P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yki\Dropbox\Life-space%20mobility\ANAL\101518_Table_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yki\Dropbox\Life-space%20mobility\ANAL\10202018_Table_P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yki\Dropbox\Life-space%20mobility\ANAL\10202018_Table_P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Sheet8!$O$1</c:f>
              <c:strCache>
                <c:ptCount val="1"/>
                <c:pt idx="0">
                  <c:v>Mode of Travel</c:v>
                </c:pt>
              </c:strCache>
            </c:strRef>
          </c:tx>
          <c:spPr>
            <a:solidFill>
              <a:schemeClr val="bg1">
                <a:lumMod val="50000"/>
              </a:schemeClr>
            </a:solidFill>
            <a:ln w="9525" cap="flat" cmpd="sng" algn="ctr">
              <a:solidFill>
                <a:schemeClr val="lt1">
                  <a:alpha val="50000"/>
                </a:schemeClr>
              </a:solidFill>
              <a:round/>
            </a:ln>
            <a:effectLst/>
          </c:spPr>
          <c:invertIfNegative val="0"/>
          <c:dPt>
            <c:idx val="0"/>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D58-4E0C-9740-4DFE4F919411}"/>
              </c:ext>
            </c:extLst>
          </c:dPt>
          <c:dPt>
            <c:idx val="1"/>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A-CD58-4E0C-9740-4DFE4F919411}"/>
              </c:ext>
            </c:extLst>
          </c:dPt>
          <c:dPt>
            <c:idx val="2"/>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4-CD58-4E0C-9740-4DFE4F919411}"/>
              </c:ext>
            </c:extLst>
          </c:dPt>
          <c:dPt>
            <c:idx val="3"/>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8-CD58-4E0C-9740-4DFE4F919411}"/>
              </c:ext>
            </c:extLst>
          </c:dPt>
          <c:dPt>
            <c:idx val="4"/>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D58-4E0C-9740-4DFE4F919411}"/>
              </c:ext>
            </c:extLst>
          </c:dPt>
          <c:dPt>
            <c:idx val="5"/>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6-CD58-4E0C-9740-4DFE4F919411}"/>
              </c:ext>
            </c:extLst>
          </c:dPt>
          <c:dPt>
            <c:idx val="6"/>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D58-4E0C-9740-4DFE4F919411}"/>
              </c:ext>
            </c:extLst>
          </c:dPt>
          <c:dPt>
            <c:idx val="7"/>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D58-4E0C-9740-4DFE4F919411}"/>
              </c:ext>
            </c:extLst>
          </c:dPt>
          <c:dPt>
            <c:idx val="8"/>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CD58-4E0C-9740-4DFE4F919411}"/>
              </c:ext>
            </c:extLst>
          </c:dPt>
          <c:dPt>
            <c:idx val="9"/>
            <c:invertIfNegative val="0"/>
            <c:bubble3D val="0"/>
            <c:spPr>
              <a:solidFill>
                <a:schemeClr val="bg1">
                  <a:lumMod val="50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D58-4E0C-9740-4DFE4F919411}"/>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Sheet8!$N$2:$N$11</c:f>
              <c:strCache>
                <c:ptCount val="10"/>
                <c:pt idx="0">
                  <c:v>UBER/LYFT</c:v>
                </c:pt>
                <c:pt idx="1">
                  <c:v>STREETCAR</c:v>
                </c:pt>
                <c:pt idx="2">
                  <c:v>BIKE</c:v>
                </c:pt>
                <c:pt idx="3">
                  <c:v>PARATRANSIT</c:v>
                </c:pt>
                <c:pt idx="4">
                  <c:v>COMMUTER RAIL</c:v>
                </c:pt>
                <c:pt idx="5">
                  <c:v>BUS</c:v>
                </c:pt>
                <c:pt idx="6">
                  <c:v>LIGHT RAIL</c:v>
                </c:pt>
                <c:pt idx="7">
                  <c:v>WALK</c:v>
                </c:pt>
                <c:pt idx="8">
                  <c:v>DRIVE</c:v>
                </c:pt>
                <c:pt idx="9">
                  <c:v>GET A RIDE</c:v>
                </c:pt>
              </c:strCache>
            </c:strRef>
          </c:cat>
          <c:val>
            <c:numRef>
              <c:f>Sheet8!$O$2:$O$11</c:f>
              <c:numCache>
                <c:formatCode>0%</c:formatCode>
                <c:ptCount val="10"/>
                <c:pt idx="0">
                  <c:v>0.04</c:v>
                </c:pt>
                <c:pt idx="1">
                  <c:v>4.0000000000000036E-2</c:v>
                </c:pt>
                <c:pt idx="2">
                  <c:v>7.999999999999996E-2</c:v>
                </c:pt>
                <c:pt idx="3">
                  <c:v>7.999999999999996E-2</c:v>
                </c:pt>
                <c:pt idx="4">
                  <c:v>7.999999999999996E-2</c:v>
                </c:pt>
                <c:pt idx="5">
                  <c:v>7.999999999999996E-2</c:v>
                </c:pt>
                <c:pt idx="6">
                  <c:v>0.24</c:v>
                </c:pt>
                <c:pt idx="7">
                  <c:v>0.43999999999999995</c:v>
                </c:pt>
                <c:pt idx="8">
                  <c:v>0.56000000000000005</c:v>
                </c:pt>
                <c:pt idx="9">
                  <c:v>0.76</c:v>
                </c:pt>
              </c:numCache>
            </c:numRef>
          </c:val>
          <c:extLst>
            <c:ext xmlns:c16="http://schemas.microsoft.com/office/drawing/2014/chart" uri="{C3380CC4-5D6E-409C-BE32-E72D297353CC}">
              <c16:uniqueId val="{00000000-CD58-4E0C-9740-4DFE4F919411}"/>
            </c:ext>
          </c:extLst>
        </c:ser>
        <c:dLbls>
          <c:dLblPos val="inEnd"/>
          <c:showLegendKey val="0"/>
          <c:showVal val="1"/>
          <c:showCatName val="0"/>
          <c:showSerName val="0"/>
          <c:showPercent val="0"/>
          <c:showBubbleSize val="0"/>
        </c:dLbls>
        <c:gapWidth val="30"/>
        <c:axId val="521471432"/>
        <c:axId val="521465856"/>
      </c:barChart>
      <c:catAx>
        <c:axId val="521471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crossAx val="521465856"/>
        <c:crosses val="autoZero"/>
        <c:auto val="1"/>
        <c:lblAlgn val="ctr"/>
        <c:lblOffset val="100"/>
        <c:noMultiLvlLbl val="0"/>
      </c:catAx>
      <c:valAx>
        <c:axId val="521465856"/>
        <c:scaling>
          <c:orientation val="minMax"/>
        </c:scaling>
        <c:delete val="1"/>
        <c:axPos val="b"/>
        <c:numFmt formatCode="0%" sourceLinked="1"/>
        <c:majorTickMark val="none"/>
        <c:minorTickMark val="none"/>
        <c:tickLblPos val="nextTo"/>
        <c:crossAx val="52147143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Sheet8!$O$1</c:f>
              <c:strCache>
                <c:ptCount val="1"/>
                <c:pt idx="0">
                  <c:v>Mode of Travel</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D58-4E0C-9740-4DFE4F919411}"/>
              </c:ext>
            </c:extLst>
          </c:dPt>
          <c:dPt>
            <c:idx val="1"/>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A-CD58-4E0C-9740-4DFE4F919411}"/>
              </c:ext>
            </c:extLst>
          </c:dPt>
          <c:dPt>
            <c:idx val="2"/>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4-CD58-4E0C-9740-4DFE4F919411}"/>
              </c:ext>
            </c:extLst>
          </c:dPt>
          <c:dPt>
            <c:idx val="3"/>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8-CD58-4E0C-9740-4DFE4F919411}"/>
              </c:ext>
            </c:extLst>
          </c:dPt>
          <c:dPt>
            <c:idx val="4"/>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CD58-4E0C-9740-4DFE4F919411}"/>
              </c:ext>
            </c:extLst>
          </c:dPt>
          <c:dPt>
            <c:idx val="5"/>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6-CD58-4E0C-9740-4DFE4F919411}"/>
              </c:ext>
            </c:extLst>
          </c:dPt>
          <c:dPt>
            <c:idx val="6"/>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CD58-4E0C-9740-4DFE4F919411}"/>
              </c:ext>
            </c:extLst>
          </c:dPt>
          <c:dPt>
            <c:idx val="7"/>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D58-4E0C-9740-4DFE4F919411}"/>
              </c:ext>
            </c:extLst>
          </c:dPt>
          <c:dPt>
            <c:idx val="8"/>
            <c:invertIfNegative val="0"/>
            <c:bubble3D val="0"/>
            <c:spPr>
              <a:solidFill>
                <a:srgbClr val="B2433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2-CD58-4E0C-9740-4DFE4F919411}"/>
              </c:ext>
            </c:extLst>
          </c:dPt>
          <c:dPt>
            <c:idx val="9"/>
            <c:invertIfNegative val="0"/>
            <c:bubble3D val="0"/>
            <c:spPr>
              <a:solidFill>
                <a:srgbClr val="B24330">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1-CD58-4E0C-9740-4DFE4F919411}"/>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Sheet8!$N$2:$N$11</c:f>
              <c:strCache>
                <c:ptCount val="10"/>
                <c:pt idx="0">
                  <c:v>UBER/LYFT</c:v>
                </c:pt>
                <c:pt idx="1">
                  <c:v>STREETCAR</c:v>
                </c:pt>
                <c:pt idx="2">
                  <c:v>BIKE</c:v>
                </c:pt>
                <c:pt idx="3">
                  <c:v>PARATRANSIT</c:v>
                </c:pt>
                <c:pt idx="4">
                  <c:v>COMMUTER RAIL</c:v>
                </c:pt>
                <c:pt idx="5">
                  <c:v>BUS</c:v>
                </c:pt>
                <c:pt idx="6">
                  <c:v>LIGHT RAIL</c:v>
                </c:pt>
                <c:pt idx="7">
                  <c:v>WALK</c:v>
                </c:pt>
                <c:pt idx="8">
                  <c:v>DRIVE</c:v>
                </c:pt>
                <c:pt idx="9">
                  <c:v>GET A RIDE</c:v>
                </c:pt>
              </c:strCache>
            </c:strRef>
          </c:cat>
          <c:val>
            <c:numRef>
              <c:f>Sheet8!$O$2:$O$11</c:f>
              <c:numCache>
                <c:formatCode>0%</c:formatCode>
                <c:ptCount val="10"/>
                <c:pt idx="0">
                  <c:v>0.04</c:v>
                </c:pt>
                <c:pt idx="1">
                  <c:v>4.0000000000000036E-2</c:v>
                </c:pt>
                <c:pt idx="2">
                  <c:v>7.999999999999996E-2</c:v>
                </c:pt>
                <c:pt idx="3">
                  <c:v>7.999999999999996E-2</c:v>
                </c:pt>
                <c:pt idx="4">
                  <c:v>7.999999999999996E-2</c:v>
                </c:pt>
                <c:pt idx="5">
                  <c:v>7.999999999999996E-2</c:v>
                </c:pt>
                <c:pt idx="6">
                  <c:v>0.24</c:v>
                </c:pt>
                <c:pt idx="7">
                  <c:v>0.43999999999999995</c:v>
                </c:pt>
                <c:pt idx="8">
                  <c:v>0.56000000000000005</c:v>
                </c:pt>
                <c:pt idx="9">
                  <c:v>0.76</c:v>
                </c:pt>
              </c:numCache>
            </c:numRef>
          </c:val>
          <c:extLst>
            <c:ext xmlns:c16="http://schemas.microsoft.com/office/drawing/2014/chart" uri="{C3380CC4-5D6E-409C-BE32-E72D297353CC}">
              <c16:uniqueId val="{00000000-CD58-4E0C-9740-4DFE4F919411}"/>
            </c:ext>
          </c:extLst>
        </c:ser>
        <c:dLbls>
          <c:dLblPos val="inEnd"/>
          <c:showLegendKey val="0"/>
          <c:showVal val="1"/>
          <c:showCatName val="0"/>
          <c:showSerName val="0"/>
          <c:showPercent val="0"/>
          <c:showBubbleSize val="0"/>
        </c:dLbls>
        <c:gapWidth val="30"/>
        <c:axId val="521471432"/>
        <c:axId val="521465856"/>
      </c:barChart>
      <c:catAx>
        <c:axId val="521471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crossAx val="521465856"/>
        <c:crosses val="autoZero"/>
        <c:auto val="1"/>
        <c:lblAlgn val="ctr"/>
        <c:lblOffset val="100"/>
        <c:noMultiLvlLbl val="0"/>
      </c:catAx>
      <c:valAx>
        <c:axId val="521465856"/>
        <c:scaling>
          <c:orientation val="minMax"/>
        </c:scaling>
        <c:delete val="1"/>
        <c:axPos val="b"/>
        <c:numFmt formatCode="0%" sourceLinked="1"/>
        <c:majorTickMark val="none"/>
        <c:minorTickMark val="none"/>
        <c:tickLblPos val="nextTo"/>
        <c:crossAx val="52147143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Sheet8!$O$1</c:f>
              <c:strCache>
                <c:ptCount val="1"/>
                <c:pt idx="0">
                  <c:v>Mode of Travel</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CD58-4E0C-9740-4DFE4F919411}"/>
              </c:ext>
            </c:extLst>
          </c:dPt>
          <c:dPt>
            <c:idx val="1"/>
            <c:invertIfNegative val="0"/>
            <c:bubble3D val="0"/>
            <c:spPr>
              <a:solidFill>
                <a:srgbClr val="2A81BF">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A-CD58-4E0C-9740-4DFE4F919411}"/>
              </c:ext>
            </c:extLst>
          </c:dPt>
          <c:dPt>
            <c:idx val="2"/>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4-CD58-4E0C-9740-4DFE4F919411}"/>
              </c:ext>
            </c:extLst>
          </c:dPt>
          <c:dPt>
            <c:idx val="3"/>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8-CD58-4E0C-9740-4DFE4F919411}"/>
              </c:ext>
            </c:extLst>
          </c:dPt>
          <c:dPt>
            <c:idx val="4"/>
            <c:invertIfNegative val="0"/>
            <c:bubble3D val="0"/>
            <c:spPr>
              <a:solidFill>
                <a:srgbClr val="2A81BF">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7-CD58-4E0C-9740-4DFE4F919411}"/>
              </c:ext>
            </c:extLst>
          </c:dPt>
          <c:dPt>
            <c:idx val="5"/>
            <c:invertIfNegative val="0"/>
            <c:bubble3D val="0"/>
            <c:spPr>
              <a:solidFill>
                <a:srgbClr val="2A81BF">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6-CD58-4E0C-9740-4DFE4F919411}"/>
              </c:ext>
            </c:extLst>
          </c:dPt>
          <c:dPt>
            <c:idx val="6"/>
            <c:invertIfNegative val="0"/>
            <c:bubble3D val="0"/>
            <c:spPr>
              <a:solidFill>
                <a:srgbClr val="2A81BF">
                  <a:alpha val="85000"/>
                </a:srgbClr>
              </a:solidFill>
              <a:ln w="9525" cap="flat" cmpd="sng" algn="ctr">
                <a:solidFill>
                  <a:schemeClr val="lt1">
                    <a:alpha val="50000"/>
                  </a:schemeClr>
                </a:solidFill>
                <a:round/>
              </a:ln>
              <a:effectLst/>
            </c:spPr>
            <c:extLst>
              <c:ext xmlns:c16="http://schemas.microsoft.com/office/drawing/2014/chart" uri="{C3380CC4-5D6E-409C-BE32-E72D297353CC}">
                <c16:uniqueId val="{00000005-CD58-4E0C-9740-4DFE4F919411}"/>
              </c:ext>
            </c:extLst>
          </c:dPt>
          <c:dPt>
            <c:idx val="7"/>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CD58-4E0C-9740-4DFE4F919411}"/>
              </c:ext>
            </c:extLst>
          </c:dPt>
          <c:dPt>
            <c:idx val="8"/>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2-CD58-4E0C-9740-4DFE4F919411}"/>
              </c:ext>
            </c:extLst>
          </c:dPt>
          <c:dPt>
            <c:idx val="9"/>
            <c:invertIfNegative val="0"/>
            <c:bubble3D val="0"/>
            <c:spPr>
              <a:solidFill>
                <a:schemeClr val="bg1">
                  <a:lumMod val="5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CD58-4E0C-9740-4DFE4F919411}"/>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Sheet8!$N$2:$N$11</c:f>
              <c:strCache>
                <c:ptCount val="10"/>
                <c:pt idx="0">
                  <c:v>UBER/LYFT</c:v>
                </c:pt>
                <c:pt idx="1">
                  <c:v>STREETCAR</c:v>
                </c:pt>
                <c:pt idx="2">
                  <c:v>BIKE</c:v>
                </c:pt>
                <c:pt idx="3">
                  <c:v>PARATRANSIT</c:v>
                </c:pt>
                <c:pt idx="4">
                  <c:v>COMMUTER RAIL</c:v>
                </c:pt>
                <c:pt idx="5">
                  <c:v>BUS</c:v>
                </c:pt>
                <c:pt idx="6">
                  <c:v>LIGHT RAIL</c:v>
                </c:pt>
                <c:pt idx="7">
                  <c:v>WALK</c:v>
                </c:pt>
                <c:pt idx="8">
                  <c:v>DRIVE</c:v>
                </c:pt>
                <c:pt idx="9">
                  <c:v>GET A RIDE</c:v>
                </c:pt>
              </c:strCache>
            </c:strRef>
          </c:cat>
          <c:val>
            <c:numRef>
              <c:f>Sheet8!$O$2:$O$11</c:f>
              <c:numCache>
                <c:formatCode>0%</c:formatCode>
                <c:ptCount val="10"/>
                <c:pt idx="0">
                  <c:v>0.04</c:v>
                </c:pt>
                <c:pt idx="1">
                  <c:v>4.0000000000000036E-2</c:v>
                </c:pt>
                <c:pt idx="2">
                  <c:v>7.999999999999996E-2</c:v>
                </c:pt>
                <c:pt idx="3">
                  <c:v>7.999999999999996E-2</c:v>
                </c:pt>
                <c:pt idx="4">
                  <c:v>7.999999999999996E-2</c:v>
                </c:pt>
                <c:pt idx="5">
                  <c:v>7.999999999999996E-2</c:v>
                </c:pt>
                <c:pt idx="6">
                  <c:v>0.24</c:v>
                </c:pt>
                <c:pt idx="7">
                  <c:v>0.43999999999999995</c:v>
                </c:pt>
                <c:pt idx="8">
                  <c:v>0.56000000000000005</c:v>
                </c:pt>
                <c:pt idx="9">
                  <c:v>0.76</c:v>
                </c:pt>
              </c:numCache>
            </c:numRef>
          </c:val>
          <c:extLst>
            <c:ext xmlns:c16="http://schemas.microsoft.com/office/drawing/2014/chart" uri="{C3380CC4-5D6E-409C-BE32-E72D297353CC}">
              <c16:uniqueId val="{00000000-CD58-4E0C-9740-4DFE4F919411}"/>
            </c:ext>
          </c:extLst>
        </c:ser>
        <c:dLbls>
          <c:dLblPos val="inEnd"/>
          <c:showLegendKey val="0"/>
          <c:showVal val="1"/>
          <c:showCatName val="0"/>
          <c:showSerName val="0"/>
          <c:showPercent val="0"/>
          <c:showBubbleSize val="0"/>
        </c:dLbls>
        <c:gapWidth val="30"/>
        <c:axId val="521471432"/>
        <c:axId val="521465856"/>
      </c:barChart>
      <c:catAx>
        <c:axId val="5214714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bg1"/>
                </a:solidFill>
                <a:latin typeface="+mn-lt"/>
                <a:ea typeface="+mn-ea"/>
                <a:cs typeface="+mn-cs"/>
              </a:defRPr>
            </a:pPr>
            <a:endParaRPr lang="en-US"/>
          </a:p>
        </c:txPr>
        <c:crossAx val="521465856"/>
        <c:crosses val="autoZero"/>
        <c:auto val="1"/>
        <c:lblAlgn val="ctr"/>
        <c:lblOffset val="100"/>
        <c:noMultiLvlLbl val="0"/>
      </c:catAx>
      <c:valAx>
        <c:axId val="521465856"/>
        <c:scaling>
          <c:orientation val="minMax"/>
        </c:scaling>
        <c:delete val="1"/>
        <c:axPos val="b"/>
        <c:numFmt formatCode="0%" sourceLinked="1"/>
        <c:majorTickMark val="none"/>
        <c:minorTickMark val="none"/>
        <c:tickLblPos val="nextTo"/>
        <c:crossAx val="52147143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49373130306764"/>
          <c:y val="3.2436895494220332E-2"/>
          <c:w val="0.46733393309602544"/>
          <c:h val="0.9351262090115593"/>
        </c:manualLayout>
      </c:layout>
      <c:barChart>
        <c:barDir val="bar"/>
        <c:grouping val="clustered"/>
        <c:varyColors val="0"/>
        <c:ser>
          <c:idx val="0"/>
          <c:order val="0"/>
          <c:spPr>
            <a:solidFill>
              <a:srgbClr val="2A81BF">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ahnschrift" panose="020B05020402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If transit was quicker than taking my car</c:v>
                </c:pt>
                <c:pt idx="1">
                  <c:v>If transit went to more places I need to get to</c:v>
                </c:pt>
                <c:pt idx="2">
                  <c:v>If transit is more easier to get on and off</c:v>
                </c:pt>
                <c:pt idx="3">
                  <c:v>If transit had more frequent stops</c:v>
                </c:pt>
                <c:pt idx="4">
                  <c:v>If transit felt safer</c:v>
                </c:pt>
                <c:pt idx="5">
                  <c:v>If transit ran more often</c:v>
                </c:pt>
                <c:pt idx="6">
                  <c:v>If transit had more comfortable waiting places</c:v>
                </c:pt>
                <c:pt idx="7">
                  <c:v>If transit stops were easier to get to from my house</c:v>
                </c:pt>
              </c:strCache>
            </c:strRef>
          </c:cat>
          <c:val>
            <c:numRef>
              <c:f>Sheet1!$B$2:$B$9</c:f>
              <c:numCache>
                <c:formatCode>0%</c:formatCode>
                <c:ptCount val="8"/>
                <c:pt idx="0">
                  <c:v>0.04</c:v>
                </c:pt>
                <c:pt idx="1">
                  <c:v>0.08</c:v>
                </c:pt>
                <c:pt idx="2">
                  <c:v>0.08</c:v>
                </c:pt>
                <c:pt idx="3">
                  <c:v>0.12</c:v>
                </c:pt>
                <c:pt idx="4">
                  <c:v>0.16</c:v>
                </c:pt>
                <c:pt idx="5">
                  <c:v>0.16</c:v>
                </c:pt>
                <c:pt idx="6">
                  <c:v>0.24</c:v>
                </c:pt>
                <c:pt idx="7">
                  <c:v>0.36</c:v>
                </c:pt>
              </c:numCache>
            </c:numRef>
          </c:val>
          <c:extLst>
            <c:ext xmlns:c16="http://schemas.microsoft.com/office/drawing/2014/chart" uri="{C3380CC4-5D6E-409C-BE32-E72D297353CC}">
              <c16:uniqueId val="{00000000-9E6E-48FA-B35A-0287C38797A5}"/>
            </c:ext>
          </c:extLst>
        </c:ser>
        <c:dLbls>
          <c:dLblPos val="inEnd"/>
          <c:showLegendKey val="0"/>
          <c:showVal val="1"/>
          <c:showCatName val="0"/>
          <c:showSerName val="0"/>
          <c:showPercent val="0"/>
          <c:showBubbleSize val="0"/>
        </c:dLbls>
        <c:gapWidth val="40"/>
        <c:axId val="777796560"/>
        <c:axId val="777796888"/>
      </c:barChart>
      <c:catAx>
        <c:axId val="77779656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none" baseline="0">
                <a:solidFill>
                  <a:schemeClr val="bg1"/>
                </a:solidFill>
                <a:latin typeface="Bahnschrift" panose="020B0502040204020203" pitchFamily="34" charset="0"/>
                <a:ea typeface="+mn-ea"/>
                <a:cs typeface="+mn-cs"/>
              </a:defRPr>
            </a:pPr>
            <a:endParaRPr lang="en-US"/>
          </a:p>
        </c:txPr>
        <c:crossAx val="777796888"/>
        <c:crosses val="autoZero"/>
        <c:auto val="1"/>
        <c:lblAlgn val="ctr"/>
        <c:lblOffset val="100"/>
        <c:noMultiLvlLbl val="0"/>
      </c:catAx>
      <c:valAx>
        <c:axId val="777796888"/>
        <c:scaling>
          <c:orientation val="minMax"/>
        </c:scaling>
        <c:delete val="1"/>
        <c:axPos val="b"/>
        <c:numFmt formatCode="0%" sourceLinked="1"/>
        <c:majorTickMark val="none"/>
        <c:minorTickMark val="none"/>
        <c:tickLblPos val="nextTo"/>
        <c:crossAx val="77779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latin typeface="Bahnschrift"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43102625494695"/>
          <c:y val="0.11001744079706316"/>
          <c:w val="0.20126757599219572"/>
          <c:h val="0.8162161007408858"/>
        </c:manualLayout>
      </c:layout>
      <c:barChart>
        <c:barDir val="bar"/>
        <c:grouping val="clustered"/>
        <c:varyColors val="0"/>
        <c:ser>
          <c:idx val="0"/>
          <c:order val="0"/>
          <c:spPr>
            <a:solidFill>
              <a:srgbClr val="BEC329">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Bahnschrift" panose="020B050204020402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Sheet4!$A$2:$A$11</c:f>
              <c:strCache>
                <c:ptCount val="10"/>
                <c:pt idx="0">
                  <c:v>Streets are not paved</c:v>
                </c:pt>
                <c:pt idx="1">
                  <c:v>There are no sidewalks</c:v>
                </c:pt>
                <c:pt idx="2">
                  <c:v>There is not much places to go</c:v>
                </c:pt>
                <c:pt idx="3">
                  <c:v>Terrains/slopes in my neighborhood make me difficult to get around</c:v>
                </c:pt>
                <c:pt idx="4">
                  <c:v>The atmosphere is unpleasant</c:v>
                </c:pt>
                <c:pt idx="5">
                  <c:v>The traffic speed is too high</c:v>
                </c:pt>
                <c:pt idx="6">
                  <c:v>There are not much sitting or resting places</c:v>
                </c:pt>
                <c:pt idx="7">
                  <c:v>The climate and weather make me difficult to get around</c:v>
                </c:pt>
                <c:pt idx="8">
                  <c:v>I do not feel safe</c:v>
                </c:pt>
                <c:pt idx="9">
                  <c:v>Streets and sidewalks are not accessible</c:v>
                </c:pt>
              </c:strCache>
            </c:strRef>
          </c:cat>
          <c:val>
            <c:numRef>
              <c:f>Sheet4!$B$2:$B$11</c:f>
              <c:numCache>
                <c:formatCode>0%</c:formatCode>
                <c:ptCount val="10"/>
                <c:pt idx="0">
                  <c:v>0.04</c:v>
                </c:pt>
                <c:pt idx="1">
                  <c:v>0.12</c:v>
                </c:pt>
                <c:pt idx="2">
                  <c:v>0.12</c:v>
                </c:pt>
                <c:pt idx="3">
                  <c:v>0.12</c:v>
                </c:pt>
                <c:pt idx="4">
                  <c:v>0.16</c:v>
                </c:pt>
                <c:pt idx="5">
                  <c:v>0.16</c:v>
                </c:pt>
                <c:pt idx="6">
                  <c:v>0.2</c:v>
                </c:pt>
                <c:pt idx="7">
                  <c:v>0.24</c:v>
                </c:pt>
                <c:pt idx="8">
                  <c:v>0.32</c:v>
                </c:pt>
                <c:pt idx="9">
                  <c:v>0.36</c:v>
                </c:pt>
              </c:numCache>
            </c:numRef>
          </c:val>
          <c:extLst>
            <c:ext xmlns:c16="http://schemas.microsoft.com/office/drawing/2014/chart" uri="{C3380CC4-5D6E-409C-BE32-E72D297353CC}">
              <c16:uniqueId val="{00000000-6094-4263-AC7B-9D9BEC78C8C9}"/>
            </c:ext>
          </c:extLst>
        </c:ser>
        <c:dLbls>
          <c:dLblPos val="inEnd"/>
          <c:showLegendKey val="0"/>
          <c:showVal val="1"/>
          <c:showCatName val="0"/>
          <c:showSerName val="0"/>
          <c:showPercent val="0"/>
          <c:showBubbleSize val="0"/>
        </c:dLbls>
        <c:gapWidth val="50"/>
        <c:axId val="447210512"/>
        <c:axId val="447211168"/>
      </c:barChart>
      <c:catAx>
        <c:axId val="4472105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none" baseline="0">
                <a:solidFill>
                  <a:schemeClr val="bg1"/>
                </a:solidFill>
                <a:latin typeface="Bahnschrift" panose="020B0502040204020203" pitchFamily="34" charset="0"/>
                <a:ea typeface="+mn-ea"/>
                <a:cs typeface="+mn-cs"/>
              </a:defRPr>
            </a:pPr>
            <a:endParaRPr lang="en-US"/>
          </a:p>
        </c:txPr>
        <c:crossAx val="447211168"/>
        <c:crosses val="autoZero"/>
        <c:auto val="1"/>
        <c:lblAlgn val="ctr"/>
        <c:lblOffset val="100"/>
        <c:noMultiLvlLbl val="0"/>
      </c:catAx>
      <c:valAx>
        <c:axId val="447211168"/>
        <c:scaling>
          <c:orientation val="minMax"/>
        </c:scaling>
        <c:delete val="1"/>
        <c:axPos val="b"/>
        <c:numFmt formatCode="0%" sourceLinked="1"/>
        <c:majorTickMark val="none"/>
        <c:minorTickMark val="none"/>
        <c:tickLblPos val="nextTo"/>
        <c:crossAx val="447210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latin typeface="Bahnschrift"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BC5EA-C59B-4B35-AB79-8615ECF6B28B}"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753C9-1253-49A9-9432-0D89195B780F}" type="slidenum">
              <a:rPr lang="en-US" smtClean="0"/>
              <a:t>‹#›</a:t>
            </a:fld>
            <a:endParaRPr lang="en-US"/>
          </a:p>
        </p:txBody>
      </p:sp>
    </p:spTree>
    <p:extLst>
      <p:ext uri="{BB962C8B-B14F-4D97-AF65-F5344CB8AC3E}">
        <p14:creationId xmlns:p14="http://schemas.microsoft.com/office/powerpoint/2010/main" val="256879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3753C9-1253-49A9-9432-0D89195B780F}" type="slidenum">
              <a:rPr lang="en-US" smtClean="0"/>
              <a:t>1</a:t>
            </a:fld>
            <a:endParaRPr lang="en-US"/>
          </a:p>
        </p:txBody>
      </p:sp>
    </p:spTree>
    <p:extLst>
      <p:ext uri="{BB962C8B-B14F-4D97-AF65-F5344CB8AC3E}">
        <p14:creationId xmlns:p14="http://schemas.microsoft.com/office/powerpoint/2010/main" val="741356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200"/>
              </a:spcBef>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78084E-B712-4CC9-B6E1-0147A73D8AB2}" type="slidenum">
              <a:rPr lang="en-US" smtClean="0"/>
              <a:t>10</a:t>
            </a:fld>
            <a:endParaRPr lang="en-US"/>
          </a:p>
        </p:txBody>
      </p:sp>
    </p:spTree>
    <p:extLst>
      <p:ext uri="{BB962C8B-B14F-4D97-AF65-F5344CB8AC3E}">
        <p14:creationId xmlns:p14="http://schemas.microsoft.com/office/powerpoint/2010/main" val="324273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11</a:t>
            </a:fld>
            <a:endParaRPr lang="en-US"/>
          </a:p>
        </p:txBody>
      </p:sp>
    </p:spTree>
    <p:extLst>
      <p:ext uri="{BB962C8B-B14F-4D97-AF65-F5344CB8AC3E}">
        <p14:creationId xmlns:p14="http://schemas.microsoft.com/office/powerpoint/2010/main" val="305129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Century" panose="020406040505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12</a:t>
            </a:fld>
            <a:endParaRPr lang="en-US"/>
          </a:p>
        </p:txBody>
      </p:sp>
    </p:spTree>
    <p:extLst>
      <p:ext uri="{BB962C8B-B14F-4D97-AF65-F5344CB8AC3E}">
        <p14:creationId xmlns:p14="http://schemas.microsoft.com/office/powerpoint/2010/main" val="870732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13</a:t>
            </a:fld>
            <a:endParaRPr lang="en-US"/>
          </a:p>
        </p:txBody>
      </p:sp>
    </p:spTree>
    <p:extLst>
      <p:ext uri="{BB962C8B-B14F-4D97-AF65-F5344CB8AC3E}">
        <p14:creationId xmlns:p14="http://schemas.microsoft.com/office/powerpoint/2010/main" val="295531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14</a:t>
            </a:fld>
            <a:endParaRPr lang="en-US"/>
          </a:p>
        </p:txBody>
      </p:sp>
    </p:spTree>
    <p:extLst>
      <p:ext uri="{BB962C8B-B14F-4D97-AF65-F5344CB8AC3E}">
        <p14:creationId xmlns:p14="http://schemas.microsoft.com/office/powerpoint/2010/main" val="275605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15</a:t>
            </a:fld>
            <a:endParaRPr lang="en-US"/>
          </a:p>
        </p:txBody>
      </p:sp>
    </p:spTree>
    <p:extLst>
      <p:ext uri="{BB962C8B-B14F-4D97-AF65-F5344CB8AC3E}">
        <p14:creationId xmlns:p14="http://schemas.microsoft.com/office/powerpoint/2010/main" val="419911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16</a:t>
            </a:fld>
            <a:endParaRPr lang="en-US"/>
          </a:p>
        </p:txBody>
      </p:sp>
    </p:spTree>
    <p:extLst>
      <p:ext uri="{BB962C8B-B14F-4D97-AF65-F5344CB8AC3E}">
        <p14:creationId xmlns:p14="http://schemas.microsoft.com/office/powerpoint/2010/main" val="872345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17</a:t>
            </a:fld>
            <a:endParaRPr lang="en-US"/>
          </a:p>
        </p:txBody>
      </p:sp>
    </p:spTree>
    <p:extLst>
      <p:ext uri="{BB962C8B-B14F-4D97-AF65-F5344CB8AC3E}">
        <p14:creationId xmlns:p14="http://schemas.microsoft.com/office/powerpoint/2010/main" val="283276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18</a:t>
            </a:fld>
            <a:endParaRPr lang="en-US"/>
          </a:p>
        </p:txBody>
      </p:sp>
    </p:spTree>
    <p:extLst>
      <p:ext uri="{BB962C8B-B14F-4D97-AF65-F5344CB8AC3E}">
        <p14:creationId xmlns:p14="http://schemas.microsoft.com/office/powerpoint/2010/main" val="5730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19</a:t>
            </a:fld>
            <a:endParaRPr lang="en-US"/>
          </a:p>
        </p:txBody>
      </p:sp>
    </p:spTree>
    <p:extLst>
      <p:ext uri="{BB962C8B-B14F-4D97-AF65-F5344CB8AC3E}">
        <p14:creationId xmlns:p14="http://schemas.microsoft.com/office/powerpoint/2010/main" val="210095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2</a:t>
            </a:fld>
            <a:endParaRPr lang="en-US"/>
          </a:p>
        </p:txBody>
      </p:sp>
    </p:spTree>
    <p:extLst>
      <p:ext uri="{BB962C8B-B14F-4D97-AF65-F5344CB8AC3E}">
        <p14:creationId xmlns:p14="http://schemas.microsoft.com/office/powerpoint/2010/main" val="112596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3</a:t>
            </a:fld>
            <a:endParaRPr lang="en-US"/>
          </a:p>
        </p:txBody>
      </p:sp>
    </p:spTree>
    <p:extLst>
      <p:ext uri="{BB962C8B-B14F-4D97-AF65-F5344CB8AC3E}">
        <p14:creationId xmlns:p14="http://schemas.microsoft.com/office/powerpoint/2010/main" val="131936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4</a:t>
            </a:fld>
            <a:endParaRPr lang="en-US"/>
          </a:p>
        </p:txBody>
      </p:sp>
    </p:spTree>
    <p:extLst>
      <p:ext uri="{BB962C8B-B14F-4D97-AF65-F5344CB8AC3E}">
        <p14:creationId xmlns:p14="http://schemas.microsoft.com/office/powerpoint/2010/main" val="160398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753C9-1253-49A9-9432-0D89195B780F}" type="slidenum">
              <a:rPr lang="en-US" smtClean="0"/>
              <a:t>5</a:t>
            </a:fld>
            <a:endParaRPr lang="en-US"/>
          </a:p>
        </p:txBody>
      </p:sp>
    </p:spTree>
    <p:extLst>
      <p:ext uri="{BB962C8B-B14F-4D97-AF65-F5344CB8AC3E}">
        <p14:creationId xmlns:p14="http://schemas.microsoft.com/office/powerpoint/2010/main" val="171389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3753C9-1253-49A9-9432-0D89195B780F}" type="slidenum">
              <a:rPr lang="en-US" smtClean="0"/>
              <a:t>6</a:t>
            </a:fld>
            <a:endParaRPr lang="en-US"/>
          </a:p>
        </p:txBody>
      </p:sp>
    </p:spTree>
    <p:extLst>
      <p:ext uri="{BB962C8B-B14F-4D97-AF65-F5344CB8AC3E}">
        <p14:creationId xmlns:p14="http://schemas.microsoft.com/office/powerpoint/2010/main" val="213837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78084E-B712-4CC9-B6E1-0147A73D8AB2}" type="slidenum">
              <a:rPr lang="en-US" smtClean="0"/>
              <a:t>7</a:t>
            </a:fld>
            <a:endParaRPr lang="en-US"/>
          </a:p>
        </p:txBody>
      </p:sp>
    </p:spTree>
    <p:extLst>
      <p:ext uri="{BB962C8B-B14F-4D97-AF65-F5344CB8AC3E}">
        <p14:creationId xmlns:p14="http://schemas.microsoft.com/office/powerpoint/2010/main" val="232215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78084E-B712-4CC9-B6E1-0147A73D8AB2}" type="slidenum">
              <a:rPr lang="en-US" smtClean="0"/>
              <a:t>8</a:t>
            </a:fld>
            <a:endParaRPr lang="en-US"/>
          </a:p>
        </p:txBody>
      </p:sp>
    </p:spTree>
    <p:extLst>
      <p:ext uri="{BB962C8B-B14F-4D97-AF65-F5344CB8AC3E}">
        <p14:creationId xmlns:p14="http://schemas.microsoft.com/office/powerpoint/2010/main" val="147418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78084E-B712-4CC9-B6E1-0147A73D8AB2}" type="slidenum">
              <a:rPr lang="en-US" smtClean="0"/>
              <a:t>9</a:t>
            </a:fld>
            <a:endParaRPr lang="en-US"/>
          </a:p>
        </p:txBody>
      </p:sp>
    </p:spTree>
    <p:extLst>
      <p:ext uri="{BB962C8B-B14F-4D97-AF65-F5344CB8AC3E}">
        <p14:creationId xmlns:p14="http://schemas.microsoft.com/office/powerpoint/2010/main" val="353888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0ED1-BD0E-4B11-AF5B-0608EBD059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6FA737-842B-448C-90E2-8664DCDB3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22FE8-4916-4EB9-B9D3-AB96D949472B}"/>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2ACCCBFF-602E-45DB-AB3A-9542A015C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A622F-1FFF-46E4-BA4D-85EC6E7F41E2}"/>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239115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D5FD-35AB-4583-91DB-CBFAC5C8A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CA8C8B-90B6-4063-AF7A-AF66482BEF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D2594-6716-438C-9DC5-8B0DFA620175}"/>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03EFD13C-75CB-4D33-A9AA-85B41B018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8B79CA-BFDC-4D2C-8C9D-ABA33BB16720}"/>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204635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22604-173C-4D3A-A15B-F773DAEA96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620B14-A073-4C6A-93CD-3199796DC8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4D33B-682D-4157-8F53-446D120F8685}"/>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9180606D-3647-42E4-9524-337CA2B75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49F0F-F499-4518-8610-ED29CD2E0EC6}"/>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79732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6538-F813-4772-A54A-723356933D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C0D77-802F-4E97-A2EE-10669E4ABE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15B71-E648-46EF-BE38-EFD1E8CDD0FE}"/>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EE8527DA-EC84-4E72-A21B-238CC8F30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B4030-7D5D-48E6-8082-BEB71FB09061}"/>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313544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8395-8CE2-4F96-A442-235BFBF22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E8B03-6B34-489E-B4C8-CFB8B1C172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63F8D-5A09-46B8-9A7F-ADF48215F9E8}"/>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30E723B3-420B-4B26-95E2-975278312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5A18B-34B4-4AB3-88AE-A8B8646697E8}"/>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263595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A14C-B80B-40A2-ABD2-9CA17BB21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2E240-0875-4729-97CD-E75D89ABFD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DCEE88-C461-44DA-94FE-CF092C4FE4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9AC18-0F51-4129-BBCB-C018900F6277}"/>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6" name="Footer Placeholder 5">
            <a:extLst>
              <a:ext uri="{FF2B5EF4-FFF2-40B4-BE49-F238E27FC236}">
                <a16:creationId xmlns:a16="http://schemas.microsoft.com/office/drawing/2014/main" id="{D0DDB32D-9A11-483B-83BB-52670BB4B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11CAC6-F08E-42A8-AF83-CA6A7CA64005}"/>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227136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9878-4262-407A-A75F-6F523D57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58304-5D65-4C10-B8A6-CD0344DD7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624AFD-7622-4E88-AB79-E7F8E9BEF8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0B9533-F522-40E4-9E98-2547BD899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E72471-1F5E-4B68-B9F4-CF5CDD70F2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3BC4C0-BD52-48F9-9719-7B151F7CE979}"/>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8" name="Footer Placeholder 7">
            <a:extLst>
              <a:ext uri="{FF2B5EF4-FFF2-40B4-BE49-F238E27FC236}">
                <a16:creationId xmlns:a16="http://schemas.microsoft.com/office/drawing/2014/main" id="{94878EB5-AF52-49CC-8D33-44F4EBA7FE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C0F076-5737-4812-9EDB-CDF5F3C6BF42}"/>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399014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55D9B-0C68-45E3-9CFF-0F9050C3E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2895E-3269-4809-AB9D-E5A8B387F9EC}"/>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4" name="Footer Placeholder 3">
            <a:extLst>
              <a:ext uri="{FF2B5EF4-FFF2-40B4-BE49-F238E27FC236}">
                <a16:creationId xmlns:a16="http://schemas.microsoft.com/office/drawing/2014/main" id="{DA4A63AD-6197-4A87-A808-14E9A16740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1DEE32-7515-49B9-BE59-A4E1304DE46E}"/>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12693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8229C-C63E-4A07-B7F7-C0C021B7F149}"/>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3" name="Footer Placeholder 2">
            <a:extLst>
              <a:ext uri="{FF2B5EF4-FFF2-40B4-BE49-F238E27FC236}">
                <a16:creationId xmlns:a16="http://schemas.microsoft.com/office/drawing/2014/main" id="{EC0C74A3-4604-402C-9940-985E6E6F2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15B3D-7FE2-4CA3-8BD0-326FC44DA8F6}"/>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27429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730D-1A72-4476-ABB0-C0B3FDA75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03D89-19CC-46BD-82E0-3F4AF45B9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C4EA1-9EE9-47B7-A0E3-AE15FACC7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C93827-64AD-4526-BE55-621C70F89781}"/>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6" name="Footer Placeholder 5">
            <a:extLst>
              <a:ext uri="{FF2B5EF4-FFF2-40B4-BE49-F238E27FC236}">
                <a16:creationId xmlns:a16="http://schemas.microsoft.com/office/drawing/2014/main" id="{ACCF3C36-18C3-465E-9260-5CF129E1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AC4B2-2959-4BB2-AAFA-33B7D0D0498D}"/>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37892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9572-65FA-4DCE-B848-C8771137A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22EA26-0B46-4C37-99DA-F997F0715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4903B5-78AC-48AC-87FF-894341D55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A830CA-092E-4910-9407-E38426FD59B5}"/>
              </a:ext>
            </a:extLst>
          </p:cNvPr>
          <p:cNvSpPr>
            <a:spLocks noGrp="1"/>
          </p:cNvSpPr>
          <p:nvPr>
            <p:ph type="dt" sz="half" idx="10"/>
          </p:nvPr>
        </p:nvSpPr>
        <p:spPr/>
        <p:txBody>
          <a:bodyPr/>
          <a:lstStyle/>
          <a:p>
            <a:fld id="{38EC2A80-F70F-473C-83B8-33DE9531376C}" type="datetimeFigureOut">
              <a:rPr lang="en-US" smtClean="0"/>
              <a:t>10/31/2018</a:t>
            </a:fld>
            <a:endParaRPr lang="en-US"/>
          </a:p>
        </p:txBody>
      </p:sp>
      <p:sp>
        <p:nvSpPr>
          <p:cNvPr id="6" name="Footer Placeholder 5">
            <a:extLst>
              <a:ext uri="{FF2B5EF4-FFF2-40B4-BE49-F238E27FC236}">
                <a16:creationId xmlns:a16="http://schemas.microsoft.com/office/drawing/2014/main" id="{5EECF3B1-AEE9-47F6-82D0-0789FBFAE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8646F-2A22-46A9-AAFD-83C5D8401C27}"/>
              </a:ext>
            </a:extLst>
          </p:cNvPr>
          <p:cNvSpPr>
            <a:spLocks noGrp="1"/>
          </p:cNvSpPr>
          <p:nvPr>
            <p:ph type="sldNum" sz="quarter" idx="12"/>
          </p:nvPr>
        </p:nvSpPr>
        <p:spPr/>
        <p:txBody>
          <a:bodyPr/>
          <a:lstStyle/>
          <a:p>
            <a:fld id="{AA0EB599-57B7-484A-9E38-A4FF72D2FCCA}" type="slidenum">
              <a:rPr lang="en-US" smtClean="0"/>
              <a:t>‹#›</a:t>
            </a:fld>
            <a:endParaRPr lang="en-US"/>
          </a:p>
        </p:txBody>
      </p:sp>
    </p:spTree>
    <p:extLst>
      <p:ext uri="{BB962C8B-B14F-4D97-AF65-F5344CB8AC3E}">
        <p14:creationId xmlns:p14="http://schemas.microsoft.com/office/powerpoint/2010/main" val="373570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192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49883-1E80-4DDE-A38A-5417844E4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384283-EE1D-4F3F-802F-78F0B028D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EF29E-AAEE-48A6-AA4C-2F0A6B385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C2A80-F70F-473C-83B8-33DE9531376C}" type="datetimeFigureOut">
              <a:rPr lang="en-US" smtClean="0"/>
              <a:t>10/31/2018</a:t>
            </a:fld>
            <a:endParaRPr lang="en-US"/>
          </a:p>
        </p:txBody>
      </p:sp>
      <p:sp>
        <p:nvSpPr>
          <p:cNvPr id="5" name="Footer Placeholder 4">
            <a:extLst>
              <a:ext uri="{FF2B5EF4-FFF2-40B4-BE49-F238E27FC236}">
                <a16:creationId xmlns:a16="http://schemas.microsoft.com/office/drawing/2014/main" id="{667D552F-7312-4543-8D8F-13DDB1C720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2242A-CE0A-4528-9228-EE1B97C73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EB599-57B7-484A-9E38-A4FF72D2FCCA}" type="slidenum">
              <a:rPr lang="en-US" smtClean="0"/>
              <a:t>‹#›</a:t>
            </a:fld>
            <a:endParaRPr lang="en-US"/>
          </a:p>
        </p:txBody>
      </p:sp>
    </p:spTree>
    <p:extLst>
      <p:ext uri="{BB962C8B-B14F-4D97-AF65-F5344CB8AC3E}">
        <p14:creationId xmlns:p14="http://schemas.microsoft.com/office/powerpoint/2010/main" val="372628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BBD8E4-5E5C-49C5-BDB1-293A4845C238}"/>
              </a:ext>
            </a:extLst>
          </p:cNvPr>
          <p:cNvSpPr txBox="1"/>
          <p:nvPr/>
        </p:nvSpPr>
        <p:spPr>
          <a:xfrm>
            <a:off x="672860" y="1518249"/>
            <a:ext cx="9937630" cy="1569660"/>
          </a:xfrm>
          <a:prstGeom prst="rect">
            <a:avLst/>
          </a:prstGeom>
          <a:noFill/>
        </p:spPr>
        <p:txBody>
          <a:bodyPr wrap="square" rtlCol="0">
            <a:spAutoFit/>
          </a:bodyPr>
          <a:lstStyle/>
          <a:p>
            <a:r>
              <a:rPr lang="en-US" sz="4800" b="1" cap="small" dirty="0">
                <a:solidFill>
                  <a:schemeClr val="bg1"/>
                </a:solidFill>
                <a:latin typeface="Bahnschrift" panose="020B0502040204020203" pitchFamily="34" charset="0"/>
                <a:cs typeface="Arial" panose="020B0604020202020204" pitchFamily="34" charset="0"/>
              </a:rPr>
              <a:t>LIFE-SPACE MOBILITY</a:t>
            </a:r>
          </a:p>
          <a:p>
            <a:r>
              <a:rPr lang="en-US" sz="4800" b="1" cap="small" dirty="0">
                <a:solidFill>
                  <a:schemeClr val="bg1"/>
                </a:solidFill>
                <a:latin typeface="Bahnschrift" panose="020B0502040204020203" pitchFamily="34" charset="0"/>
                <a:cs typeface="Arial" panose="020B0604020202020204" pitchFamily="34" charset="0"/>
              </a:rPr>
              <a:t>&amp; AGING IN PLACE</a:t>
            </a:r>
            <a:endParaRPr lang="en-US" sz="4800" b="1" dirty="0">
              <a:solidFill>
                <a:schemeClr val="bg1"/>
              </a:solidFill>
              <a:latin typeface="Bahnschrift" panose="020B0502040204020203" pitchFamily="34" charset="0"/>
              <a:cs typeface="Arial" panose="020B0604020202020204" pitchFamily="34" charset="0"/>
            </a:endParaRPr>
          </a:p>
        </p:txBody>
      </p:sp>
      <p:sp>
        <p:nvSpPr>
          <p:cNvPr id="10" name="TextBox 9">
            <a:extLst>
              <a:ext uri="{FF2B5EF4-FFF2-40B4-BE49-F238E27FC236}">
                <a16:creationId xmlns:a16="http://schemas.microsoft.com/office/drawing/2014/main" id="{BCCB4B53-71B4-477E-A506-5AF406F5458B}"/>
              </a:ext>
            </a:extLst>
          </p:cNvPr>
          <p:cNvSpPr txBox="1"/>
          <p:nvPr/>
        </p:nvSpPr>
        <p:spPr>
          <a:xfrm>
            <a:off x="672860" y="4272895"/>
            <a:ext cx="10654940" cy="400110"/>
          </a:xfrm>
          <a:prstGeom prst="rect">
            <a:avLst/>
          </a:prstGeom>
          <a:noFill/>
        </p:spPr>
        <p:txBody>
          <a:bodyPr wrap="square" rtlCol="0">
            <a:spAutoFit/>
          </a:bodyPr>
          <a:lstStyle/>
          <a:p>
            <a:r>
              <a:rPr lang="en-US" sz="2000" b="1" dirty="0">
                <a:solidFill>
                  <a:srgbClr val="BEC329"/>
                </a:solidFill>
                <a:latin typeface="Bahnschrift" panose="020B0502040204020203" pitchFamily="34" charset="0"/>
                <a:cs typeface="Arial" panose="020B0604020202020204" pitchFamily="34" charset="0"/>
              </a:rPr>
              <a:t>JA YOUNG KIM  &amp;  IVIS GARCIA ZAMBRANA</a:t>
            </a:r>
          </a:p>
        </p:txBody>
      </p:sp>
      <p:sp>
        <p:nvSpPr>
          <p:cNvPr id="11" name="TextBox 10">
            <a:extLst>
              <a:ext uri="{FF2B5EF4-FFF2-40B4-BE49-F238E27FC236}">
                <a16:creationId xmlns:a16="http://schemas.microsoft.com/office/drawing/2014/main" id="{E1274E97-064E-47B9-8DAF-DB137C4EBC68}"/>
              </a:ext>
            </a:extLst>
          </p:cNvPr>
          <p:cNvSpPr txBox="1"/>
          <p:nvPr/>
        </p:nvSpPr>
        <p:spPr>
          <a:xfrm>
            <a:off x="672859" y="4580179"/>
            <a:ext cx="10654944" cy="338554"/>
          </a:xfrm>
          <a:prstGeom prst="rect">
            <a:avLst/>
          </a:prstGeom>
          <a:noFill/>
        </p:spPr>
        <p:txBody>
          <a:bodyPr wrap="square" rtlCol="0">
            <a:spAutoFit/>
          </a:bodyPr>
          <a:lstStyle/>
          <a:p>
            <a:r>
              <a:rPr lang="en-US" sz="1600" dirty="0">
                <a:solidFill>
                  <a:schemeClr val="bg2">
                    <a:lumMod val="75000"/>
                  </a:schemeClr>
                </a:solidFill>
                <a:latin typeface="Bahnschrift" panose="020B0502040204020203" pitchFamily="34" charset="0"/>
                <a:cs typeface="Arial" panose="020B0604020202020204" pitchFamily="34" charset="0"/>
              </a:rPr>
              <a:t>University of Utah</a:t>
            </a:r>
          </a:p>
        </p:txBody>
      </p:sp>
      <p:sp>
        <p:nvSpPr>
          <p:cNvPr id="6" name="TextBox 5">
            <a:extLst>
              <a:ext uri="{FF2B5EF4-FFF2-40B4-BE49-F238E27FC236}">
                <a16:creationId xmlns:a16="http://schemas.microsoft.com/office/drawing/2014/main" id="{B77FEE5C-E4C2-4E85-AC5E-6ED88382C63C}"/>
              </a:ext>
            </a:extLst>
          </p:cNvPr>
          <p:cNvSpPr txBox="1"/>
          <p:nvPr/>
        </p:nvSpPr>
        <p:spPr>
          <a:xfrm>
            <a:off x="672859" y="4945367"/>
            <a:ext cx="10654940" cy="400110"/>
          </a:xfrm>
          <a:prstGeom prst="rect">
            <a:avLst/>
          </a:prstGeom>
          <a:noFill/>
        </p:spPr>
        <p:txBody>
          <a:bodyPr wrap="square" rtlCol="0">
            <a:spAutoFit/>
          </a:bodyPr>
          <a:lstStyle/>
          <a:p>
            <a:r>
              <a:rPr lang="en-US" sz="2000" b="1" dirty="0">
                <a:solidFill>
                  <a:srgbClr val="BEC329"/>
                </a:solidFill>
                <a:latin typeface="Bahnschrift" panose="020B0502040204020203" pitchFamily="34" charset="0"/>
                <a:cs typeface="Arial" panose="020B0604020202020204" pitchFamily="34" charset="0"/>
              </a:rPr>
              <a:t>ALAN DELA TORRE  &amp;  JULIANNE RENO</a:t>
            </a:r>
          </a:p>
        </p:txBody>
      </p:sp>
      <p:sp>
        <p:nvSpPr>
          <p:cNvPr id="7" name="TextBox 6">
            <a:extLst>
              <a:ext uri="{FF2B5EF4-FFF2-40B4-BE49-F238E27FC236}">
                <a16:creationId xmlns:a16="http://schemas.microsoft.com/office/drawing/2014/main" id="{ED0E0207-8C9C-4983-8E2B-8AE0114968CD}"/>
              </a:ext>
            </a:extLst>
          </p:cNvPr>
          <p:cNvSpPr txBox="1"/>
          <p:nvPr/>
        </p:nvSpPr>
        <p:spPr>
          <a:xfrm>
            <a:off x="672858" y="5252651"/>
            <a:ext cx="10654944" cy="338554"/>
          </a:xfrm>
          <a:prstGeom prst="rect">
            <a:avLst/>
          </a:prstGeom>
          <a:noFill/>
        </p:spPr>
        <p:txBody>
          <a:bodyPr wrap="square" rtlCol="0">
            <a:spAutoFit/>
          </a:bodyPr>
          <a:lstStyle/>
          <a:p>
            <a:r>
              <a:rPr lang="en-US" sz="1600" dirty="0">
                <a:solidFill>
                  <a:schemeClr val="bg2">
                    <a:lumMod val="75000"/>
                  </a:schemeClr>
                </a:solidFill>
                <a:latin typeface="Bahnschrift" panose="020B0502040204020203" pitchFamily="34" charset="0"/>
                <a:cs typeface="Arial" panose="020B0604020202020204" pitchFamily="34" charset="0"/>
              </a:rPr>
              <a:t>Portland State University</a:t>
            </a:r>
          </a:p>
        </p:txBody>
      </p:sp>
      <p:sp>
        <p:nvSpPr>
          <p:cNvPr id="8" name="TextBox 7">
            <a:extLst>
              <a:ext uri="{FF2B5EF4-FFF2-40B4-BE49-F238E27FC236}">
                <a16:creationId xmlns:a16="http://schemas.microsoft.com/office/drawing/2014/main" id="{115134F9-E7DC-42EF-867E-FDAD7F0935CE}"/>
              </a:ext>
            </a:extLst>
          </p:cNvPr>
          <p:cNvSpPr txBox="1"/>
          <p:nvPr/>
        </p:nvSpPr>
        <p:spPr>
          <a:xfrm>
            <a:off x="672858" y="5907995"/>
            <a:ext cx="10654941" cy="276999"/>
          </a:xfrm>
          <a:prstGeom prst="rect">
            <a:avLst/>
          </a:prstGeom>
          <a:noFill/>
        </p:spPr>
        <p:txBody>
          <a:bodyPr wrap="square" rtlCol="0">
            <a:spAutoFit/>
          </a:bodyPr>
          <a:lstStyle/>
          <a:p>
            <a:r>
              <a:rPr lang="en-US" sz="1200" dirty="0">
                <a:solidFill>
                  <a:schemeClr val="bg2">
                    <a:lumMod val="75000"/>
                  </a:schemeClr>
                </a:solidFill>
                <a:latin typeface="Bahnschrift" panose="020B0502040204020203" pitchFamily="34" charset="0"/>
                <a:cs typeface="Arial" panose="020B0604020202020204" pitchFamily="34" charset="0"/>
              </a:rPr>
              <a:t>October 25, 2018    |    ACSP Annual Conference, Buffalo, New York</a:t>
            </a:r>
          </a:p>
        </p:txBody>
      </p:sp>
    </p:spTree>
    <p:extLst>
      <p:ext uri="{BB962C8B-B14F-4D97-AF65-F5344CB8AC3E}">
        <p14:creationId xmlns:p14="http://schemas.microsoft.com/office/powerpoint/2010/main" val="1678968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F86388-9272-406C-A6DF-1897887C2F1E}"/>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Preliminary Findings</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D81EB67-081B-4C4D-B9A3-7060D299FDA3}"/>
              </a:ext>
            </a:extLst>
          </p:cNvPr>
          <p:cNvGraphicFramePr>
            <a:graphicFrameLocks noGrp="1"/>
          </p:cNvGraphicFramePr>
          <p:nvPr>
            <p:extLst>
              <p:ext uri="{D42A27DB-BD31-4B8C-83A1-F6EECF244321}">
                <p14:modId xmlns:p14="http://schemas.microsoft.com/office/powerpoint/2010/main" val="4063516734"/>
              </p:ext>
            </p:extLst>
          </p:nvPr>
        </p:nvGraphicFramePr>
        <p:xfrm>
          <a:off x="4761782" y="1792287"/>
          <a:ext cx="6592020" cy="4404305"/>
        </p:xfrm>
        <a:graphic>
          <a:graphicData uri="http://schemas.openxmlformats.org/drawingml/2006/table">
            <a:tbl>
              <a:tblPr firstRow="1" firstCol="1" bandRow="1">
                <a:tableStyleId>{5C22544A-7EE6-4342-B048-85BDC9FD1C3A}</a:tableStyleId>
              </a:tblPr>
              <a:tblGrid>
                <a:gridCol w="3496138">
                  <a:extLst>
                    <a:ext uri="{9D8B030D-6E8A-4147-A177-3AD203B41FA5}">
                      <a16:colId xmlns:a16="http://schemas.microsoft.com/office/drawing/2014/main" val="3027102749"/>
                    </a:ext>
                  </a:extLst>
                </a:gridCol>
                <a:gridCol w="1996665">
                  <a:extLst>
                    <a:ext uri="{9D8B030D-6E8A-4147-A177-3AD203B41FA5}">
                      <a16:colId xmlns:a16="http://schemas.microsoft.com/office/drawing/2014/main" val="1163145146"/>
                    </a:ext>
                  </a:extLst>
                </a:gridCol>
                <a:gridCol w="1099217">
                  <a:extLst>
                    <a:ext uri="{9D8B030D-6E8A-4147-A177-3AD203B41FA5}">
                      <a16:colId xmlns:a16="http://schemas.microsoft.com/office/drawing/2014/main" val="3127505290"/>
                    </a:ext>
                  </a:extLst>
                </a:gridCol>
              </a:tblGrid>
              <a:tr h="603441">
                <a:tc>
                  <a:txBody>
                    <a:bodyPr/>
                    <a:lstStyle/>
                    <a:p>
                      <a:pPr marL="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 </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lumMod val="75000"/>
                      </a:schemeClr>
                    </a:solidFill>
                  </a:tcPr>
                </a:tc>
                <a:tc>
                  <a:txBody>
                    <a:bodyPr/>
                    <a:lstStyle/>
                    <a:p>
                      <a:pPr marL="0" marR="0" algn="r">
                        <a:lnSpc>
                          <a:spcPct val="107000"/>
                        </a:lnSpc>
                        <a:spcBef>
                          <a:spcPts val="0"/>
                        </a:spcBef>
                        <a:spcAft>
                          <a:spcPts val="0"/>
                        </a:spcAft>
                      </a:pPr>
                      <a:r>
                        <a:rPr lang="en-US" sz="1600" b="0" cap="none" dirty="0">
                          <a:solidFill>
                            <a:sysClr val="windowText" lastClr="000000"/>
                          </a:solidFill>
                          <a:effectLst/>
                          <a:latin typeface="Bahnschrift" panose="020B0502040204020203" pitchFamily="34" charset="0"/>
                        </a:rPr>
                        <a:t>Salt Lake County, UT (n=25)</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nchor="ctr">
                    <a:solidFill>
                      <a:schemeClr val="bg2">
                        <a:lumMod val="75000"/>
                      </a:schemeClr>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3842657339"/>
                  </a:ext>
                </a:extLst>
              </a:tr>
              <a:tr h="0">
                <a:tc>
                  <a:txBody>
                    <a:bodyPr/>
                    <a:lstStyle/>
                    <a:p>
                      <a:pPr marL="0" marR="0">
                        <a:lnSpc>
                          <a:spcPct val="107000"/>
                        </a:lnSpc>
                        <a:spcBef>
                          <a:spcPts val="0"/>
                        </a:spcBef>
                        <a:spcAft>
                          <a:spcPts val="0"/>
                        </a:spcAft>
                      </a:pPr>
                      <a:r>
                        <a:rPr lang="en-US" sz="1600" b="0" i="1" cap="none" dirty="0">
                          <a:solidFill>
                            <a:schemeClr val="tx1">
                              <a:lumMod val="65000"/>
                              <a:lumOff val="35000"/>
                            </a:schemeClr>
                          </a:solidFill>
                          <a:effectLst/>
                          <a:latin typeface="Bahnschrift" panose="020B0502040204020203" pitchFamily="34" charset="0"/>
                        </a:rPr>
                        <a:t>socio-demographic</a:t>
                      </a:r>
                      <a:endParaRPr lang="en-US" sz="1600" b="0" i="1" dirty="0">
                        <a:solidFill>
                          <a:schemeClr val="tx1">
                            <a:lumMod val="65000"/>
                            <a:lumOff val="35000"/>
                          </a:schemeClr>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 </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304660373"/>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Age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78</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625680694"/>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 Female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72%</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79657623"/>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 NONHISPANIC White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68%</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209454131"/>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HOUSEHOLD Size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1.8</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430987794"/>
                  </a:ext>
                </a:extLst>
              </a:tr>
              <a:tr h="101216">
                <a:tc>
                  <a:txBody>
                    <a:bodyPr/>
                    <a:lstStyle/>
                    <a:p>
                      <a:pPr marL="273050" marR="0">
                        <a:lnSpc>
                          <a:spcPct val="107000"/>
                        </a:lnSpc>
                        <a:spcBef>
                          <a:spcPts val="0"/>
                        </a:spcBef>
                        <a:spcAft>
                          <a:spcPts val="0"/>
                        </a:spcAft>
                      </a:pPr>
                      <a:r>
                        <a:rPr lang="en-US" sz="1600" b="0" cap="all" dirty="0" err="1">
                          <a:solidFill>
                            <a:sysClr val="windowText" lastClr="000000"/>
                          </a:solidFill>
                          <a:effectLst/>
                          <a:latin typeface="Bahnschrift" panose="020B0502040204020203" pitchFamily="34" charset="0"/>
                        </a:rPr>
                        <a:t>hOUSEHOLD</a:t>
                      </a:r>
                      <a:r>
                        <a:rPr lang="en-US" sz="1600" b="0" cap="all" dirty="0">
                          <a:solidFill>
                            <a:sysClr val="windowText" lastClr="000000"/>
                          </a:solidFill>
                          <a:effectLst/>
                          <a:latin typeface="Bahnschrift" panose="020B0502040204020203" pitchFamily="34" charset="0"/>
                        </a:rPr>
                        <a:t> Income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$1,438 </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641126349"/>
                  </a:ext>
                </a:extLst>
              </a:tr>
              <a:tr h="0">
                <a:tc>
                  <a:txBody>
                    <a:bodyPr/>
                    <a:lstStyle/>
                    <a:p>
                      <a:pPr marL="0" marR="0">
                        <a:lnSpc>
                          <a:spcPct val="107000"/>
                        </a:lnSpc>
                        <a:spcBef>
                          <a:spcPts val="0"/>
                        </a:spcBef>
                        <a:spcAft>
                          <a:spcPts val="0"/>
                        </a:spcAft>
                      </a:pPr>
                      <a:r>
                        <a:rPr lang="en-US" sz="1600" b="0" i="1" cap="none" dirty="0">
                          <a:solidFill>
                            <a:schemeClr val="tx1">
                              <a:lumMod val="65000"/>
                              <a:lumOff val="35000"/>
                            </a:schemeClr>
                          </a:solidFill>
                          <a:effectLst/>
                          <a:latin typeface="Bahnschrift" panose="020B0502040204020203" pitchFamily="34" charset="0"/>
                        </a:rPr>
                        <a:t>physical ability</a:t>
                      </a:r>
                      <a:endParaRPr lang="en-US" sz="1600" b="0" i="1" dirty="0">
                        <a:solidFill>
                          <a:schemeClr val="tx1">
                            <a:lumMod val="65000"/>
                            <a:lumOff val="35000"/>
                          </a:schemeClr>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 </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197608738"/>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IADL</a:t>
                      </a:r>
                      <a:r>
                        <a:rPr lang="en-US" sz="1600" b="0" cap="none" dirty="0">
                          <a:solidFill>
                            <a:sysClr val="windowText" lastClr="000000"/>
                          </a:solidFill>
                          <a:effectLst/>
                          <a:latin typeface="Bahnschrift" panose="020B0502040204020203" pitchFamily="34" charset="0"/>
                        </a:rPr>
                        <a:t>s</a:t>
                      </a:r>
                      <a:r>
                        <a:rPr lang="en-US" sz="1600" b="0" cap="all" dirty="0">
                          <a:solidFill>
                            <a:sysClr val="windowText" lastClr="000000"/>
                          </a:solidFill>
                          <a:effectLst/>
                          <a:latin typeface="Bahnschrift" panose="020B0502040204020203" pitchFamily="34" charset="0"/>
                        </a:rPr>
                        <a:t> </a:t>
                      </a:r>
                      <a:r>
                        <a:rPr lang="en-US" sz="1600" b="0" cap="none" dirty="0">
                          <a:solidFill>
                            <a:sysClr val="windowText" lastClr="000000"/>
                          </a:solidFill>
                          <a:effectLst/>
                          <a:latin typeface="Bahnschrift" panose="020B0502040204020203" pitchFamily="34" charset="0"/>
                        </a:rPr>
                        <a:t>score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6</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i="1"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rPr>
                        <a:t>(0-8)</a:t>
                      </a:r>
                    </a:p>
                  </a:txBody>
                  <a:tcPr marL="68580" marR="68580" marT="0" marB="0">
                    <a:solidFill>
                      <a:schemeClr val="bg2"/>
                    </a:solidFill>
                  </a:tcPr>
                </a:tc>
                <a:extLst>
                  <a:ext uri="{0D108BD9-81ED-4DB2-BD59-A6C34878D82A}">
                    <a16:rowId xmlns:a16="http://schemas.microsoft.com/office/drawing/2014/main" val="4236651886"/>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LSA </a:t>
                      </a:r>
                      <a:r>
                        <a:rPr lang="en-US" sz="1600" b="0" cap="none" dirty="0">
                          <a:solidFill>
                            <a:sysClr val="windowText" lastClr="000000"/>
                          </a:solidFill>
                          <a:effectLst/>
                          <a:latin typeface="Bahnschrift" panose="020B0502040204020203" pitchFamily="34" charset="0"/>
                        </a:rPr>
                        <a:t>score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18.9</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i="1"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rPr>
                        <a:t>(0-40)</a:t>
                      </a:r>
                    </a:p>
                  </a:txBody>
                  <a:tcPr marL="68580" marR="68580" marT="0" marB="0">
                    <a:solidFill>
                      <a:schemeClr val="bg2"/>
                    </a:solidFill>
                  </a:tcPr>
                </a:tc>
                <a:extLst>
                  <a:ext uri="{0D108BD9-81ED-4DB2-BD59-A6C34878D82A}">
                    <a16:rowId xmlns:a16="http://schemas.microsoft.com/office/drawing/2014/main" val="260599789"/>
                  </a:ext>
                </a:extLst>
              </a:tr>
              <a:tr h="0">
                <a:tc>
                  <a:txBody>
                    <a:bodyPr/>
                    <a:lstStyle/>
                    <a:p>
                      <a:pPr marL="2730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 Assistive Devices User</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80%</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214518566"/>
                  </a:ext>
                </a:extLst>
              </a:tr>
              <a:tr h="148394">
                <a:tc>
                  <a:txBody>
                    <a:bodyPr/>
                    <a:lstStyle/>
                    <a:p>
                      <a:pPr marL="6159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rPr>
                        <a:t>WALKER</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52%</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4261723961"/>
                  </a:ext>
                </a:extLst>
              </a:tr>
              <a:tr h="0">
                <a:tc>
                  <a:txBody>
                    <a:bodyPr/>
                    <a:lstStyle/>
                    <a:p>
                      <a:pPr marL="615950" marR="0">
                        <a:lnSpc>
                          <a:spcPct val="107000"/>
                        </a:lnSpc>
                        <a:spcBef>
                          <a:spcPts val="0"/>
                        </a:spcBef>
                        <a:spcAft>
                          <a:spcPts val="0"/>
                        </a:spcAft>
                      </a:pPr>
                      <a:r>
                        <a:rPr lang="en-US" sz="1600" b="0" cap="all"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rPr>
                        <a:t>CANE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48%</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120722335"/>
                  </a:ext>
                </a:extLst>
              </a:tr>
              <a:tr h="0">
                <a:tc>
                  <a:txBody>
                    <a:bodyPr/>
                    <a:lstStyle/>
                    <a:p>
                      <a:pPr marL="615950" marR="0">
                        <a:lnSpc>
                          <a:spcPct val="107000"/>
                        </a:lnSpc>
                        <a:spcBef>
                          <a:spcPts val="0"/>
                        </a:spcBef>
                        <a:spcAft>
                          <a:spcPts val="0"/>
                        </a:spcAft>
                      </a:pPr>
                      <a:r>
                        <a:rPr lang="en-US" sz="1600" b="0" cap="all">
                          <a:solidFill>
                            <a:sysClr val="windowText" lastClr="000000"/>
                          </a:solidFill>
                          <a:effectLst/>
                          <a:latin typeface="Bahnschrift" panose="020B0502040204020203" pitchFamily="34" charset="0"/>
                        </a:rPr>
                        <a:t>Wheelchair</a:t>
                      </a:r>
                      <a:endParaRPr lang="en-US" sz="1600" b="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24%</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4054804962"/>
                  </a:ext>
                </a:extLst>
              </a:tr>
              <a:tr h="0">
                <a:tc>
                  <a:txBody>
                    <a:bodyPr/>
                    <a:lstStyle/>
                    <a:p>
                      <a:pPr marL="615950" marR="0">
                        <a:lnSpc>
                          <a:spcPct val="107000"/>
                        </a:lnSpc>
                        <a:spcBef>
                          <a:spcPts val="0"/>
                        </a:spcBef>
                        <a:spcAft>
                          <a:spcPts val="0"/>
                        </a:spcAft>
                      </a:pPr>
                      <a:r>
                        <a:rPr lang="en-US" sz="1600" b="0" cap="all">
                          <a:solidFill>
                            <a:sysClr val="windowText" lastClr="000000"/>
                          </a:solidFill>
                          <a:effectLst/>
                          <a:latin typeface="Bahnschrift" panose="020B0502040204020203" pitchFamily="34" charset="0"/>
                        </a:rPr>
                        <a:t>Electric Chair</a:t>
                      </a:r>
                      <a:endParaRPr lang="en-US" sz="1600" b="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12%</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3378745530"/>
                  </a:ext>
                </a:extLst>
              </a:tr>
              <a:tr h="93782">
                <a:tc>
                  <a:txBody>
                    <a:bodyPr/>
                    <a:lstStyle/>
                    <a:p>
                      <a:pPr marL="0" marR="0">
                        <a:lnSpc>
                          <a:spcPct val="107000"/>
                        </a:lnSpc>
                        <a:spcBef>
                          <a:spcPts val="0"/>
                        </a:spcBef>
                        <a:spcAft>
                          <a:spcPts val="0"/>
                        </a:spcAft>
                      </a:pPr>
                      <a:r>
                        <a:rPr lang="en-US" sz="1600" b="0" i="1" cap="none" dirty="0">
                          <a:solidFill>
                            <a:schemeClr val="tx1">
                              <a:lumMod val="65000"/>
                              <a:lumOff val="35000"/>
                            </a:schemeClr>
                          </a:solidFill>
                          <a:effectLst/>
                          <a:latin typeface="Bahnschrift" panose="020B0502040204020203" pitchFamily="34" charset="0"/>
                        </a:rPr>
                        <a:t>neighborhood</a:t>
                      </a:r>
                      <a:endParaRPr lang="en-US" sz="1600" b="0" i="1" dirty="0">
                        <a:solidFill>
                          <a:schemeClr val="tx1">
                            <a:lumMod val="65000"/>
                            <a:lumOff val="35000"/>
                          </a:schemeClr>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 </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8955490"/>
                  </a:ext>
                </a:extLst>
              </a:tr>
              <a:tr h="0">
                <a:tc>
                  <a:txBody>
                    <a:bodyPr/>
                    <a:lstStyle/>
                    <a:p>
                      <a:pPr marL="273050" marR="0">
                        <a:lnSpc>
                          <a:spcPct val="107000"/>
                        </a:lnSpc>
                        <a:spcBef>
                          <a:spcPts val="0"/>
                        </a:spcBef>
                        <a:spcAft>
                          <a:spcPts val="0"/>
                        </a:spcAft>
                      </a:pPr>
                      <a:r>
                        <a:rPr lang="en-US" sz="1600" b="0" cap="all" dirty="0" err="1">
                          <a:solidFill>
                            <a:sysClr val="windowText" lastClr="000000"/>
                          </a:solidFill>
                          <a:effectLst/>
                          <a:latin typeface="Bahnschrift" panose="020B0502040204020203" pitchFamily="34" charset="0"/>
                        </a:rPr>
                        <a:t>WalkScore</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dirty="0">
                          <a:solidFill>
                            <a:sysClr val="windowText" lastClr="000000"/>
                          </a:solidFill>
                          <a:effectLst/>
                          <a:latin typeface="Bahnschrift" panose="020B0502040204020203" pitchFamily="34" charset="0"/>
                        </a:rPr>
                        <a:t>45.1</a:t>
                      </a:r>
                      <a:endParaRPr lang="en-US" sz="1600" b="0"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endParaRPr>
                    </a:p>
                  </a:txBody>
                  <a:tcPr marL="68580" marR="68580" marT="0" marB="0">
                    <a:solidFill>
                      <a:schemeClr val="bg2"/>
                    </a:solidFill>
                  </a:tcPr>
                </a:tc>
                <a:tc>
                  <a:txBody>
                    <a:bodyPr/>
                    <a:lstStyle/>
                    <a:p>
                      <a:pPr marL="0" marR="0" algn="r">
                        <a:lnSpc>
                          <a:spcPct val="107000"/>
                        </a:lnSpc>
                        <a:spcBef>
                          <a:spcPts val="0"/>
                        </a:spcBef>
                        <a:spcAft>
                          <a:spcPts val="0"/>
                        </a:spcAft>
                      </a:pPr>
                      <a:r>
                        <a:rPr lang="en-US" sz="1600" b="0" i="1" dirty="0">
                          <a:solidFill>
                            <a:sysClr val="windowText" lastClr="000000"/>
                          </a:solidFill>
                          <a:effectLst/>
                          <a:latin typeface="Bahnschrift" panose="020B0502040204020203" pitchFamily="34" charset="0"/>
                          <a:ea typeface="맑은 고딕" panose="020B0503020000020004" pitchFamily="50" charset="-127"/>
                          <a:cs typeface="Times New Roman" panose="02020603050405020304" pitchFamily="18" charset="0"/>
                        </a:rPr>
                        <a:t>(0-100)</a:t>
                      </a:r>
                    </a:p>
                  </a:txBody>
                  <a:tcPr marL="68580" marR="68580" marT="0" marB="0">
                    <a:solidFill>
                      <a:schemeClr val="bg2"/>
                    </a:solidFill>
                  </a:tcPr>
                </a:tc>
                <a:extLst>
                  <a:ext uri="{0D108BD9-81ED-4DB2-BD59-A6C34878D82A}">
                    <a16:rowId xmlns:a16="http://schemas.microsoft.com/office/drawing/2014/main" val="2787524592"/>
                  </a:ext>
                </a:extLst>
              </a:tr>
            </a:tbl>
          </a:graphicData>
        </a:graphic>
      </p:graphicFrame>
      <p:sp>
        <p:nvSpPr>
          <p:cNvPr id="5" name="Rectangle 1">
            <a:extLst>
              <a:ext uri="{FF2B5EF4-FFF2-40B4-BE49-F238E27FC236}">
                <a16:creationId xmlns:a16="http://schemas.microsoft.com/office/drawing/2014/main" id="{1C23CB4B-BBBD-4798-8D2C-EE63B2D46715}"/>
              </a:ext>
            </a:extLst>
          </p:cNvPr>
          <p:cNvSpPr>
            <a:spLocks noChangeArrowheads="1"/>
          </p:cNvSpPr>
          <p:nvPr/>
        </p:nvSpPr>
        <p:spPr bwMode="auto">
          <a:xfrm>
            <a:off x="4554538" y="2363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17E0DC23-D0DA-4FC9-9BAE-D76C005CC111}"/>
              </a:ext>
            </a:extLst>
          </p:cNvPr>
          <p:cNvSpPr/>
          <p:nvPr/>
        </p:nvSpPr>
        <p:spPr>
          <a:xfrm>
            <a:off x="838198" y="1747544"/>
            <a:ext cx="5004818" cy="400110"/>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Salt Lake County Context</a:t>
            </a:r>
          </a:p>
        </p:txBody>
      </p:sp>
    </p:spTree>
    <p:extLst>
      <p:ext uri="{BB962C8B-B14F-4D97-AF65-F5344CB8AC3E}">
        <p14:creationId xmlns:p14="http://schemas.microsoft.com/office/powerpoint/2010/main" val="63486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70692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Mobility at Home</a:t>
            </a:r>
            <a:endParaRPr lang="en-US" sz="3600" b="1" dirty="0">
              <a:solidFill>
                <a:schemeClr val="bg1"/>
              </a:solidFill>
              <a:latin typeface="Bahnschrift" panose="020B0502040204020203" pitchFamily="34" charset="0"/>
              <a:cs typeface="Arial" panose="020B0604020202020204" pitchFamily="34" charset="0"/>
            </a:endParaRPr>
          </a:p>
        </p:txBody>
      </p:sp>
      <p:pic>
        <p:nvPicPr>
          <p:cNvPr id="9" name="Picture 8">
            <a:extLst>
              <a:ext uri="{FF2B5EF4-FFF2-40B4-BE49-F238E27FC236}">
                <a16:creationId xmlns:a16="http://schemas.microsoft.com/office/drawing/2014/main" id="{F2822309-C832-4357-B334-9B885922DC66}"/>
              </a:ext>
            </a:extLst>
          </p:cNvPr>
          <p:cNvPicPr/>
          <p:nvPr/>
        </p:nvPicPr>
        <p:blipFill>
          <a:blip r:embed="rId3">
            <a:extLst>
              <a:ext uri="{28A0092B-C50C-407E-A947-70E740481C1C}">
                <a14:useLocalDpi xmlns:a14="http://schemas.microsoft.com/office/drawing/2010/main"/>
              </a:ext>
            </a:extLst>
          </a:blip>
          <a:stretch>
            <a:fillRect/>
          </a:stretch>
        </p:blipFill>
        <p:spPr>
          <a:xfrm>
            <a:off x="7742090" y="1150598"/>
            <a:ext cx="3591614" cy="3289603"/>
          </a:xfrm>
          <a:prstGeom prst="rect">
            <a:avLst/>
          </a:prstGeom>
          <a:extLst>
            <a:ext uri="{FAA26D3D-D897-4be2-8F04-BA451C77F1D7}">
              <ma14:placeholderFlag xmlns="" xmlns:ma14="http://schemas.microsoft.com/office/mac/drawingml/2011/main"/>
            </a:ext>
          </a:extLst>
        </p:spPr>
      </p:pic>
      <p:sp>
        <p:nvSpPr>
          <p:cNvPr id="14" name="Rectangle 13">
            <a:extLst>
              <a:ext uri="{FF2B5EF4-FFF2-40B4-BE49-F238E27FC236}">
                <a16:creationId xmlns:a16="http://schemas.microsoft.com/office/drawing/2014/main" id="{767D426B-6EBB-430C-809E-431721BEC410}"/>
              </a:ext>
            </a:extLst>
          </p:cNvPr>
          <p:cNvSpPr/>
          <p:nvPr/>
        </p:nvSpPr>
        <p:spPr>
          <a:xfrm>
            <a:off x="1469994" y="2422831"/>
            <a:ext cx="5959834" cy="1532599"/>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When we moved, bought this house, I thought it was wonderful to have those stairs. I used them for exercise. I'd go up and down and up and down. </a:t>
            </a:r>
            <a:r>
              <a:rPr lang="en-US" sz="2000" dirty="0">
                <a:solidFill>
                  <a:srgbClr val="BEC329"/>
                </a:solidFill>
                <a:latin typeface="Century" panose="02040604050505020304" pitchFamily="18" charset="0"/>
                <a:cs typeface="Arial" panose="020B0604020202020204" pitchFamily="34" charset="0"/>
              </a:rPr>
              <a:t>And now it's an effort. It really is hard. </a:t>
            </a:r>
          </a:p>
        </p:txBody>
      </p:sp>
      <p:sp>
        <p:nvSpPr>
          <p:cNvPr id="15" name="TextBox 14">
            <a:extLst>
              <a:ext uri="{FF2B5EF4-FFF2-40B4-BE49-F238E27FC236}">
                <a16:creationId xmlns:a16="http://schemas.microsoft.com/office/drawing/2014/main" id="{1FEBCAA3-3A70-47C3-A469-3F147F9D1481}"/>
              </a:ext>
            </a:extLst>
          </p:cNvPr>
          <p:cNvSpPr txBox="1"/>
          <p:nvPr/>
        </p:nvSpPr>
        <p:spPr>
          <a:xfrm>
            <a:off x="782826" y="2120899"/>
            <a:ext cx="577615" cy="1446550"/>
          </a:xfrm>
          <a:prstGeom prst="rect">
            <a:avLst/>
          </a:prstGeom>
          <a:noFill/>
        </p:spPr>
        <p:txBody>
          <a:bodyPr wrap="square" rtlCol="0">
            <a:spAutoFit/>
          </a:bodyPr>
          <a:lstStyle/>
          <a:p>
            <a:r>
              <a:rPr lang="en-US" sz="8800" b="1" cap="small" dirty="0">
                <a:solidFill>
                  <a:schemeClr val="bg1"/>
                </a:solidFill>
                <a:latin typeface="Arial" panose="020B0604020202020204" pitchFamily="34" charset="0"/>
                <a:cs typeface="Arial" panose="020B0604020202020204" pitchFamily="34" charset="0"/>
              </a:rPr>
              <a:t>“ </a:t>
            </a:r>
            <a:endParaRPr lang="en-US" sz="8800" b="1"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CFDFFD2-93E0-4732-A1C2-167BAE4AFB7C}"/>
              </a:ext>
            </a:extLst>
          </p:cNvPr>
          <p:cNvSpPr/>
          <p:nvPr/>
        </p:nvSpPr>
        <p:spPr>
          <a:xfrm>
            <a:off x="6854033" y="3104224"/>
            <a:ext cx="732977" cy="1446550"/>
          </a:xfrm>
          <a:prstGeom prst="rect">
            <a:avLst/>
          </a:prstGeom>
        </p:spPr>
        <p:txBody>
          <a:bodyPr wrap="square">
            <a:spAutoFit/>
          </a:bodyPr>
          <a:lstStyle/>
          <a:p>
            <a:r>
              <a:rPr lang="en-US" sz="8800" b="1" cap="small" dirty="0">
                <a:solidFill>
                  <a:schemeClr val="bg1"/>
                </a:solidFill>
                <a:latin typeface="Arial" panose="020B0604020202020204" pitchFamily="34" charset="0"/>
                <a:cs typeface="Arial" panose="020B0604020202020204" pitchFamily="34" charset="0"/>
              </a:rPr>
              <a:t>”</a:t>
            </a:r>
            <a:endParaRPr lang="en-US" sz="8800" dirty="0">
              <a:solidFill>
                <a:schemeClr val="bg1"/>
              </a:solidFill>
              <a:latin typeface="Arial" panose="020B0604020202020204" pitchFamily="34" charset="0"/>
              <a:cs typeface="Arial" panose="020B0604020202020204" pitchFamily="34" charset="0"/>
            </a:endParaRPr>
          </a:p>
        </p:txBody>
      </p:sp>
      <p:sp>
        <p:nvSpPr>
          <p:cNvPr id="2" name="Partial Circle 1">
            <a:extLst>
              <a:ext uri="{FF2B5EF4-FFF2-40B4-BE49-F238E27FC236}">
                <a16:creationId xmlns:a16="http://schemas.microsoft.com/office/drawing/2014/main" id="{566CECEC-4972-46BE-8803-F8702E6E502D}"/>
              </a:ext>
            </a:extLst>
          </p:cNvPr>
          <p:cNvSpPr/>
          <p:nvPr/>
        </p:nvSpPr>
        <p:spPr>
          <a:xfrm>
            <a:off x="6563630" y="26923"/>
            <a:ext cx="2608553" cy="2608553"/>
          </a:xfrm>
          <a:prstGeom prst="pie">
            <a:avLst>
              <a:gd name="adj1" fmla="val 0"/>
              <a:gd name="adj2" fmla="val 5371221"/>
            </a:avLst>
          </a:prstGeom>
          <a:solidFill>
            <a:srgbClr val="BEC32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527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70692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Mobility at Home</a:t>
            </a:r>
            <a:endParaRPr lang="en-US" sz="3600" b="1" dirty="0">
              <a:solidFill>
                <a:schemeClr val="bg1"/>
              </a:solidFill>
              <a:latin typeface="Bahnschrift" panose="020B0502040204020203" pitchFamily="34" charset="0"/>
              <a:cs typeface="Arial" panose="020B0604020202020204" pitchFamily="34" charset="0"/>
            </a:endParaRPr>
          </a:p>
        </p:txBody>
      </p:sp>
      <p:sp>
        <p:nvSpPr>
          <p:cNvPr id="14" name="Rectangle 13">
            <a:extLst>
              <a:ext uri="{FF2B5EF4-FFF2-40B4-BE49-F238E27FC236}">
                <a16:creationId xmlns:a16="http://schemas.microsoft.com/office/drawing/2014/main" id="{767D426B-6EBB-430C-809E-431721BEC410}"/>
              </a:ext>
            </a:extLst>
          </p:cNvPr>
          <p:cNvSpPr/>
          <p:nvPr/>
        </p:nvSpPr>
        <p:spPr>
          <a:xfrm>
            <a:off x="1469994" y="2422831"/>
            <a:ext cx="5959834" cy="1532599"/>
          </a:xfrm>
          <a:prstGeom prst="rect">
            <a:avLst/>
          </a:prstGeom>
        </p:spPr>
        <p:txBody>
          <a:bodyPr wrap="square">
            <a:spAutoFit/>
          </a:bodyPr>
          <a:lstStyle/>
          <a:p>
            <a:pPr>
              <a:lnSpc>
                <a:spcPct val="120000"/>
              </a:lnSpc>
              <a:spcBef>
                <a:spcPts val="1200"/>
              </a:spcBef>
            </a:pPr>
            <a:r>
              <a:rPr lang="en-US" sz="2000" dirty="0">
                <a:solidFill>
                  <a:schemeClr val="tx1">
                    <a:lumMod val="50000"/>
                    <a:lumOff val="50000"/>
                  </a:schemeClr>
                </a:solidFill>
                <a:latin typeface="Century" panose="02040604050505020304" pitchFamily="18" charset="0"/>
                <a:cs typeface="Arial" panose="020B0604020202020204" pitchFamily="34" charset="0"/>
              </a:rPr>
              <a:t>When we moved, bought this house, I thought it was wonderful to have those stairs. I used them for exercise. I'd go up and down and up and down. And now it's an effort. It really is hard. </a:t>
            </a:r>
          </a:p>
        </p:txBody>
      </p:sp>
      <p:sp>
        <p:nvSpPr>
          <p:cNvPr id="15" name="TextBox 14">
            <a:extLst>
              <a:ext uri="{FF2B5EF4-FFF2-40B4-BE49-F238E27FC236}">
                <a16:creationId xmlns:a16="http://schemas.microsoft.com/office/drawing/2014/main" id="{1FEBCAA3-3A70-47C3-A469-3F147F9D1481}"/>
              </a:ext>
            </a:extLst>
          </p:cNvPr>
          <p:cNvSpPr txBox="1"/>
          <p:nvPr/>
        </p:nvSpPr>
        <p:spPr>
          <a:xfrm>
            <a:off x="782826" y="2120899"/>
            <a:ext cx="577615" cy="1446550"/>
          </a:xfrm>
          <a:prstGeom prst="rect">
            <a:avLst/>
          </a:prstGeom>
          <a:noFill/>
        </p:spPr>
        <p:txBody>
          <a:bodyPr wrap="square" rtlCol="0">
            <a:spAutoFit/>
          </a:bodyPr>
          <a:lstStyle/>
          <a:p>
            <a:r>
              <a:rPr lang="en-US" sz="8800" b="1" cap="small" dirty="0">
                <a:solidFill>
                  <a:schemeClr val="tx1">
                    <a:lumMod val="50000"/>
                    <a:lumOff val="50000"/>
                  </a:schemeClr>
                </a:solidFill>
                <a:latin typeface="Arial" panose="020B0604020202020204" pitchFamily="34" charset="0"/>
                <a:cs typeface="Arial" panose="020B0604020202020204" pitchFamily="34" charset="0"/>
              </a:rPr>
              <a:t>“ </a:t>
            </a:r>
            <a:endParaRPr lang="en-US" sz="8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CFDFFD2-93E0-4732-A1C2-167BAE4AFB7C}"/>
              </a:ext>
            </a:extLst>
          </p:cNvPr>
          <p:cNvSpPr/>
          <p:nvPr/>
        </p:nvSpPr>
        <p:spPr>
          <a:xfrm>
            <a:off x="6854033" y="3104224"/>
            <a:ext cx="732977" cy="1446550"/>
          </a:xfrm>
          <a:prstGeom prst="rect">
            <a:avLst/>
          </a:prstGeom>
        </p:spPr>
        <p:txBody>
          <a:bodyPr wrap="square">
            <a:spAutoFit/>
          </a:bodyPr>
          <a:lstStyle/>
          <a:p>
            <a:r>
              <a:rPr lang="en-US" sz="8800" b="1" cap="small" dirty="0">
                <a:solidFill>
                  <a:schemeClr val="tx1">
                    <a:lumMod val="50000"/>
                    <a:lumOff val="50000"/>
                  </a:schemeClr>
                </a:solidFill>
                <a:latin typeface="Arial" panose="020B0604020202020204" pitchFamily="34" charset="0"/>
                <a:cs typeface="Arial" panose="020B0604020202020204" pitchFamily="34" charset="0"/>
              </a:rPr>
              <a:t>”</a:t>
            </a:r>
            <a:endParaRPr lang="en-US" sz="8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731C558-F4B2-411F-80A6-1217AA77F062}"/>
              </a:ext>
            </a:extLst>
          </p:cNvPr>
          <p:cNvSpPr/>
          <p:nvPr/>
        </p:nvSpPr>
        <p:spPr>
          <a:xfrm>
            <a:off x="1469994" y="4593785"/>
            <a:ext cx="8800340" cy="1532599"/>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 always just come in the backdoor because I had the railing there, you know, that gave me support. So it's nice to have it out front. And it's nice to have it for other people if they come to visit me because I have a lot of elderly friends that need it also.</a:t>
            </a:r>
          </a:p>
        </p:txBody>
      </p:sp>
      <p:sp>
        <p:nvSpPr>
          <p:cNvPr id="10" name="TextBox 9">
            <a:extLst>
              <a:ext uri="{FF2B5EF4-FFF2-40B4-BE49-F238E27FC236}">
                <a16:creationId xmlns:a16="http://schemas.microsoft.com/office/drawing/2014/main" id="{38676A21-30F4-4D62-867C-13D31565AE50}"/>
              </a:ext>
            </a:extLst>
          </p:cNvPr>
          <p:cNvSpPr txBox="1"/>
          <p:nvPr/>
        </p:nvSpPr>
        <p:spPr>
          <a:xfrm>
            <a:off x="782826" y="4291853"/>
            <a:ext cx="577615" cy="1446550"/>
          </a:xfrm>
          <a:prstGeom prst="rect">
            <a:avLst/>
          </a:prstGeom>
          <a:noFill/>
        </p:spPr>
        <p:txBody>
          <a:bodyPr wrap="square" rtlCol="0">
            <a:spAutoFit/>
          </a:bodyPr>
          <a:lstStyle/>
          <a:p>
            <a:r>
              <a:rPr lang="en-US" sz="8800" b="1" cap="small" dirty="0">
                <a:solidFill>
                  <a:schemeClr val="bg1"/>
                </a:solidFill>
                <a:latin typeface="Arial" panose="020B0604020202020204" pitchFamily="34" charset="0"/>
                <a:cs typeface="Arial" panose="020B0604020202020204" pitchFamily="34" charset="0"/>
              </a:rPr>
              <a:t>“ </a:t>
            </a:r>
            <a:endParaRPr lang="en-US" sz="88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BDE7775-0F61-4F1D-90C2-F277ADA22BB9}"/>
              </a:ext>
            </a:extLst>
          </p:cNvPr>
          <p:cNvSpPr/>
          <p:nvPr/>
        </p:nvSpPr>
        <p:spPr>
          <a:xfrm>
            <a:off x="5301066" y="5411450"/>
            <a:ext cx="732977" cy="1446550"/>
          </a:xfrm>
          <a:prstGeom prst="rect">
            <a:avLst/>
          </a:prstGeom>
        </p:spPr>
        <p:txBody>
          <a:bodyPr wrap="square">
            <a:spAutoFit/>
          </a:bodyPr>
          <a:lstStyle/>
          <a:p>
            <a:r>
              <a:rPr lang="en-US" sz="8800" b="1" cap="small" dirty="0">
                <a:solidFill>
                  <a:schemeClr val="bg1"/>
                </a:solidFill>
                <a:latin typeface="Arial" panose="020B0604020202020204" pitchFamily="34" charset="0"/>
                <a:cs typeface="Arial" panose="020B0604020202020204" pitchFamily="34" charset="0"/>
              </a:rPr>
              <a:t>”</a:t>
            </a:r>
            <a:endParaRPr lang="en-US" sz="8800" dirty="0">
              <a:latin typeface="Arial" panose="020B0604020202020204" pitchFamily="34" charset="0"/>
              <a:cs typeface="Arial" panose="020B0604020202020204" pitchFamily="34" charset="0"/>
            </a:endParaRPr>
          </a:p>
        </p:txBody>
      </p:sp>
      <p:grpSp>
        <p:nvGrpSpPr>
          <p:cNvPr id="4" name="Group 3"/>
          <p:cNvGrpSpPr/>
          <p:nvPr/>
        </p:nvGrpSpPr>
        <p:grpSpPr>
          <a:xfrm>
            <a:off x="4718051" y="-1798461"/>
            <a:ext cx="6615653" cy="6259320"/>
            <a:chOff x="4718051" y="-1798461"/>
            <a:chExt cx="6615653" cy="6259320"/>
          </a:xfrm>
        </p:grpSpPr>
        <p:pic>
          <p:nvPicPr>
            <p:cNvPr id="9" name="Picture 8">
              <a:extLst>
                <a:ext uri="{FF2B5EF4-FFF2-40B4-BE49-F238E27FC236}">
                  <a16:creationId xmlns:a16="http://schemas.microsoft.com/office/drawing/2014/main" id="{F2822309-C832-4357-B334-9B885922DC66}"/>
                </a:ext>
              </a:extLst>
            </p:cNvPr>
            <p:cNvPicPr/>
            <p:nvPr/>
          </p:nvPicPr>
          <p:blipFill>
            <a:blip r:embed="rId3">
              <a:extLst>
                <a:ext uri="{28A0092B-C50C-407E-A947-70E740481C1C}">
                  <a14:useLocalDpi xmlns:a14="http://schemas.microsoft.com/office/drawing/2010/main"/>
                </a:ext>
              </a:extLst>
            </a:blip>
            <a:stretch>
              <a:fillRect/>
            </a:stretch>
          </p:blipFill>
          <p:spPr>
            <a:xfrm>
              <a:off x="7742090" y="1150598"/>
              <a:ext cx="3591614" cy="3289603"/>
            </a:xfrm>
            <a:prstGeom prst="rect">
              <a:avLst/>
            </a:prstGeom>
            <a:extLst>
              <a:ext uri="{FAA26D3D-D897-4be2-8F04-BA451C77F1D7}">
                <ma14:placeholderFlag xmlns="" xmlns:ma14="http://schemas.microsoft.com/office/mac/drawingml/2011/main"/>
              </a:ext>
            </a:extLst>
          </p:spPr>
        </p:pic>
        <p:sp>
          <p:nvSpPr>
            <p:cNvPr id="12" name="Partial Circle 11">
              <a:extLst>
                <a:ext uri="{FF2B5EF4-FFF2-40B4-BE49-F238E27FC236}">
                  <a16:creationId xmlns:a16="http://schemas.microsoft.com/office/drawing/2014/main" id="{BF034FF4-2F51-4BE7-8C75-8A61AC01683A}"/>
                </a:ext>
              </a:extLst>
            </p:cNvPr>
            <p:cNvSpPr/>
            <p:nvPr/>
          </p:nvSpPr>
          <p:spPr>
            <a:xfrm>
              <a:off x="4718051" y="-1798461"/>
              <a:ext cx="6299710" cy="6259320"/>
            </a:xfrm>
            <a:prstGeom prst="pie">
              <a:avLst>
                <a:gd name="adj1" fmla="val 0"/>
                <a:gd name="adj2" fmla="val 5371221"/>
              </a:avLst>
            </a:prstGeom>
            <a:gradFill flip="none" rotWithShape="1">
              <a:gsLst>
                <a:gs pos="0">
                  <a:schemeClr val="accent3">
                    <a:lumMod val="5000"/>
                    <a:lumOff val="95000"/>
                  </a:schemeClr>
                </a:gs>
                <a:gs pos="71000">
                  <a:srgbClr val="FDFDFD">
                    <a:alpha val="0"/>
                  </a:srgbClr>
                </a:gs>
                <a:gs pos="100000">
                  <a:schemeClr val="bg1">
                    <a:alpha val="0"/>
                  </a:schemeClr>
                </a:gs>
                <a:gs pos="0">
                  <a:scrgbClr r="0" g="0" b="0"/>
                </a:gs>
                <a:gs pos="0">
                  <a:scrgbClr r="0" g="0" b="0"/>
                </a:gs>
                <a:gs pos="0">
                  <a:srgbClr val="BEC329"/>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artial Circle 12">
              <a:extLst>
                <a:ext uri="{FF2B5EF4-FFF2-40B4-BE49-F238E27FC236}">
                  <a16:creationId xmlns:a16="http://schemas.microsoft.com/office/drawing/2014/main" id="{E23F5EA8-E99F-4824-8846-8D4660EC1555}"/>
                </a:ext>
              </a:extLst>
            </p:cNvPr>
            <p:cNvSpPr/>
            <p:nvPr/>
          </p:nvSpPr>
          <p:spPr>
            <a:xfrm>
              <a:off x="6563630" y="26923"/>
              <a:ext cx="2608553" cy="2608553"/>
            </a:xfrm>
            <a:prstGeom prst="pie">
              <a:avLst>
                <a:gd name="adj1" fmla="val 0"/>
                <a:gd name="adj2" fmla="val 5371221"/>
              </a:avLst>
            </a:prstGeom>
            <a:solidFill>
              <a:srgbClr val="BEC32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Right 2">
              <a:extLst>
                <a:ext uri="{FF2B5EF4-FFF2-40B4-BE49-F238E27FC236}">
                  <a16:creationId xmlns:a16="http://schemas.microsoft.com/office/drawing/2014/main" id="{E77CFBF5-2058-4472-B987-3FF64B076D68}"/>
                </a:ext>
              </a:extLst>
            </p:cNvPr>
            <p:cNvSpPr/>
            <p:nvPr/>
          </p:nvSpPr>
          <p:spPr>
            <a:xfrm rot="2439354">
              <a:off x="8456982" y="2892014"/>
              <a:ext cx="2505816" cy="324701"/>
            </a:xfrm>
            <a:prstGeom prst="rightArrow">
              <a:avLst>
                <a:gd name="adj1" fmla="val 25062"/>
                <a:gd name="adj2" fmla="val 1103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CB5CEB-400E-4914-BE44-089CDDAF7B33}"/>
                </a:ext>
              </a:extLst>
            </p:cNvPr>
            <p:cNvSpPr/>
            <p:nvPr/>
          </p:nvSpPr>
          <p:spPr>
            <a:xfrm>
              <a:off x="9459004" y="2376782"/>
              <a:ext cx="1289135" cy="523220"/>
            </a:xfrm>
            <a:prstGeom prst="rect">
              <a:avLst/>
            </a:prstGeom>
          </p:spPr>
          <p:txBody>
            <a:bodyPr wrap="none">
              <a:spAutoFit/>
            </a:bodyPr>
            <a:lstStyle/>
            <a:p>
              <a:r>
                <a:rPr lang="en-US" sz="1400" b="1" dirty="0">
                  <a:solidFill>
                    <a:schemeClr val="tx1">
                      <a:lumMod val="65000"/>
                      <a:lumOff val="35000"/>
                    </a:schemeClr>
                  </a:solidFill>
                  <a:latin typeface="Bahnschrift" panose="020B0502040204020203" pitchFamily="34" charset="0"/>
                  <a:cs typeface="Arial" panose="020B0604020202020204" pitchFamily="34" charset="0"/>
                </a:rPr>
                <a:t>Outside Home</a:t>
              </a:r>
            </a:p>
            <a:p>
              <a:r>
                <a:rPr lang="en-US" sz="1400" b="1" dirty="0">
                  <a:solidFill>
                    <a:schemeClr val="tx1">
                      <a:lumMod val="65000"/>
                      <a:lumOff val="35000"/>
                    </a:schemeClr>
                  </a:solidFill>
                  <a:latin typeface="Bahnschrift" panose="020B0502040204020203" pitchFamily="34" charset="0"/>
                  <a:cs typeface="Arial" panose="020B0604020202020204" pitchFamily="34" charset="0"/>
                </a:rPr>
                <a:t>Mobility</a:t>
              </a:r>
              <a:endParaRPr lang="en-US" sz="1400" b="1" dirty="0">
                <a:solidFill>
                  <a:schemeClr val="tx1">
                    <a:lumMod val="65000"/>
                    <a:lumOff val="35000"/>
                  </a:schemeClr>
                </a:solidFill>
                <a:latin typeface="Bahnschrift" panose="020B0502040204020203" pitchFamily="34" charset="0"/>
              </a:endParaRPr>
            </a:p>
          </p:txBody>
        </p:sp>
      </p:grpSp>
    </p:spTree>
    <p:extLst>
      <p:ext uri="{BB962C8B-B14F-4D97-AF65-F5344CB8AC3E}">
        <p14:creationId xmlns:p14="http://schemas.microsoft.com/office/powerpoint/2010/main" val="46391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10321455"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How Do You Get Around?</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C8E47E4A-AA17-457E-8996-4D96975A2DF4}"/>
              </a:ext>
            </a:extLst>
          </p:cNvPr>
          <p:cNvGraphicFramePr>
            <a:graphicFrameLocks/>
          </p:cNvGraphicFramePr>
          <p:nvPr>
            <p:extLst>
              <p:ext uri="{D42A27DB-BD31-4B8C-83A1-F6EECF244321}">
                <p14:modId xmlns:p14="http://schemas.microsoft.com/office/powerpoint/2010/main" val="3925921011"/>
              </p:ext>
            </p:extLst>
          </p:nvPr>
        </p:nvGraphicFramePr>
        <p:xfrm>
          <a:off x="672860" y="1487290"/>
          <a:ext cx="5193102" cy="4649937"/>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B30B5F66-A224-4081-A7B7-CCED4FEF0E51}"/>
              </a:ext>
            </a:extLst>
          </p:cNvPr>
          <p:cNvSpPr/>
          <p:nvPr/>
        </p:nvSpPr>
        <p:spPr>
          <a:xfrm>
            <a:off x="6943237" y="2087076"/>
            <a:ext cx="6096000" cy="132343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Highly Car-oriented</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Related to where they live</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Transit Users: 28%</a:t>
            </a:r>
          </a:p>
        </p:txBody>
      </p:sp>
      <p:sp>
        <p:nvSpPr>
          <p:cNvPr id="19" name="Rectangle 18">
            <a:extLst>
              <a:ext uri="{FF2B5EF4-FFF2-40B4-BE49-F238E27FC236}">
                <a16:creationId xmlns:a16="http://schemas.microsoft.com/office/drawing/2014/main" id="{94FD4BE6-C4BF-4BC1-BCD8-ED88D1F1D981}"/>
              </a:ext>
            </a:extLst>
          </p:cNvPr>
          <p:cNvSpPr/>
          <p:nvPr/>
        </p:nvSpPr>
        <p:spPr>
          <a:xfrm>
            <a:off x="5865962" y="5411492"/>
            <a:ext cx="5477747" cy="461665"/>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It's just </a:t>
            </a:r>
            <a:r>
              <a:rPr lang="en-US" sz="2000" dirty="0">
                <a:solidFill>
                  <a:srgbClr val="BEC329"/>
                </a:solidFill>
                <a:latin typeface="Century" panose="02040604050505020304" pitchFamily="18" charset="0"/>
                <a:cs typeface="Arial" panose="020B0604020202020204" pitchFamily="34" charset="0"/>
              </a:rPr>
              <a:t>more convenient </a:t>
            </a:r>
            <a:r>
              <a:rPr lang="en-US" sz="2000" dirty="0">
                <a:solidFill>
                  <a:schemeClr val="bg1"/>
                </a:solidFill>
                <a:latin typeface="Century" panose="02040604050505020304" pitchFamily="18" charset="0"/>
                <a:cs typeface="Arial" panose="020B0604020202020204" pitchFamily="34" charset="0"/>
              </a:rPr>
              <a:t>with a car.</a:t>
            </a:r>
          </a:p>
        </p:txBody>
      </p:sp>
      <p:sp>
        <p:nvSpPr>
          <p:cNvPr id="20" name="TextBox 19">
            <a:extLst>
              <a:ext uri="{FF2B5EF4-FFF2-40B4-BE49-F238E27FC236}">
                <a16:creationId xmlns:a16="http://schemas.microsoft.com/office/drawing/2014/main" id="{9B9A29BE-9B22-44F0-A59A-DFA767A9F8AE}"/>
              </a:ext>
            </a:extLst>
          </p:cNvPr>
          <p:cNvSpPr txBox="1"/>
          <p:nvPr/>
        </p:nvSpPr>
        <p:spPr>
          <a:xfrm>
            <a:off x="5119413" y="5094225"/>
            <a:ext cx="577615" cy="1446550"/>
          </a:xfrm>
          <a:prstGeom prst="rect">
            <a:avLst/>
          </a:prstGeom>
          <a:noFill/>
        </p:spPr>
        <p:txBody>
          <a:bodyPr wrap="square" rtlCol="0">
            <a:spAutoFit/>
          </a:bodyPr>
          <a:lstStyle/>
          <a:p>
            <a:r>
              <a:rPr lang="en-US" sz="8800" b="1" cap="small" dirty="0">
                <a:solidFill>
                  <a:schemeClr val="bg1"/>
                </a:solidFill>
                <a:latin typeface="Arial" panose="020B0604020202020204" pitchFamily="34" charset="0"/>
                <a:cs typeface="Arial" panose="020B0604020202020204" pitchFamily="34" charset="0"/>
              </a:rPr>
              <a:t>“ </a:t>
            </a:r>
            <a:endParaRPr lang="en-US" sz="8800" b="1"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0A931BA-58E8-4F05-A62A-5A1B55208756}"/>
              </a:ext>
            </a:extLst>
          </p:cNvPr>
          <p:cNvSpPr/>
          <p:nvPr/>
        </p:nvSpPr>
        <p:spPr>
          <a:xfrm>
            <a:off x="10125211" y="5082416"/>
            <a:ext cx="732977" cy="1446550"/>
          </a:xfrm>
          <a:prstGeom prst="rect">
            <a:avLst/>
          </a:prstGeom>
        </p:spPr>
        <p:txBody>
          <a:bodyPr wrap="square">
            <a:spAutoFit/>
          </a:bodyPr>
          <a:lstStyle/>
          <a:p>
            <a:r>
              <a:rPr lang="en-US" sz="8800" b="1" cap="small" dirty="0">
                <a:solidFill>
                  <a:schemeClr val="bg1"/>
                </a:solidFill>
                <a:latin typeface="Arial" panose="020B0604020202020204" pitchFamily="34" charset="0"/>
                <a:cs typeface="Arial" panose="020B0604020202020204" pitchFamily="34" charset="0"/>
              </a:rPr>
              <a:t>”</a:t>
            </a:r>
            <a:endParaRPr lang="en-US" sz="88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70E3CDD-F948-42F8-887C-C1E2016D4A71}"/>
              </a:ext>
            </a:extLst>
          </p:cNvPr>
          <p:cNvSpPr/>
          <p:nvPr/>
        </p:nvSpPr>
        <p:spPr>
          <a:xfrm>
            <a:off x="4824190" y="3718804"/>
            <a:ext cx="6476602" cy="793935"/>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Are there any reasons you don’t use public transportation often?</a:t>
            </a:r>
          </a:p>
        </p:txBody>
      </p:sp>
      <p:sp>
        <p:nvSpPr>
          <p:cNvPr id="23" name="TextBox 22">
            <a:extLst>
              <a:ext uri="{FF2B5EF4-FFF2-40B4-BE49-F238E27FC236}">
                <a16:creationId xmlns:a16="http://schemas.microsoft.com/office/drawing/2014/main" id="{7C3A9AA6-B7A9-4863-BB54-E4450F1869D2}"/>
              </a:ext>
            </a:extLst>
          </p:cNvPr>
          <p:cNvSpPr txBox="1"/>
          <p:nvPr/>
        </p:nvSpPr>
        <p:spPr>
          <a:xfrm>
            <a:off x="4112613" y="3584417"/>
            <a:ext cx="1006800" cy="769441"/>
          </a:xfrm>
          <a:prstGeom prst="rect">
            <a:avLst/>
          </a:prstGeom>
          <a:noFill/>
        </p:spPr>
        <p:txBody>
          <a:bodyPr wrap="square" rtlCol="0">
            <a:spAutoFit/>
          </a:bodyPr>
          <a:lstStyle/>
          <a:p>
            <a:r>
              <a:rPr lang="en-US" sz="4400" b="1" cap="small" dirty="0">
                <a:solidFill>
                  <a:schemeClr val="bg1"/>
                </a:solidFill>
                <a:latin typeface="Arial" panose="020B0604020202020204" pitchFamily="34" charset="0"/>
                <a:cs typeface="Arial" panose="020B0604020202020204" pitchFamily="34" charset="0"/>
              </a:rPr>
              <a:t>Q: </a:t>
            </a:r>
            <a:endParaRPr lang="en-US" sz="4400" b="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321282E-4BA1-49DB-AC06-4EA5F6F4148D}"/>
              </a:ext>
            </a:extLst>
          </p:cNvPr>
          <p:cNvSpPr/>
          <p:nvPr/>
        </p:nvSpPr>
        <p:spPr>
          <a:xfrm>
            <a:off x="6943237" y="4821028"/>
            <a:ext cx="5477747" cy="461665"/>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Probably </a:t>
            </a:r>
            <a:r>
              <a:rPr lang="en-US" sz="2000" dirty="0">
                <a:solidFill>
                  <a:srgbClr val="BEC329"/>
                </a:solidFill>
                <a:latin typeface="Century" panose="02040604050505020304" pitchFamily="18" charset="0"/>
                <a:cs typeface="Arial" panose="020B0604020202020204" pitchFamily="34" charset="0"/>
              </a:rPr>
              <a:t>because I have a car</a:t>
            </a:r>
            <a:r>
              <a:rPr lang="en-US" sz="2000" dirty="0">
                <a:solidFill>
                  <a:schemeClr val="bg1"/>
                </a:solidFill>
                <a:latin typeface="Century" panose="02040604050505020304" pitchFamily="18" charset="0"/>
                <a:cs typeface="Arial" panose="020B0604020202020204" pitchFamily="34" charset="0"/>
              </a:rPr>
              <a:t>.</a:t>
            </a:r>
          </a:p>
        </p:txBody>
      </p:sp>
      <p:sp>
        <p:nvSpPr>
          <p:cNvPr id="26" name="TextBox 25">
            <a:extLst>
              <a:ext uri="{FF2B5EF4-FFF2-40B4-BE49-F238E27FC236}">
                <a16:creationId xmlns:a16="http://schemas.microsoft.com/office/drawing/2014/main" id="{CFF37C6F-916E-45F1-9723-2F7ED1535AF1}"/>
              </a:ext>
            </a:extLst>
          </p:cNvPr>
          <p:cNvSpPr txBox="1"/>
          <p:nvPr/>
        </p:nvSpPr>
        <p:spPr>
          <a:xfrm>
            <a:off x="6196688" y="4503761"/>
            <a:ext cx="577615" cy="1446550"/>
          </a:xfrm>
          <a:prstGeom prst="rect">
            <a:avLst/>
          </a:prstGeom>
          <a:noFill/>
        </p:spPr>
        <p:txBody>
          <a:bodyPr wrap="square" rtlCol="0">
            <a:spAutoFit/>
          </a:bodyPr>
          <a:lstStyle/>
          <a:p>
            <a:r>
              <a:rPr lang="en-US" sz="8800" b="1" cap="small" dirty="0">
                <a:solidFill>
                  <a:schemeClr val="bg1"/>
                </a:solidFill>
                <a:latin typeface="Arial" panose="020B0604020202020204" pitchFamily="34" charset="0"/>
                <a:cs typeface="Arial" panose="020B0604020202020204" pitchFamily="34" charset="0"/>
              </a:rPr>
              <a:t>“ </a:t>
            </a:r>
            <a:endParaRPr lang="en-US" sz="8800" b="1"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8F0A6EF-C11E-4650-B6F8-5C33FC6B0F8A}"/>
              </a:ext>
            </a:extLst>
          </p:cNvPr>
          <p:cNvSpPr/>
          <p:nvPr/>
        </p:nvSpPr>
        <p:spPr>
          <a:xfrm>
            <a:off x="10602061" y="4491952"/>
            <a:ext cx="732977" cy="1446550"/>
          </a:xfrm>
          <a:prstGeom prst="rect">
            <a:avLst/>
          </a:prstGeom>
        </p:spPr>
        <p:txBody>
          <a:bodyPr wrap="square">
            <a:spAutoFit/>
          </a:bodyPr>
          <a:lstStyle/>
          <a:p>
            <a:r>
              <a:rPr lang="en-US" sz="8800" b="1" cap="small" dirty="0">
                <a:solidFill>
                  <a:schemeClr val="bg1"/>
                </a:solidFill>
                <a:latin typeface="Arial" panose="020B0604020202020204" pitchFamily="34" charset="0"/>
                <a:cs typeface="Arial" panose="020B0604020202020204" pitchFamily="34" charset="0"/>
              </a:rPr>
              <a:t>”</a:t>
            </a:r>
            <a:endParaRPr lang="en-US" sz="8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87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9138114"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How Do You Get Around?</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C8E47E4A-AA17-457E-8996-4D96975A2DF4}"/>
              </a:ext>
            </a:extLst>
          </p:cNvPr>
          <p:cNvGraphicFramePr>
            <a:graphicFrameLocks/>
          </p:cNvGraphicFramePr>
          <p:nvPr>
            <p:extLst>
              <p:ext uri="{D42A27DB-BD31-4B8C-83A1-F6EECF244321}">
                <p14:modId xmlns:p14="http://schemas.microsoft.com/office/powerpoint/2010/main" val="3830048980"/>
              </p:ext>
            </p:extLst>
          </p:nvPr>
        </p:nvGraphicFramePr>
        <p:xfrm>
          <a:off x="672860" y="1487290"/>
          <a:ext cx="5193102" cy="46499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7A5B9A8-AB2A-4AAC-B886-DE992C470FDA}"/>
              </a:ext>
            </a:extLst>
          </p:cNvPr>
          <p:cNvSpPr/>
          <p:nvPr/>
        </p:nvSpPr>
        <p:spPr>
          <a:xfrm>
            <a:off x="3413290" y="4495491"/>
            <a:ext cx="7714958" cy="1532599"/>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 don't have a car. And my grandson took my car when I was 92. He said, "Grandma, you can't drive anymore." So that's why I don't have a car. But people will shop for me. And, oh, they'll take me to my doctor appointment.</a:t>
            </a:r>
          </a:p>
        </p:txBody>
      </p:sp>
      <p:sp>
        <p:nvSpPr>
          <p:cNvPr id="5" name="TextBox 4">
            <a:extLst>
              <a:ext uri="{FF2B5EF4-FFF2-40B4-BE49-F238E27FC236}">
                <a16:creationId xmlns:a16="http://schemas.microsoft.com/office/drawing/2014/main" id="{643D0ECE-2B8E-4F24-AD0C-04846B0F7879}"/>
              </a:ext>
            </a:extLst>
          </p:cNvPr>
          <p:cNvSpPr txBox="1"/>
          <p:nvPr/>
        </p:nvSpPr>
        <p:spPr>
          <a:xfrm>
            <a:off x="2726122" y="4193559"/>
            <a:ext cx="577615" cy="1446550"/>
          </a:xfrm>
          <a:prstGeom prst="rect">
            <a:avLst/>
          </a:prstGeom>
          <a:noFill/>
        </p:spPr>
        <p:txBody>
          <a:bodyPr wrap="square" rtlCol="0">
            <a:spAutoFit/>
          </a:bodyPr>
          <a:lstStyle>
            <a:defPPr>
              <a:defRPr lang="en-US"/>
            </a:defPPr>
            <a:lvl1pPr>
              <a:defRPr sz="8800" b="1" cap="small">
                <a:solidFill>
                  <a:srgbClr val="B24330"/>
                </a:solidFill>
                <a:latin typeface="Arial" panose="020B0604020202020204" pitchFamily="34" charset="0"/>
                <a:cs typeface="Arial" panose="020B0604020202020204" pitchFamily="34" charset="0"/>
              </a:defRPr>
            </a:lvl1pPr>
          </a:lstStyle>
          <a:p>
            <a:r>
              <a:rPr lang="en-US" dirty="0"/>
              <a:t>“ </a:t>
            </a:r>
          </a:p>
        </p:txBody>
      </p:sp>
      <p:sp>
        <p:nvSpPr>
          <p:cNvPr id="7" name="Rectangle 6">
            <a:extLst>
              <a:ext uri="{FF2B5EF4-FFF2-40B4-BE49-F238E27FC236}">
                <a16:creationId xmlns:a16="http://schemas.microsoft.com/office/drawing/2014/main" id="{4C8DDF51-B090-4A9C-B8A9-3A29963A5EB4}"/>
              </a:ext>
            </a:extLst>
          </p:cNvPr>
          <p:cNvSpPr/>
          <p:nvPr/>
        </p:nvSpPr>
        <p:spPr>
          <a:xfrm>
            <a:off x="7703364" y="5413952"/>
            <a:ext cx="732977" cy="1446550"/>
          </a:xfrm>
          <a:prstGeom prst="rect">
            <a:avLst/>
          </a:prstGeom>
          <a:noFill/>
        </p:spPr>
        <p:txBody>
          <a:bodyPr wrap="square" rtlCol="0">
            <a:spAutoFit/>
          </a:bodyPr>
          <a:lstStyle/>
          <a:p>
            <a:r>
              <a:rPr lang="en-US" sz="8800" b="1" cap="small" dirty="0">
                <a:solidFill>
                  <a:srgbClr val="B24330"/>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58668838-A94A-4B5C-BE18-69DCDAF6CA73}"/>
              </a:ext>
            </a:extLst>
          </p:cNvPr>
          <p:cNvSpPr/>
          <p:nvPr/>
        </p:nvSpPr>
        <p:spPr>
          <a:xfrm>
            <a:off x="7534871" y="2092846"/>
            <a:ext cx="5477747" cy="441211"/>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I'm still driving.</a:t>
            </a:r>
          </a:p>
        </p:txBody>
      </p:sp>
      <p:sp>
        <p:nvSpPr>
          <p:cNvPr id="10" name="TextBox 9">
            <a:extLst>
              <a:ext uri="{FF2B5EF4-FFF2-40B4-BE49-F238E27FC236}">
                <a16:creationId xmlns:a16="http://schemas.microsoft.com/office/drawing/2014/main" id="{3D0AC425-C4D8-4270-B182-C625450ACE89}"/>
              </a:ext>
            </a:extLst>
          </p:cNvPr>
          <p:cNvSpPr txBox="1"/>
          <p:nvPr/>
        </p:nvSpPr>
        <p:spPr>
          <a:xfrm>
            <a:off x="6788322" y="1775579"/>
            <a:ext cx="577615" cy="1446550"/>
          </a:xfrm>
          <a:prstGeom prst="rect">
            <a:avLst/>
          </a:prstGeom>
          <a:noFill/>
        </p:spPr>
        <p:txBody>
          <a:bodyPr wrap="square" rtlCol="0">
            <a:spAutoFit/>
          </a:bodyPr>
          <a:lstStyle/>
          <a:p>
            <a:r>
              <a:rPr lang="en-US" sz="8800" b="1" cap="small" dirty="0">
                <a:solidFill>
                  <a:srgbClr val="B24330"/>
                </a:solidFill>
                <a:latin typeface="Arial" panose="020B0604020202020204" pitchFamily="34" charset="0"/>
                <a:cs typeface="Arial" panose="020B0604020202020204" pitchFamily="34" charset="0"/>
              </a:rPr>
              <a:t>“ </a:t>
            </a:r>
            <a:endParaRPr lang="en-US" sz="8800" b="1" dirty="0">
              <a:solidFill>
                <a:srgbClr val="B2433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20D09AA-DEA0-40BD-80EB-905F11EFEF34}"/>
              </a:ext>
            </a:extLst>
          </p:cNvPr>
          <p:cNvSpPr/>
          <p:nvPr/>
        </p:nvSpPr>
        <p:spPr>
          <a:xfrm>
            <a:off x="9553840" y="1763770"/>
            <a:ext cx="732977" cy="1446550"/>
          </a:xfrm>
          <a:prstGeom prst="rect">
            <a:avLst/>
          </a:prstGeom>
        </p:spPr>
        <p:txBody>
          <a:bodyPr wrap="square">
            <a:spAutoFit/>
          </a:bodyPr>
          <a:lstStyle/>
          <a:p>
            <a:r>
              <a:rPr lang="en-US" sz="8800" b="1" cap="small" dirty="0">
                <a:solidFill>
                  <a:srgbClr val="B24330"/>
                </a:solidFill>
                <a:latin typeface="Arial" panose="020B0604020202020204" pitchFamily="34" charset="0"/>
                <a:cs typeface="Arial" panose="020B0604020202020204" pitchFamily="34" charset="0"/>
              </a:rPr>
              <a:t>”</a:t>
            </a:r>
            <a:endParaRPr lang="en-US" sz="8800" dirty="0">
              <a:solidFill>
                <a:srgbClr val="B2433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DC5069D-6306-4FE7-B289-E8E2B9F4AF3A}"/>
              </a:ext>
            </a:extLst>
          </p:cNvPr>
          <p:cNvSpPr/>
          <p:nvPr/>
        </p:nvSpPr>
        <p:spPr>
          <a:xfrm>
            <a:off x="5840725" y="2757628"/>
            <a:ext cx="5477747" cy="424603"/>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My children come and take me somewhere.</a:t>
            </a:r>
          </a:p>
        </p:txBody>
      </p:sp>
      <p:sp>
        <p:nvSpPr>
          <p:cNvPr id="13" name="TextBox 12">
            <a:extLst>
              <a:ext uri="{FF2B5EF4-FFF2-40B4-BE49-F238E27FC236}">
                <a16:creationId xmlns:a16="http://schemas.microsoft.com/office/drawing/2014/main" id="{93194900-DA18-44CE-8235-2F970ECBF077}"/>
              </a:ext>
            </a:extLst>
          </p:cNvPr>
          <p:cNvSpPr txBox="1"/>
          <p:nvPr/>
        </p:nvSpPr>
        <p:spPr>
          <a:xfrm>
            <a:off x="5153557" y="2455696"/>
            <a:ext cx="577615" cy="1446550"/>
          </a:xfrm>
          <a:prstGeom prst="rect">
            <a:avLst/>
          </a:prstGeom>
          <a:noFill/>
        </p:spPr>
        <p:txBody>
          <a:bodyPr wrap="square" rtlCol="0">
            <a:spAutoFit/>
          </a:bodyPr>
          <a:lstStyle/>
          <a:p>
            <a:r>
              <a:rPr lang="en-US" sz="8800" b="1" cap="small" dirty="0">
                <a:solidFill>
                  <a:srgbClr val="B24330"/>
                </a:solidFill>
                <a:latin typeface="Arial" panose="020B0604020202020204" pitchFamily="34" charset="0"/>
                <a:cs typeface="Arial" panose="020B0604020202020204" pitchFamily="34" charset="0"/>
              </a:rPr>
              <a:t>“ </a:t>
            </a:r>
            <a:endParaRPr lang="en-US" sz="8800" b="1" dirty="0">
              <a:solidFill>
                <a:srgbClr val="B24330"/>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F6410FD-04E4-45D8-A417-88EC7D99CE20}"/>
              </a:ext>
            </a:extLst>
          </p:cNvPr>
          <p:cNvSpPr/>
          <p:nvPr/>
        </p:nvSpPr>
        <p:spPr>
          <a:xfrm>
            <a:off x="10963792" y="2413721"/>
            <a:ext cx="732977" cy="1446550"/>
          </a:xfrm>
          <a:prstGeom prst="rect">
            <a:avLst/>
          </a:prstGeom>
        </p:spPr>
        <p:txBody>
          <a:bodyPr wrap="square">
            <a:spAutoFit/>
          </a:bodyPr>
          <a:lstStyle/>
          <a:p>
            <a:r>
              <a:rPr lang="en-US" sz="8800" b="1" cap="small" dirty="0">
                <a:solidFill>
                  <a:srgbClr val="B24330"/>
                </a:solidFill>
                <a:latin typeface="Arial" panose="020B0604020202020204" pitchFamily="34" charset="0"/>
                <a:cs typeface="Arial" panose="020B0604020202020204" pitchFamily="34" charset="0"/>
              </a:rPr>
              <a:t>”</a:t>
            </a:r>
            <a:endParaRPr lang="en-US" sz="8800" dirty="0">
              <a:solidFill>
                <a:srgbClr val="B2433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767535-FF6B-4188-8F8E-730631409BDC}"/>
              </a:ext>
            </a:extLst>
          </p:cNvPr>
          <p:cNvSpPr txBox="1"/>
          <p:nvPr/>
        </p:nvSpPr>
        <p:spPr>
          <a:xfrm>
            <a:off x="5731172" y="660260"/>
            <a:ext cx="5787968" cy="584775"/>
          </a:xfrm>
          <a:prstGeom prst="rect">
            <a:avLst/>
          </a:prstGeom>
          <a:noFill/>
        </p:spPr>
        <p:txBody>
          <a:bodyPr wrap="square" rtlCol="0">
            <a:spAutoFit/>
          </a:bodyPr>
          <a:lstStyle>
            <a:defPPr>
              <a:defRPr lang="en-US"/>
            </a:defPPr>
            <a:lvl1pPr>
              <a:defRPr sz="3600" b="1" cap="small">
                <a:solidFill>
                  <a:schemeClr val="bg1"/>
                </a:solidFill>
                <a:latin typeface="Bahnschrift" panose="020B0502040204020203" pitchFamily="34" charset="0"/>
                <a:cs typeface="Arial" panose="020B0604020202020204" pitchFamily="34" charset="0"/>
              </a:defRPr>
            </a:lvl1pPr>
          </a:lstStyle>
          <a:p>
            <a:pPr algn="r"/>
            <a:r>
              <a:rPr lang="en-US" sz="3200" b="0" u="sng" dirty="0">
                <a:solidFill>
                  <a:srgbClr val="B24330"/>
                </a:solidFill>
              </a:rPr>
              <a:t>Drive</a:t>
            </a:r>
          </a:p>
        </p:txBody>
      </p:sp>
      <p:sp>
        <p:nvSpPr>
          <p:cNvPr id="18" name="Rectangle 17">
            <a:extLst>
              <a:ext uri="{FF2B5EF4-FFF2-40B4-BE49-F238E27FC236}">
                <a16:creationId xmlns:a16="http://schemas.microsoft.com/office/drawing/2014/main" id="{1590F11F-14EF-4614-91BA-EEA08A3F5C2E}"/>
              </a:ext>
            </a:extLst>
          </p:cNvPr>
          <p:cNvSpPr/>
          <p:nvPr/>
        </p:nvSpPr>
        <p:spPr>
          <a:xfrm>
            <a:off x="5007229" y="3518183"/>
            <a:ext cx="6142309" cy="793935"/>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 had to give up the car because a car's expensive if you're on low income. </a:t>
            </a:r>
          </a:p>
        </p:txBody>
      </p:sp>
      <p:sp>
        <p:nvSpPr>
          <p:cNvPr id="19" name="TextBox 18">
            <a:extLst>
              <a:ext uri="{FF2B5EF4-FFF2-40B4-BE49-F238E27FC236}">
                <a16:creationId xmlns:a16="http://schemas.microsoft.com/office/drawing/2014/main" id="{58DB76E6-8213-4163-BE03-11FFBDFC8EE5}"/>
              </a:ext>
            </a:extLst>
          </p:cNvPr>
          <p:cNvSpPr txBox="1"/>
          <p:nvPr/>
        </p:nvSpPr>
        <p:spPr>
          <a:xfrm>
            <a:off x="4320061" y="3216251"/>
            <a:ext cx="577615" cy="1446550"/>
          </a:xfrm>
          <a:prstGeom prst="rect">
            <a:avLst/>
          </a:prstGeom>
          <a:noFill/>
        </p:spPr>
        <p:txBody>
          <a:bodyPr wrap="square" rtlCol="0">
            <a:spAutoFit/>
          </a:bodyPr>
          <a:lstStyle/>
          <a:p>
            <a:r>
              <a:rPr lang="en-US" sz="8800" b="1" cap="small" dirty="0">
                <a:solidFill>
                  <a:srgbClr val="B24330"/>
                </a:solidFill>
                <a:latin typeface="Arial" panose="020B0604020202020204" pitchFamily="34" charset="0"/>
                <a:cs typeface="Arial" panose="020B0604020202020204" pitchFamily="34" charset="0"/>
              </a:rPr>
              <a:t>“ </a:t>
            </a:r>
            <a:endParaRPr lang="en-US" sz="8800" b="1" dirty="0">
              <a:solidFill>
                <a:srgbClr val="B2433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4335A81-099E-472C-B6E9-065742247D30}"/>
              </a:ext>
            </a:extLst>
          </p:cNvPr>
          <p:cNvSpPr/>
          <p:nvPr/>
        </p:nvSpPr>
        <p:spPr>
          <a:xfrm>
            <a:off x="7873415" y="3671199"/>
            <a:ext cx="732977" cy="1446550"/>
          </a:xfrm>
          <a:prstGeom prst="rect">
            <a:avLst/>
          </a:prstGeom>
        </p:spPr>
        <p:txBody>
          <a:bodyPr wrap="square">
            <a:spAutoFit/>
          </a:bodyPr>
          <a:lstStyle/>
          <a:p>
            <a:r>
              <a:rPr lang="en-US" sz="8800" b="1" cap="small" dirty="0">
                <a:solidFill>
                  <a:srgbClr val="B24330"/>
                </a:solidFill>
                <a:latin typeface="Arial" panose="020B0604020202020204" pitchFamily="34" charset="0"/>
                <a:cs typeface="Arial" panose="020B0604020202020204" pitchFamily="34" charset="0"/>
              </a:rPr>
              <a:t>”</a:t>
            </a:r>
            <a:endParaRPr lang="en-US" sz="8800" dirty="0">
              <a:solidFill>
                <a:srgbClr val="B243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94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12752684"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How Do You Get Around?</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C8E47E4A-AA17-457E-8996-4D96975A2DF4}"/>
              </a:ext>
            </a:extLst>
          </p:cNvPr>
          <p:cNvGraphicFramePr>
            <a:graphicFrameLocks/>
          </p:cNvGraphicFramePr>
          <p:nvPr>
            <p:extLst>
              <p:ext uri="{D42A27DB-BD31-4B8C-83A1-F6EECF244321}">
                <p14:modId xmlns:p14="http://schemas.microsoft.com/office/powerpoint/2010/main" val="22370323"/>
              </p:ext>
            </p:extLst>
          </p:nvPr>
        </p:nvGraphicFramePr>
        <p:xfrm>
          <a:off x="672860" y="1487290"/>
          <a:ext cx="5193102" cy="46499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7A5B9A8-AB2A-4AAC-B886-DE992C470FDA}"/>
              </a:ext>
            </a:extLst>
          </p:cNvPr>
          <p:cNvSpPr/>
          <p:nvPr/>
        </p:nvSpPr>
        <p:spPr>
          <a:xfrm>
            <a:off x="4943801" y="3090712"/>
            <a:ext cx="6671074" cy="1901931"/>
          </a:xfrm>
          <a:prstGeom prst="rect">
            <a:avLst/>
          </a:prstGeom>
        </p:spPr>
        <p:txBody>
          <a:bodyPr wrap="square">
            <a:spAutoFit/>
          </a:bodyPr>
          <a:lstStyle/>
          <a:p>
            <a:pPr>
              <a:lnSpc>
                <a:spcPct val="120000"/>
              </a:lnSpc>
            </a:pPr>
            <a:r>
              <a:rPr lang="en-US" sz="2000" dirty="0">
                <a:solidFill>
                  <a:schemeClr val="bg1"/>
                </a:solidFill>
                <a:latin typeface="Century" panose="02040604050505020304" pitchFamily="18" charset="0"/>
                <a:cs typeface="Arial" panose="020B0604020202020204" pitchFamily="34" charset="0"/>
              </a:rPr>
              <a:t>I take it because I feel quite safe. It’s more convenient. I don’t have to fight to traffic, and it’s cheap.</a:t>
            </a:r>
          </a:p>
          <a:p>
            <a:pPr>
              <a:lnSpc>
                <a:spcPct val="120000"/>
              </a:lnSpc>
            </a:pPr>
            <a:r>
              <a:rPr lang="en-US" sz="2000" dirty="0">
                <a:solidFill>
                  <a:schemeClr val="bg1"/>
                </a:solidFill>
                <a:latin typeface="Century" panose="02040604050505020304" pitchFamily="18" charset="0"/>
                <a:cs typeface="Arial" panose="020B0604020202020204" pitchFamily="34" charset="0"/>
              </a:rPr>
              <a:t>10 years ago, I started to ride TRAX. I learned that from my teenagers (grandchildren).</a:t>
            </a:r>
          </a:p>
          <a:p>
            <a:pPr>
              <a:lnSpc>
                <a:spcPct val="120000"/>
              </a:lnSpc>
            </a:pPr>
            <a:endParaRPr lang="en-US" sz="2000" dirty="0">
              <a:solidFill>
                <a:schemeClr val="bg1"/>
              </a:solidFill>
              <a:latin typeface="Century" panose="020406040505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643D0ECE-2B8E-4F24-AD0C-04846B0F7879}"/>
              </a:ext>
            </a:extLst>
          </p:cNvPr>
          <p:cNvSpPr txBox="1"/>
          <p:nvPr/>
        </p:nvSpPr>
        <p:spPr>
          <a:xfrm>
            <a:off x="4247489" y="2788780"/>
            <a:ext cx="549183" cy="1446550"/>
          </a:xfrm>
          <a:prstGeom prst="rect">
            <a:avLst/>
          </a:prstGeom>
          <a:noFill/>
        </p:spPr>
        <p:txBody>
          <a:bodyPr wrap="square" rtlCol="0">
            <a:spAutoFit/>
          </a:bodyPr>
          <a:lstStyle/>
          <a:p>
            <a:r>
              <a:rPr lang="en-US" sz="8800" b="1" cap="small" dirty="0">
                <a:solidFill>
                  <a:srgbClr val="2A81BF"/>
                </a:solidFill>
                <a:latin typeface="Arial" panose="020B0604020202020204" pitchFamily="34" charset="0"/>
                <a:cs typeface="Arial" panose="020B0604020202020204" pitchFamily="34" charset="0"/>
              </a:rPr>
              <a:t>“ </a:t>
            </a:r>
            <a:endParaRPr lang="en-US" sz="8800" b="1" dirty="0">
              <a:solidFill>
                <a:srgbClr val="2A81B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C8DDF51-B090-4A9C-B8A9-3A29963A5EB4}"/>
              </a:ext>
            </a:extLst>
          </p:cNvPr>
          <p:cNvSpPr/>
          <p:nvPr/>
        </p:nvSpPr>
        <p:spPr>
          <a:xfrm>
            <a:off x="9275967" y="3927051"/>
            <a:ext cx="732977" cy="1446550"/>
          </a:xfrm>
          <a:prstGeom prst="rect">
            <a:avLst/>
          </a:prstGeom>
        </p:spPr>
        <p:txBody>
          <a:bodyPr wrap="square">
            <a:spAutoFit/>
          </a:bodyPr>
          <a:lstStyle/>
          <a:p>
            <a:r>
              <a:rPr lang="en-US" sz="8800" b="1" cap="small" dirty="0">
                <a:solidFill>
                  <a:srgbClr val="2A81BF"/>
                </a:solidFill>
                <a:latin typeface="Arial" panose="020B0604020202020204" pitchFamily="34" charset="0"/>
                <a:cs typeface="Arial" panose="020B0604020202020204" pitchFamily="34" charset="0"/>
              </a:rPr>
              <a:t>”</a:t>
            </a:r>
            <a:endParaRPr lang="en-US" sz="8800" dirty="0">
              <a:solidFill>
                <a:srgbClr val="2A81B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DC5069D-6306-4FE7-B289-E8E2B9F4AF3A}"/>
              </a:ext>
            </a:extLst>
          </p:cNvPr>
          <p:cNvSpPr/>
          <p:nvPr/>
        </p:nvSpPr>
        <p:spPr>
          <a:xfrm>
            <a:off x="6714253" y="2245191"/>
            <a:ext cx="5477747" cy="441211"/>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 get everywhere as long as it’s on.</a:t>
            </a:r>
          </a:p>
        </p:txBody>
      </p:sp>
      <p:sp>
        <p:nvSpPr>
          <p:cNvPr id="13" name="TextBox 12">
            <a:extLst>
              <a:ext uri="{FF2B5EF4-FFF2-40B4-BE49-F238E27FC236}">
                <a16:creationId xmlns:a16="http://schemas.microsoft.com/office/drawing/2014/main" id="{93194900-DA18-44CE-8235-2F970ECBF077}"/>
              </a:ext>
            </a:extLst>
          </p:cNvPr>
          <p:cNvSpPr txBox="1"/>
          <p:nvPr/>
        </p:nvSpPr>
        <p:spPr>
          <a:xfrm>
            <a:off x="6027085" y="1943259"/>
            <a:ext cx="577615" cy="1446550"/>
          </a:xfrm>
          <a:prstGeom prst="rect">
            <a:avLst/>
          </a:prstGeom>
          <a:noFill/>
        </p:spPr>
        <p:txBody>
          <a:bodyPr wrap="square" rtlCol="0">
            <a:spAutoFit/>
          </a:bodyPr>
          <a:lstStyle/>
          <a:p>
            <a:r>
              <a:rPr lang="en-US" sz="8800" b="1" cap="small" dirty="0">
                <a:solidFill>
                  <a:srgbClr val="2A81BF"/>
                </a:solidFill>
                <a:latin typeface="Arial" panose="020B0604020202020204" pitchFamily="34" charset="0"/>
                <a:cs typeface="Arial" panose="020B0604020202020204" pitchFamily="34" charset="0"/>
              </a:rPr>
              <a:t>“ </a:t>
            </a:r>
            <a:endParaRPr lang="en-US" sz="8800" b="1" dirty="0">
              <a:solidFill>
                <a:srgbClr val="2A81BF"/>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F6410FD-04E4-45D8-A417-88EC7D99CE20}"/>
              </a:ext>
            </a:extLst>
          </p:cNvPr>
          <p:cNvSpPr/>
          <p:nvPr/>
        </p:nvSpPr>
        <p:spPr>
          <a:xfrm>
            <a:off x="10881898" y="1952012"/>
            <a:ext cx="732977" cy="1446550"/>
          </a:xfrm>
          <a:prstGeom prst="rect">
            <a:avLst/>
          </a:prstGeom>
        </p:spPr>
        <p:txBody>
          <a:bodyPr wrap="square">
            <a:spAutoFit/>
          </a:bodyPr>
          <a:lstStyle/>
          <a:p>
            <a:r>
              <a:rPr lang="en-US" sz="8800" b="1" cap="small" dirty="0">
                <a:solidFill>
                  <a:srgbClr val="2A81BF"/>
                </a:solidFill>
                <a:latin typeface="Arial" panose="020B0604020202020204" pitchFamily="34" charset="0"/>
                <a:cs typeface="Arial" panose="020B0604020202020204" pitchFamily="34" charset="0"/>
              </a:rPr>
              <a:t>”</a:t>
            </a:r>
            <a:endParaRPr lang="en-US" sz="8800" dirty="0">
              <a:solidFill>
                <a:srgbClr val="2A81B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01CE7CA-D331-42DB-901D-FC6739190D0C}"/>
              </a:ext>
            </a:extLst>
          </p:cNvPr>
          <p:cNvSpPr/>
          <p:nvPr/>
        </p:nvSpPr>
        <p:spPr>
          <a:xfrm>
            <a:off x="4216688" y="4965977"/>
            <a:ext cx="7102476" cy="1163267"/>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If I had more places to go, I’d take the bus in a heartbeat. Because I hate parking. Plus, I don’t like to drive on the freeway. </a:t>
            </a:r>
          </a:p>
        </p:txBody>
      </p:sp>
      <p:sp>
        <p:nvSpPr>
          <p:cNvPr id="17" name="TextBox 16">
            <a:extLst>
              <a:ext uri="{FF2B5EF4-FFF2-40B4-BE49-F238E27FC236}">
                <a16:creationId xmlns:a16="http://schemas.microsoft.com/office/drawing/2014/main" id="{D9B929E9-F7C1-44C9-A24C-2EBCBDEE5563}"/>
              </a:ext>
            </a:extLst>
          </p:cNvPr>
          <p:cNvSpPr txBox="1"/>
          <p:nvPr/>
        </p:nvSpPr>
        <p:spPr>
          <a:xfrm>
            <a:off x="3529520" y="4664045"/>
            <a:ext cx="618465" cy="1446550"/>
          </a:xfrm>
          <a:prstGeom prst="rect">
            <a:avLst/>
          </a:prstGeom>
          <a:noFill/>
        </p:spPr>
        <p:txBody>
          <a:bodyPr wrap="square" rtlCol="0">
            <a:spAutoFit/>
          </a:bodyPr>
          <a:lstStyle/>
          <a:p>
            <a:r>
              <a:rPr lang="en-US" sz="8800" b="1" cap="small" dirty="0">
                <a:solidFill>
                  <a:srgbClr val="2A81BF"/>
                </a:solidFill>
                <a:latin typeface="Arial" panose="020B0604020202020204" pitchFamily="34" charset="0"/>
                <a:cs typeface="Arial" panose="020B0604020202020204" pitchFamily="34" charset="0"/>
              </a:rPr>
              <a:t>“ </a:t>
            </a:r>
            <a:endParaRPr lang="en-US" sz="8800" b="1" dirty="0">
              <a:solidFill>
                <a:srgbClr val="2A81B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5888543-D423-436F-B0C6-8564CB436339}"/>
              </a:ext>
            </a:extLst>
          </p:cNvPr>
          <p:cNvSpPr/>
          <p:nvPr/>
        </p:nvSpPr>
        <p:spPr>
          <a:xfrm>
            <a:off x="5383842" y="5500219"/>
            <a:ext cx="825446" cy="1446550"/>
          </a:xfrm>
          <a:prstGeom prst="rect">
            <a:avLst/>
          </a:prstGeom>
        </p:spPr>
        <p:txBody>
          <a:bodyPr wrap="square">
            <a:spAutoFit/>
          </a:bodyPr>
          <a:lstStyle/>
          <a:p>
            <a:r>
              <a:rPr lang="en-US" sz="8800" b="1" cap="small" dirty="0">
                <a:solidFill>
                  <a:srgbClr val="2A81BF"/>
                </a:solidFill>
                <a:latin typeface="Arial" panose="020B0604020202020204" pitchFamily="34" charset="0"/>
                <a:cs typeface="Arial" panose="020B0604020202020204" pitchFamily="34" charset="0"/>
              </a:rPr>
              <a:t>”</a:t>
            </a:r>
            <a:endParaRPr lang="en-US" sz="8800" dirty="0">
              <a:solidFill>
                <a:srgbClr val="2A81B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9D2C779-FA49-4CEC-81B7-03BD1E394C78}"/>
              </a:ext>
            </a:extLst>
          </p:cNvPr>
          <p:cNvSpPr txBox="1"/>
          <p:nvPr/>
        </p:nvSpPr>
        <p:spPr>
          <a:xfrm>
            <a:off x="2022438" y="660260"/>
            <a:ext cx="9496702" cy="584775"/>
          </a:xfrm>
          <a:prstGeom prst="rect">
            <a:avLst/>
          </a:prstGeom>
          <a:noFill/>
        </p:spPr>
        <p:txBody>
          <a:bodyPr wrap="square" rtlCol="0">
            <a:spAutoFit/>
          </a:bodyPr>
          <a:lstStyle>
            <a:defPPr>
              <a:defRPr lang="en-US"/>
            </a:defPPr>
            <a:lvl1pPr>
              <a:defRPr sz="3600" b="1" cap="small">
                <a:solidFill>
                  <a:schemeClr val="bg1"/>
                </a:solidFill>
                <a:latin typeface="Bahnschrift" panose="020B0502040204020203" pitchFamily="34" charset="0"/>
                <a:cs typeface="Arial" panose="020B0604020202020204" pitchFamily="34" charset="0"/>
              </a:defRPr>
            </a:lvl1pPr>
          </a:lstStyle>
          <a:p>
            <a:pPr algn="r"/>
            <a:r>
              <a:rPr lang="en-US" sz="3200" b="0" u="sng" dirty="0">
                <a:solidFill>
                  <a:srgbClr val="2A81BF"/>
                </a:solidFill>
              </a:rPr>
              <a:t>Public Transportation</a:t>
            </a:r>
          </a:p>
        </p:txBody>
      </p:sp>
    </p:spTree>
    <p:extLst>
      <p:ext uri="{BB962C8B-B14F-4D97-AF65-F5344CB8AC3E}">
        <p14:creationId xmlns:p14="http://schemas.microsoft.com/office/powerpoint/2010/main" val="18187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59" y="634506"/>
            <a:ext cx="10827066" cy="1200329"/>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What would make you ride </a:t>
            </a:r>
          </a:p>
          <a:p>
            <a:r>
              <a:rPr lang="en-US" sz="3600" b="1" cap="small" dirty="0">
                <a:solidFill>
                  <a:srgbClr val="2A81BF"/>
                </a:solidFill>
                <a:latin typeface="Bahnschrift" panose="020B0502040204020203" pitchFamily="34" charset="0"/>
                <a:cs typeface="Arial" panose="020B0604020202020204" pitchFamily="34" charset="0"/>
              </a:rPr>
              <a:t>Public Transportation </a:t>
            </a:r>
            <a:r>
              <a:rPr lang="en-US" sz="3600" b="1" cap="small" dirty="0">
                <a:solidFill>
                  <a:schemeClr val="bg1"/>
                </a:solidFill>
                <a:latin typeface="Bahnschrift" panose="020B0502040204020203" pitchFamily="34" charset="0"/>
                <a:cs typeface="Arial" panose="020B0604020202020204" pitchFamily="34" charset="0"/>
              </a:rPr>
              <a:t>more often?</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2FCB179E-6CCE-49C6-8A2B-6E72644FA17F}"/>
              </a:ext>
            </a:extLst>
          </p:cNvPr>
          <p:cNvGraphicFramePr>
            <a:graphicFrameLocks/>
          </p:cNvGraphicFramePr>
          <p:nvPr>
            <p:extLst>
              <p:ext uri="{D42A27DB-BD31-4B8C-83A1-F6EECF244321}">
                <p14:modId xmlns:p14="http://schemas.microsoft.com/office/powerpoint/2010/main" val="1924512437"/>
              </p:ext>
            </p:extLst>
          </p:nvPr>
        </p:nvGraphicFramePr>
        <p:xfrm>
          <a:off x="1435608" y="2916936"/>
          <a:ext cx="9857232" cy="344728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1E0FA37C-2BFD-4393-9EBE-DAD55F2904A0}"/>
              </a:ext>
            </a:extLst>
          </p:cNvPr>
          <p:cNvSpPr/>
          <p:nvPr/>
        </p:nvSpPr>
        <p:spPr>
          <a:xfrm>
            <a:off x="4871848" y="1978917"/>
            <a:ext cx="6542688" cy="793935"/>
          </a:xfrm>
          <a:prstGeom prst="rect">
            <a:avLst/>
          </a:prstGeom>
        </p:spPr>
        <p:txBody>
          <a:bodyPr wrap="square">
            <a:spAutoFit/>
          </a:bodyPr>
          <a:lstStyle/>
          <a:p>
            <a:pPr>
              <a:lnSpc>
                <a:spcPct val="120000"/>
              </a:lnSpc>
              <a:spcBef>
                <a:spcPts val="1200"/>
              </a:spcBef>
            </a:pPr>
            <a:r>
              <a:rPr lang="en-US" sz="2000" dirty="0">
                <a:solidFill>
                  <a:schemeClr val="bg1"/>
                </a:solidFill>
                <a:latin typeface="Century" panose="02040604050505020304" pitchFamily="18" charset="0"/>
                <a:cs typeface="Arial" panose="020B0604020202020204" pitchFamily="34" charset="0"/>
              </a:rPr>
              <a:t>Why I don't use it? Because it's really not accessible. You'd have to walk from here over to there. </a:t>
            </a:r>
          </a:p>
        </p:txBody>
      </p:sp>
      <p:sp>
        <p:nvSpPr>
          <p:cNvPr id="25" name="TextBox 24">
            <a:extLst>
              <a:ext uri="{FF2B5EF4-FFF2-40B4-BE49-F238E27FC236}">
                <a16:creationId xmlns:a16="http://schemas.microsoft.com/office/drawing/2014/main" id="{354F0354-A679-4A5E-90F9-FD0A88164701}"/>
              </a:ext>
            </a:extLst>
          </p:cNvPr>
          <p:cNvSpPr txBox="1"/>
          <p:nvPr/>
        </p:nvSpPr>
        <p:spPr>
          <a:xfrm>
            <a:off x="4184680" y="1676985"/>
            <a:ext cx="577615" cy="1446550"/>
          </a:xfrm>
          <a:prstGeom prst="rect">
            <a:avLst/>
          </a:prstGeom>
          <a:noFill/>
        </p:spPr>
        <p:txBody>
          <a:bodyPr wrap="square" rtlCol="0">
            <a:spAutoFit/>
          </a:bodyPr>
          <a:lstStyle/>
          <a:p>
            <a:r>
              <a:rPr lang="en-US" sz="8800" b="1" cap="small" dirty="0">
                <a:solidFill>
                  <a:srgbClr val="2A81BF"/>
                </a:solidFill>
                <a:latin typeface="Arial" panose="020B0604020202020204" pitchFamily="34" charset="0"/>
                <a:cs typeface="Arial" panose="020B0604020202020204" pitchFamily="34" charset="0"/>
              </a:rPr>
              <a:t>“ </a:t>
            </a:r>
            <a:endParaRPr lang="en-US" sz="8800" b="1" dirty="0">
              <a:solidFill>
                <a:srgbClr val="2A81B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1F187E1-9C1F-42E9-BFAD-424AB2072E34}"/>
              </a:ext>
            </a:extLst>
          </p:cNvPr>
          <p:cNvSpPr/>
          <p:nvPr/>
        </p:nvSpPr>
        <p:spPr>
          <a:xfrm>
            <a:off x="10023415" y="2121619"/>
            <a:ext cx="732977" cy="1446550"/>
          </a:xfrm>
          <a:prstGeom prst="rect">
            <a:avLst/>
          </a:prstGeom>
        </p:spPr>
        <p:txBody>
          <a:bodyPr wrap="square">
            <a:spAutoFit/>
          </a:bodyPr>
          <a:lstStyle/>
          <a:p>
            <a:r>
              <a:rPr lang="en-US" sz="8800" b="1" cap="small" dirty="0">
                <a:solidFill>
                  <a:srgbClr val="2A81BF"/>
                </a:solidFill>
                <a:latin typeface="Arial" panose="020B0604020202020204" pitchFamily="34" charset="0"/>
                <a:cs typeface="Arial" panose="020B0604020202020204" pitchFamily="34" charset="0"/>
              </a:rPr>
              <a:t>”</a:t>
            </a:r>
            <a:endParaRPr lang="en-US" sz="8800" dirty="0">
              <a:solidFill>
                <a:srgbClr val="2A81BF"/>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3475E40-C9EA-46D1-B65C-99C6F902548A}"/>
              </a:ext>
            </a:extLst>
          </p:cNvPr>
          <p:cNvSpPr/>
          <p:nvPr/>
        </p:nvSpPr>
        <p:spPr>
          <a:xfrm>
            <a:off x="1671637" y="3021806"/>
            <a:ext cx="9251157" cy="818859"/>
          </a:xfrm>
          <a:prstGeom prst="rect">
            <a:avLst/>
          </a:prstGeom>
          <a:noFill/>
          <a:ln w="28575">
            <a:solidFill>
              <a:srgbClr val="BEC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0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10766284" cy="1200329"/>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What are the </a:t>
            </a:r>
            <a:r>
              <a:rPr lang="en-US" sz="3600" b="1" cap="small" dirty="0">
                <a:solidFill>
                  <a:srgbClr val="BEC329"/>
                </a:solidFill>
                <a:latin typeface="Bahnschrift" panose="020B0502040204020203" pitchFamily="34" charset="0"/>
                <a:cs typeface="Arial" panose="020B0604020202020204" pitchFamily="34" charset="0"/>
              </a:rPr>
              <a:t>Barriers</a:t>
            </a:r>
            <a:r>
              <a:rPr lang="en-US" sz="3600" b="1" cap="small" dirty="0">
                <a:solidFill>
                  <a:schemeClr val="bg1"/>
                </a:solidFill>
                <a:latin typeface="Bahnschrift" panose="020B0502040204020203" pitchFamily="34" charset="0"/>
                <a:cs typeface="Arial" panose="020B0604020202020204" pitchFamily="34" charset="0"/>
              </a:rPr>
              <a:t> to </a:t>
            </a:r>
            <a:r>
              <a:rPr lang="en-US" sz="3600" b="1" cap="small" dirty="0">
                <a:solidFill>
                  <a:srgbClr val="BEC329"/>
                </a:solidFill>
                <a:latin typeface="Bahnschrift" panose="020B0502040204020203" pitchFamily="34" charset="0"/>
                <a:cs typeface="Arial" panose="020B0604020202020204" pitchFamily="34" charset="0"/>
              </a:rPr>
              <a:t>Walk around </a:t>
            </a:r>
            <a:r>
              <a:rPr lang="en-US" sz="3600" b="1" cap="small" dirty="0">
                <a:solidFill>
                  <a:schemeClr val="bg1"/>
                </a:solidFill>
                <a:latin typeface="Bahnschrift" panose="020B0502040204020203" pitchFamily="34" charset="0"/>
                <a:cs typeface="Arial" panose="020B0604020202020204" pitchFamily="34" charset="0"/>
              </a:rPr>
              <a:t>or with assistive devices in your neighborhood?</a:t>
            </a:r>
            <a:endParaRPr lang="en-US" sz="3600" b="1" dirty="0">
              <a:solidFill>
                <a:schemeClr val="bg1"/>
              </a:solidFill>
              <a:latin typeface="Bahnschrift" panose="020B0502040204020203"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B0C71B35-E31B-4A04-BC9B-F586A01390CE}"/>
              </a:ext>
            </a:extLst>
          </p:cNvPr>
          <p:cNvGraphicFramePr>
            <a:graphicFrameLocks/>
          </p:cNvGraphicFramePr>
          <p:nvPr>
            <p:extLst>
              <p:ext uri="{D42A27DB-BD31-4B8C-83A1-F6EECF244321}">
                <p14:modId xmlns:p14="http://schemas.microsoft.com/office/powerpoint/2010/main" val="2292707355"/>
              </p:ext>
            </p:extLst>
          </p:nvPr>
        </p:nvGraphicFramePr>
        <p:xfrm>
          <a:off x="182880" y="1664208"/>
          <a:ext cx="22256496" cy="5123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391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Key Takeaways</a:t>
            </a:r>
            <a:endParaRPr lang="en-US" sz="3600" b="1" dirty="0">
              <a:solidFill>
                <a:schemeClr val="bg1"/>
              </a:solidFill>
              <a:latin typeface="Bahnschrift" panose="020B0502040204020203" pitchFamily="34" charset="0"/>
              <a:cs typeface="Arial" panose="020B0604020202020204" pitchFamily="34" charset="0"/>
            </a:endParaRPr>
          </a:p>
        </p:txBody>
      </p:sp>
      <p:sp>
        <p:nvSpPr>
          <p:cNvPr id="26" name="Rectangle 25">
            <a:extLst>
              <a:ext uri="{FF2B5EF4-FFF2-40B4-BE49-F238E27FC236}">
                <a16:creationId xmlns:a16="http://schemas.microsoft.com/office/drawing/2014/main" id="{3D0890DC-7EA0-4423-9DA5-34D8FAB880D6}"/>
              </a:ext>
            </a:extLst>
          </p:cNvPr>
          <p:cNvSpPr/>
          <p:nvPr/>
        </p:nvSpPr>
        <p:spPr>
          <a:xfrm>
            <a:off x="838198" y="1747544"/>
            <a:ext cx="10527794" cy="3631763"/>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rgbClr val="BEC329"/>
                </a:solidFill>
                <a:latin typeface="Bahnschrift" panose="020B0502040204020203" pitchFamily="34" charset="0"/>
                <a:cs typeface="Arial" panose="020B0604020202020204" pitchFamily="34" charset="0"/>
              </a:rPr>
              <a:t>Introducing the concept of life-space mobility to planning field</a:t>
            </a:r>
          </a:p>
          <a:p>
            <a:pPr marL="800100" lvl="1" indent="-342900">
              <a:spcBef>
                <a:spcPts val="1200"/>
              </a:spcBef>
              <a:buFont typeface="Wingdings" panose="05000000000000000000" pitchFamily="2" charset="2"/>
              <a:buChar char="ü"/>
            </a:pPr>
            <a:r>
              <a:rPr lang="en-US" sz="2000" dirty="0">
                <a:solidFill>
                  <a:srgbClr val="BEC329"/>
                </a:solidFill>
                <a:latin typeface="Bahnschrift" panose="020B0502040204020203" pitchFamily="34" charset="0"/>
                <a:cs typeface="Arial" panose="020B0604020202020204" pitchFamily="34" charset="0"/>
              </a:rPr>
              <a:t>Mobility at home </a:t>
            </a:r>
            <a:r>
              <a:rPr lang="en-US" sz="2000" dirty="0">
                <a:solidFill>
                  <a:schemeClr val="bg1"/>
                </a:solidFill>
                <a:latin typeface="Bahnschrift" panose="020B0502040204020203" pitchFamily="34" charset="0"/>
                <a:cs typeface="Arial" panose="020B0604020202020204" pitchFamily="34" charset="0"/>
              </a:rPr>
              <a:t>is closely related to </a:t>
            </a:r>
            <a:r>
              <a:rPr lang="en-US" sz="2000" dirty="0">
                <a:solidFill>
                  <a:srgbClr val="BEC329"/>
                </a:solidFill>
                <a:latin typeface="Bahnschrift" panose="020B0502040204020203" pitchFamily="34" charset="0"/>
                <a:cs typeface="Arial" panose="020B0604020202020204" pitchFamily="34" charset="0"/>
              </a:rPr>
              <a:t>outside home mobility for older adults</a:t>
            </a:r>
          </a:p>
          <a:p>
            <a:pPr marL="800100" lvl="1" indent="-342900">
              <a:spcBef>
                <a:spcPts val="1200"/>
              </a:spcBef>
              <a:buFont typeface="Wingdings" panose="05000000000000000000" pitchFamily="2" charset="2"/>
              <a:buChar char="ü"/>
            </a:pPr>
            <a:r>
              <a:rPr lang="en-US" sz="2000" dirty="0">
                <a:solidFill>
                  <a:srgbClr val="BEC329"/>
                </a:solidFill>
                <a:latin typeface="Bahnschrift" panose="020B0502040204020203" pitchFamily="34" charset="0"/>
                <a:cs typeface="Arial" panose="020B0604020202020204" pitchFamily="34" charset="0"/>
              </a:rPr>
              <a:t>Home-modifications</a:t>
            </a:r>
            <a:r>
              <a:rPr lang="en-US" sz="2000" dirty="0">
                <a:solidFill>
                  <a:schemeClr val="bg1"/>
                </a:solidFill>
                <a:latin typeface="Bahnschrift" panose="020B0502040204020203" pitchFamily="34" charset="0"/>
                <a:cs typeface="Arial" panose="020B0604020202020204" pitchFamily="34" charset="0"/>
              </a:rPr>
              <a:t> can improve the </a:t>
            </a:r>
            <a:r>
              <a:rPr lang="en-US" sz="2000" dirty="0">
                <a:solidFill>
                  <a:srgbClr val="BEC329"/>
                </a:solidFill>
                <a:latin typeface="Bahnschrift" panose="020B0502040204020203" pitchFamily="34" charset="0"/>
                <a:cs typeface="Arial" panose="020B0604020202020204" pitchFamily="34" charset="0"/>
              </a:rPr>
              <a:t>life-space mobility </a:t>
            </a:r>
            <a:r>
              <a:rPr lang="en-US" sz="2000" dirty="0">
                <a:solidFill>
                  <a:schemeClr val="bg1"/>
                </a:solidFill>
                <a:latin typeface="Bahnschrift" panose="020B0502040204020203" pitchFamily="34" charset="0"/>
                <a:cs typeface="Arial" panose="020B0604020202020204" pitchFamily="34" charset="0"/>
              </a:rPr>
              <a:t>and </a:t>
            </a:r>
            <a:r>
              <a:rPr lang="en-US" sz="2000" dirty="0">
                <a:solidFill>
                  <a:srgbClr val="BEC329"/>
                </a:solidFill>
                <a:latin typeface="Bahnschrift" panose="020B0502040204020203" pitchFamily="34" charset="0"/>
                <a:cs typeface="Arial" panose="020B0604020202020204" pitchFamily="34" charset="0"/>
              </a:rPr>
              <a:t>social connectedness</a:t>
            </a:r>
            <a:endParaRPr lang="en-US" sz="2000" dirty="0">
              <a:solidFill>
                <a:schemeClr val="bg1"/>
              </a:solidFill>
              <a:latin typeface="Bahnschrift" panose="020B0502040204020203"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000" dirty="0">
                <a:solidFill>
                  <a:srgbClr val="BEC329"/>
                </a:solidFill>
                <a:latin typeface="Bahnschrift" panose="020B0502040204020203" pitchFamily="34" charset="0"/>
                <a:cs typeface="Arial" panose="020B0604020202020204" pitchFamily="34" charset="0"/>
              </a:rPr>
              <a:t>Public transportation need be considered to keep them independent and mobile</a:t>
            </a:r>
          </a:p>
          <a:p>
            <a:pPr marL="800100" lvl="1" indent="-342900">
              <a:spcBef>
                <a:spcPts val="1200"/>
              </a:spcBef>
              <a:buFont typeface="Wingdings" panose="05000000000000000000" pitchFamily="2" charset="2"/>
              <a:buChar char="ü"/>
            </a:pPr>
            <a:r>
              <a:rPr lang="en-US" sz="2000" dirty="0">
                <a:solidFill>
                  <a:schemeClr val="bg1"/>
                </a:solidFill>
                <a:latin typeface="Bahnschrift" panose="020B0502040204020203" pitchFamily="34" charset="0"/>
                <a:cs typeface="Arial" panose="020B0604020202020204" pitchFamily="34" charset="0"/>
              </a:rPr>
              <a:t>Transit use is mainly affected by one’s </a:t>
            </a:r>
            <a:r>
              <a:rPr lang="en-US" sz="2000" dirty="0">
                <a:solidFill>
                  <a:srgbClr val="BEC329"/>
                </a:solidFill>
                <a:latin typeface="Bahnschrift" panose="020B0502040204020203" pitchFamily="34" charset="0"/>
                <a:cs typeface="Arial" panose="020B0604020202020204" pitchFamily="34" charset="0"/>
              </a:rPr>
              <a:t>accessibility from home to transit stops</a:t>
            </a:r>
            <a:endParaRPr lang="en-US" sz="2000" dirty="0">
              <a:solidFill>
                <a:schemeClr val="bg1"/>
              </a:solidFill>
              <a:latin typeface="Bahnschrift" panose="020B0502040204020203" pitchFamily="34" charset="0"/>
              <a:cs typeface="Arial" panose="020B0604020202020204" pitchFamily="34" charset="0"/>
            </a:endParaRPr>
          </a:p>
          <a:p>
            <a:pPr marL="800100" lvl="1" indent="-342900">
              <a:spcBef>
                <a:spcPts val="1200"/>
              </a:spcBef>
              <a:buFont typeface="Wingdings" panose="05000000000000000000" pitchFamily="2" charset="2"/>
              <a:buChar char="ü"/>
            </a:pPr>
            <a:r>
              <a:rPr lang="en-US" sz="2000" dirty="0">
                <a:solidFill>
                  <a:schemeClr val="bg1"/>
                </a:solidFill>
                <a:latin typeface="Bahnschrift" panose="020B0502040204020203" pitchFamily="34" charset="0"/>
                <a:cs typeface="Arial" panose="020B0604020202020204" pitchFamily="34" charset="0"/>
              </a:rPr>
              <a:t>Programs to help them </a:t>
            </a:r>
            <a:r>
              <a:rPr lang="en-US" sz="2000" dirty="0">
                <a:solidFill>
                  <a:srgbClr val="BEC329"/>
                </a:solidFill>
                <a:latin typeface="Bahnschrift" panose="020B0502040204020203" pitchFamily="34" charset="0"/>
                <a:cs typeface="Arial" panose="020B0604020202020204" pitchFamily="34" charset="0"/>
              </a:rPr>
              <a:t>experience transit systems </a:t>
            </a:r>
            <a:r>
              <a:rPr lang="en-US" sz="2000" dirty="0">
                <a:solidFill>
                  <a:schemeClr val="bg1"/>
                </a:solidFill>
                <a:latin typeface="Bahnschrift" panose="020B0502040204020203" pitchFamily="34" charset="0"/>
                <a:cs typeface="Arial" panose="020B0604020202020204" pitchFamily="34" charset="0"/>
              </a:rPr>
              <a:t>may help</a:t>
            </a:r>
          </a:p>
          <a:p>
            <a:pPr marL="342900" indent="-342900">
              <a:spcBef>
                <a:spcPts val="1200"/>
              </a:spcBef>
              <a:buFont typeface="Arial" panose="020B0604020202020204" pitchFamily="34" charset="0"/>
              <a:buChar char="•"/>
            </a:pPr>
            <a:r>
              <a:rPr lang="en-US" sz="2000" dirty="0">
                <a:solidFill>
                  <a:srgbClr val="BEC329"/>
                </a:solidFill>
                <a:latin typeface="Bahnschrift" panose="020B0502040204020203" pitchFamily="34" charset="0"/>
                <a:cs typeface="Arial" panose="020B0604020202020204" pitchFamily="34" charset="0"/>
              </a:rPr>
              <a:t>Accessible streets and safety</a:t>
            </a:r>
            <a:r>
              <a:rPr lang="en-US" sz="2000" dirty="0">
                <a:solidFill>
                  <a:schemeClr val="bg1"/>
                </a:solidFill>
                <a:latin typeface="Bahnschrift" panose="020B0502040204020203" pitchFamily="34" charset="0"/>
                <a:cs typeface="Arial" panose="020B0604020202020204" pitchFamily="34" charset="0"/>
              </a:rPr>
              <a:t> are key concerns for older adults </a:t>
            </a:r>
            <a:r>
              <a:rPr lang="en-US" sz="2000" dirty="0">
                <a:solidFill>
                  <a:srgbClr val="BEC329"/>
                </a:solidFill>
                <a:latin typeface="Bahnschrift" panose="020B0502040204020203" pitchFamily="34" charset="0"/>
                <a:cs typeface="Arial" panose="020B0604020202020204" pitchFamily="34" charset="0"/>
              </a:rPr>
              <a:t>to walk around</a:t>
            </a:r>
          </a:p>
          <a:p>
            <a:pPr marL="342900" indent="-342900">
              <a:spcBef>
                <a:spcPts val="1200"/>
              </a:spcBef>
              <a:buFont typeface="Arial" panose="020B0604020202020204" pitchFamily="34" charset="0"/>
              <a:buChar char="•"/>
            </a:pPr>
            <a:r>
              <a:rPr lang="en-US" sz="2000" dirty="0">
                <a:solidFill>
                  <a:srgbClr val="BEC329"/>
                </a:solidFill>
                <a:latin typeface="Bahnschrift" panose="020B0502040204020203" pitchFamily="34" charset="0"/>
                <a:cs typeface="Arial" panose="020B0604020202020204" pitchFamily="34" charset="0"/>
              </a:rPr>
              <a:t>Combination of validated instruments </a:t>
            </a:r>
            <a:r>
              <a:rPr lang="en-US" sz="2000" dirty="0">
                <a:solidFill>
                  <a:schemeClr val="bg1"/>
                </a:solidFill>
                <a:latin typeface="Bahnschrift" panose="020B0502040204020203" pitchFamily="34" charset="0"/>
                <a:cs typeface="Arial" panose="020B0604020202020204" pitchFamily="34" charset="0"/>
              </a:rPr>
              <a:t>can be use in other research and policy</a:t>
            </a:r>
          </a:p>
        </p:txBody>
      </p:sp>
    </p:spTree>
    <p:extLst>
      <p:ext uri="{BB962C8B-B14F-4D97-AF65-F5344CB8AC3E}">
        <p14:creationId xmlns:p14="http://schemas.microsoft.com/office/powerpoint/2010/main" val="181582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C18D13-7E30-4C76-A8AD-851D982BB6FE}"/>
              </a:ext>
            </a:extLst>
          </p:cNvPr>
          <p:cNvSpPr txBox="1"/>
          <p:nvPr/>
        </p:nvSpPr>
        <p:spPr>
          <a:xfrm>
            <a:off x="2747398" y="2967335"/>
            <a:ext cx="6697204" cy="923330"/>
          </a:xfrm>
          <a:prstGeom prst="rect">
            <a:avLst/>
          </a:prstGeom>
          <a:noFill/>
        </p:spPr>
        <p:txBody>
          <a:bodyPr wrap="square" rtlCol="0">
            <a:spAutoFit/>
          </a:bodyPr>
          <a:lstStyle/>
          <a:p>
            <a:pPr algn="ctr"/>
            <a:r>
              <a:rPr lang="en-US" sz="5400" cap="small" dirty="0">
                <a:solidFill>
                  <a:schemeClr val="bg1"/>
                </a:solidFill>
                <a:latin typeface="Bahnschrift" panose="020B0502040204020203" pitchFamily="34" charset="0"/>
                <a:cs typeface="Arial" panose="020B0604020202020204" pitchFamily="34" charset="0"/>
              </a:rPr>
              <a:t>Thank You !</a:t>
            </a:r>
            <a:endParaRPr lang="en-US" sz="5400" dirty="0">
              <a:solidFill>
                <a:schemeClr val="bg1"/>
              </a:solidFill>
              <a:latin typeface="Bahnschrift" panose="020B0502040204020203" pitchFamily="34" charset="0"/>
              <a:cs typeface="Arial" panose="020B0604020202020204" pitchFamily="34" charset="0"/>
            </a:endParaRPr>
          </a:p>
        </p:txBody>
      </p:sp>
      <p:sp>
        <p:nvSpPr>
          <p:cNvPr id="4" name="TextBox 3">
            <a:extLst>
              <a:ext uri="{FF2B5EF4-FFF2-40B4-BE49-F238E27FC236}">
                <a16:creationId xmlns:a16="http://schemas.microsoft.com/office/drawing/2014/main" id="{3FCDF1CB-A8B4-4471-A8A6-7293E8A2562E}"/>
              </a:ext>
            </a:extLst>
          </p:cNvPr>
          <p:cNvSpPr txBox="1"/>
          <p:nvPr/>
        </p:nvSpPr>
        <p:spPr>
          <a:xfrm>
            <a:off x="7001942" y="5434183"/>
            <a:ext cx="5190058" cy="907941"/>
          </a:xfrm>
          <a:prstGeom prst="rect">
            <a:avLst/>
          </a:prstGeom>
          <a:noFill/>
        </p:spPr>
        <p:txBody>
          <a:bodyPr wrap="square" rtlCol="0">
            <a:spAutoFit/>
          </a:bodyPr>
          <a:lstStyle/>
          <a:p>
            <a:r>
              <a:rPr lang="en-US" sz="1600" dirty="0">
                <a:solidFill>
                  <a:srgbClr val="BEC329"/>
                </a:solidFill>
                <a:latin typeface="Bahnschrift" panose="020B0502040204020203" pitchFamily="34" charset="0"/>
                <a:cs typeface="Arial" panose="020B0604020202020204" pitchFamily="34" charset="0"/>
              </a:rPr>
              <a:t>Contact:</a:t>
            </a:r>
          </a:p>
          <a:p>
            <a:pPr>
              <a:spcBef>
                <a:spcPts val="600"/>
              </a:spcBef>
            </a:pPr>
            <a:r>
              <a:rPr lang="en-US" sz="1600" dirty="0">
                <a:solidFill>
                  <a:srgbClr val="BEC329"/>
                </a:solidFill>
                <a:latin typeface="Bahnschrift" panose="020B0502040204020203" pitchFamily="34" charset="0"/>
                <a:cs typeface="Arial" panose="020B0604020202020204" pitchFamily="34" charset="0"/>
              </a:rPr>
              <a:t>JA YOUNG KIM     </a:t>
            </a:r>
            <a:r>
              <a:rPr lang="en-US" sz="1600" u="sng" dirty="0">
                <a:solidFill>
                  <a:schemeClr val="bg1">
                    <a:lumMod val="65000"/>
                  </a:schemeClr>
                </a:solidFill>
                <a:latin typeface="Bahnschrift" panose="020B0502040204020203" pitchFamily="34" charset="0"/>
                <a:cs typeface="Arial" panose="020B0604020202020204" pitchFamily="34" charset="0"/>
              </a:rPr>
              <a:t>jaykim37@gmail.com</a:t>
            </a:r>
          </a:p>
          <a:p>
            <a:r>
              <a:rPr lang="en-US" sz="1600" dirty="0">
                <a:solidFill>
                  <a:srgbClr val="BEC329"/>
                </a:solidFill>
                <a:latin typeface="Bahnschrift" panose="020B0502040204020203" pitchFamily="34" charset="0"/>
                <a:cs typeface="Arial" panose="020B0604020202020204" pitchFamily="34" charset="0"/>
              </a:rPr>
              <a:t>IVIS GARCIA ZAMBRANA     </a:t>
            </a:r>
            <a:r>
              <a:rPr lang="en-US" sz="1600" u="sng" dirty="0">
                <a:solidFill>
                  <a:schemeClr val="bg1">
                    <a:lumMod val="65000"/>
                  </a:schemeClr>
                </a:solidFill>
                <a:latin typeface="Bahnschrift" panose="020B0502040204020203" pitchFamily="34" charset="0"/>
                <a:cs typeface="Arial" panose="020B0604020202020204" pitchFamily="34" charset="0"/>
              </a:rPr>
              <a:t>ivis.garcia@gmail.com</a:t>
            </a:r>
            <a:endParaRPr lang="en-US" sz="1600" dirty="0">
              <a:solidFill>
                <a:srgbClr val="BEC329"/>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82808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1090966.JPG">
            <a:extLst>
              <a:ext uri="{FF2B5EF4-FFF2-40B4-BE49-F238E27FC236}">
                <a16:creationId xmlns:a16="http://schemas.microsoft.com/office/drawing/2014/main" id="{ED17687D-135A-47B1-A670-ED2865F264A5}"/>
              </a:ext>
            </a:extLst>
          </p:cNvPr>
          <p:cNvPicPr>
            <a:picLocks noChangeAspect="1"/>
          </p:cNvPicPr>
          <p:nvPr/>
        </p:nvPicPr>
        <p:blipFill rotWithShape="1">
          <a:blip r:embed="rId3" cstate="hqprint">
            <a:alphaModFix/>
            <a:extLst>
              <a:ext uri="{28A0092B-C50C-407E-A947-70E740481C1C}">
                <a14:useLocalDpi xmlns:a14="http://schemas.microsoft.com/office/drawing/2010/main"/>
              </a:ext>
            </a:extLst>
          </a:blip>
          <a:srcRect t="4645" b="2119"/>
          <a:stretch/>
        </p:blipFill>
        <p:spPr>
          <a:xfrm>
            <a:off x="0" y="0"/>
            <a:ext cx="12192000" cy="6858000"/>
          </a:xfrm>
          <a:prstGeom prst="rect">
            <a:avLst/>
          </a:prstGeom>
          <a:effectLst/>
        </p:spPr>
      </p:pic>
      <p:sp>
        <p:nvSpPr>
          <p:cNvPr id="5" name="Rectangle 4">
            <a:extLst>
              <a:ext uri="{FF2B5EF4-FFF2-40B4-BE49-F238E27FC236}">
                <a16:creationId xmlns:a16="http://schemas.microsoft.com/office/drawing/2014/main" id="{5100106A-ED52-4009-8742-380DD6FE8C88}"/>
              </a:ext>
            </a:extLst>
          </p:cNvPr>
          <p:cNvSpPr/>
          <p:nvPr/>
        </p:nvSpPr>
        <p:spPr>
          <a:xfrm>
            <a:off x="-2212847" y="-137160"/>
            <a:ext cx="15947136" cy="6995160"/>
          </a:xfrm>
          <a:prstGeom prst="rect">
            <a:avLst/>
          </a:prstGeom>
          <a:gradFill flip="none" rotWithShape="1">
            <a:gsLst>
              <a:gs pos="34000">
                <a:schemeClr val="tx1">
                  <a:lumMod val="65000"/>
                  <a:lumOff val="35000"/>
                  <a:alpha val="50000"/>
                </a:schemeClr>
              </a:gs>
              <a:gs pos="0">
                <a:schemeClr val="accent3">
                  <a:lumMod val="5000"/>
                  <a:lumOff val="95000"/>
                </a:schemeClr>
              </a:gs>
              <a:gs pos="0">
                <a:schemeClr val="tx1">
                  <a:alpha val="75000"/>
                </a:schemeClr>
              </a:gs>
              <a:gs pos="67000">
                <a:schemeClr val="accent3">
                  <a:lumMod val="30000"/>
                  <a:lumOff val="70000"/>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88572A9-79C8-43EC-82D5-32D10ADDBBDD}"/>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effectLst>
                  <a:outerShdw blurRad="38100" dist="38100" dir="2700000" algn="tl">
                    <a:srgbClr val="000000">
                      <a:alpha val="43137"/>
                    </a:srgbClr>
                  </a:outerShdw>
                </a:effectLst>
                <a:latin typeface="Bahnschrift" panose="020B0502040204020203" pitchFamily="34" charset="0"/>
                <a:cs typeface="Arial" panose="020B0604020202020204" pitchFamily="34" charset="0"/>
              </a:rPr>
              <a:t>Most people want to “Age in Place”</a:t>
            </a:r>
            <a:endParaRPr lang="en-US" sz="3600" b="1" dirty="0">
              <a:solidFill>
                <a:schemeClr val="bg1"/>
              </a:solidFill>
              <a:effectLst>
                <a:outerShdw blurRad="38100" dist="38100" dir="2700000" algn="tl">
                  <a:srgbClr val="000000">
                    <a:alpha val="43137"/>
                  </a:srgbClr>
                </a:outerShdw>
              </a:effectLst>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37071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9EF1E7-AF40-4C55-B410-47DD26C81589}"/>
              </a:ext>
            </a:extLst>
          </p:cNvPr>
          <p:cNvSpPr txBox="1"/>
          <p:nvPr/>
        </p:nvSpPr>
        <p:spPr>
          <a:xfrm>
            <a:off x="672859" y="634506"/>
            <a:ext cx="10278425"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Mobility</a:t>
            </a:r>
            <a:endParaRPr lang="en-US" sz="3600" b="1" dirty="0">
              <a:solidFill>
                <a:schemeClr val="bg1"/>
              </a:solidFill>
              <a:latin typeface="Bahnschrift" panose="020B0502040204020203"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0E15DFF-D302-4879-A6D1-82693BA5DF19}"/>
              </a:ext>
            </a:extLst>
          </p:cNvPr>
          <p:cNvSpPr txBox="1">
            <a:spLocks/>
          </p:cNvSpPr>
          <p:nvPr/>
        </p:nvSpPr>
        <p:spPr>
          <a:xfrm>
            <a:off x="5062728" y="1747544"/>
            <a:ext cx="6358128" cy="3570208"/>
          </a:xfrm>
          <a:prstGeom prst="rect">
            <a:avLst/>
          </a:prstGeom>
        </p:spPr>
        <p:txBody>
          <a:bodyPr wrap="square">
            <a:spAutoFit/>
          </a:bodyPr>
          <a:lstStyle>
            <a:defPPr>
              <a:defRPr lang="en-US"/>
            </a:defPPr>
            <a:lvl1pPr marL="342900" indent="-342900">
              <a:lnSpc>
                <a:spcPct val="150000"/>
              </a:lnSpc>
              <a:buFont typeface="Arial" panose="020B0604020202020204" pitchFamily="34" charset="0"/>
              <a:buChar char="•"/>
              <a:defRPr sz="2000">
                <a:solidFill>
                  <a:schemeClr val="bg1"/>
                </a:solidFill>
                <a:latin typeface="Bahnschrift" panose="020B0502040204020203"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en-US" dirty="0"/>
              <a:t>Travel behavior  </a:t>
            </a:r>
            <a:r>
              <a:rPr lang="en-US" sz="1600" dirty="0">
                <a:solidFill>
                  <a:schemeClr val="bg2">
                    <a:lumMod val="75000"/>
                  </a:schemeClr>
                </a:solidFill>
              </a:rPr>
              <a:t>(Planning) </a:t>
            </a:r>
          </a:p>
          <a:p>
            <a:pPr>
              <a:lnSpc>
                <a:spcPct val="100000"/>
              </a:lnSpc>
              <a:spcBef>
                <a:spcPts val="1200"/>
              </a:spcBef>
            </a:pPr>
            <a:r>
              <a:rPr lang="en-US" dirty="0"/>
              <a:t>Universal design  </a:t>
            </a:r>
            <a:r>
              <a:rPr lang="en-US" sz="1600" dirty="0">
                <a:solidFill>
                  <a:schemeClr val="bg2">
                    <a:lumMod val="75000"/>
                  </a:schemeClr>
                </a:solidFill>
              </a:rPr>
              <a:t>(Architecture)</a:t>
            </a:r>
          </a:p>
          <a:p>
            <a:pPr>
              <a:lnSpc>
                <a:spcPct val="100000"/>
              </a:lnSpc>
              <a:spcBef>
                <a:spcPts val="1200"/>
              </a:spcBef>
            </a:pPr>
            <a:r>
              <a:rPr lang="en-US" dirty="0"/>
              <a:t>Relative ease &amp; freedom of movement in all of its forms  </a:t>
            </a:r>
            <a:r>
              <a:rPr lang="en-US" sz="1600" dirty="0">
                <a:solidFill>
                  <a:schemeClr val="bg2">
                    <a:lumMod val="75000"/>
                  </a:schemeClr>
                </a:solidFill>
              </a:rPr>
              <a:t>(Public Health: </a:t>
            </a:r>
            <a:r>
              <a:rPr lang="en-US" sz="1600" dirty="0" err="1">
                <a:solidFill>
                  <a:schemeClr val="bg2">
                    <a:lumMod val="75000"/>
                  </a:schemeClr>
                </a:solidFill>
              </a:rPr>
              <a:t>Satariano</a:t>
            </a:r>
            <a:r>
              <a:rPr lang="en-US" sz="1600" dirty="0">
                <a:solidFill>
                  <a:schemeClr val="bg2">
                    <a:lumMod val="75000"/>
                  </a:schemeClr>
                </a:solidFill>
              </a:rPr>
              <a:t> et al., 2012)</a:t>
            </a:r>
          </a:p>
          <a:p>
            <a:pPr>
              <a:lnSpc>
                <a:spcPct val="100000"/>
              </a:lnSpc>
              <a:spcBef>
                <a:spcPts val="1200"/>
              </a:spcBef>
            </a:pPr>
            <a:r>
              <a:rPr lang="en-US" dirty="0"/>
              <a:t>The ability to meet the basic needs to access goods, activities, services, and social interactions </a:t>
            </a:r>
            <a:r>
              <a:rPr lang="en-US" sz="1600" dirty="0">
                <a:solidFill>
                  <a:schemeClr val="bg2">
                    <a:lumMod val="75000"/>
                  </a:schemeClr>
                </a:solidFill>
              </a:rPr>
              <a:t>(</a:t>
            </a:r>
            <a:r>
              <a:rPr lang="en-US" sz="1600" dirty="0" err="1">
                <a:solidFill>
                  <a:schemeClr val="bg2">
                    <a:lumMod val="75000"/>
                  </a:schemeClr>
                </a:solidFill>
              </a:rPr>
              <a:t>Mollenkopf</a:t>
            </a:r>
            <a:r>
              <a:rPr lang="en-US" sz="1600" dirty="0">
                <a:solidFill>
                  <a:schemeClr val="bg2">
                    <a:lumMod val="75000"/>
                  </a:schemeClr>
                </a:solidFill>
              </a:rPr>
              <a:t>, 2005)</a:t>
            </a:r>
          </a:p>
          <a:p>
            <a:pPr>
              <a:lnSpc>
                <a:spcPct val="100000"/>
              </a:lnSpc>
              <a:spcBef>
                <a:spcPts val="1200"/>
              </a:spcBef>
            </a:pPr>
            <a:r>
              <a:rPr lang="en-US" dirty="0"/>
              <a:t>Quality of life  </a:t>
            </a:r>
            <a:r>
              <a:rPr lang="en-US" sz="1600" dirty="0">
                <a:solidFill>
                  <a:schemeClr val="bg2">
                    <a:lumMod val="75000"/>
                  </a:schemeClr>
                </a:solidFill>
              </a:rPr>
              <a:t>(Metz,</a:t>
            </a:r>
            <a:r>
              <a:rPr lang="ko-KR" altLang="en-US" sz="1600" dirty="0">
                <a:solidFill>
                  <a:schemeClr val="bg2">
                    <a:lumMod val="75000"/>
                  </a:schemeClr>
                </a:solidFill>
              </a:rPr>
              <a:t> </a:t>
            </a:r>
            <a:r>
              <a:rPr lang="en-US" altLang="ko-KR" sz="1600" dirty="0">
                <a:solidFill>
                  <a:schemeClr val="bg2">
                    <a:lumMod val="75000"/>
                  </a:schemeClr>
                </a:solidFill>
              </a:rPr>
              <a:t>2000;</a:t>
            </a:r>
            <a:r>
              <a:rPr lang="ko-KR" altLang="en-US" sz="1600" dirty="0">
                <a:solidFill>
                  <a:schemeClr val="bg2">
                    <a:lumMod val="75000"/>
                  </a:schemeClr>
                </a:solidFill>
              </a:rPr>
              <a:t> </a:t>
            </a:r>
            <a:r>
              <a:rPr lang="en-US" altLang="ko-KR" sz="1600" dirty="0">
                <a:solidFill>
                  <a:schemeClr val="bg2">
                    <a:lumMod val="75000"/>
                  </a:schemeClr>
                </a:solidFill>
              </a:rPr>
              <a:t>Spinney</a:t>
            </a:r>
            <a:r>
              <a:rPr lang="ko-KR" altLang="en-US" sz="1600" dirty="0">
                <a:solidFill>
                  <a:schemeClr val="bg2">
                    <a:lumMod val="75000"/>
                  </a:schemeClr>
                </a:solidFill>
              </a:rPr>
              <a:t> </a:t>
            </a:r>
            <a:r>
              <a:rPr lang="en-US" altLang="ko-KR" sz="1600" dirty="0">
                <a:solidFill>
                  <a:schemeClr val="bg2">
                    <a:lumMod val="75000"/>
                  </a:schemeClr>
                </a:solidFill>
              </a:rPr>
              <a:t>et</a:t>
            </a:r>
            <a:r>
              <a:rPr lang="ko-KR" altLang="en-US" sz="1600" dirty="0">
                <a:solidFill>
                  <a:schemeClr val="bg2">
                    <a:lumMod val="75000"/>
                  </a:schemeClr>
                </a:solidFill>
              </a:rPr>
              <a:t> </a:t>
            </a:r>
            <a:r>
              <a:rPr lang="en-US" altLang="ko-KR" sz="1600" dirty="0">
                <a:solidFill>
                  <a:schemeClr val="bg2">
                    <a:lumMod val="75000"/>
                  </a:schemeClr>
                </a:solidFill>
              </a:rPr>
              <a:t>al.,</a:t>
            </a:r>
            <a:r>
              <a:rPr lang="ko-KR" altLang="en-US" sz="1600" dirty="0">
                <a:solidFill>
                  <a:schemeClr val="bg2">
                    <a:lumMod val="75000"/>
                  </a:schemeClr>
                </a:solidFill>
              </a:rPr>
              <a:t> </a:t>
            </a:r>
            <a:r>
              <a:rPr lang="en-US" altLang="ko-KR" sz="1600" dirty="0">
                <a:solidFill>
                  <a:schemeClr val="bg2">
                    <a:lumMod val="75000"/>
                  </a:schemeClr>
                </a:solidFill>
              </a:rPr>
              <a:t>2009</a:t>
            </a:r>
            <a:r>
              <a:rPr lang="en-US" sz="1600" dirty="0">
                <a:solidFill>
                  <a:schemeClr val="bg2">
                    <a:lumMod val="75000"/>
                  </a:schemeClr>
                </a:solidFill>
              </a:rPr>
              <a:t>)</a:t>
            </a:r>
          </a:p>
          <a:p>
            <a:pPr>
              <a:lnSpc>
                <a:spcPct val="100000"/>
              </a:lnSpc>
              <a:spcBef>
                <a:spcPts val="1200"/>
              </a:spcBef>
            </a:pPr>
            <a:endParaRPr lang="en-US" dirty="0"/>
          </a:p>
        </p:txBody>
      </p:sp>
      <p:pic>
        <p:nvPicPr>
          <p:cNvPr id="6" name="Picture 5">
            <a:extLst>
              <a:ext uri="{FF2B5EF4-FFF2-40B4-BE49-F238E27FC236}">
                <a16:creationId xmlns:a16="http://schemas.microsoft.com/office/drawing/2014/main" id="{4B3B8D5C-72B1-4019-BCE4-AD65A008E2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2859" y="1641375"/>
            <a:ext cx="4158339" cy="4582120"/>
          </a:xfrm>
          <a:prstGeom prst="rect">
            <a:avLst/>
          </a:prstGeom>
        </p:spPr>
      </p:pic>
      <p:sp>
        <p:nvSpPr>
          <p:cNvPr id="2" name="Rectangle 1">
            <a:extLst>
              <a:ext uri="{FF2B5EF4-FFF2-40B4-BE49-F238E27FC236}">
                <a16:creationId xmlns:a16="http://schemas.microsoft.com/office/drawing/2014/main" id="{7CCEAC7E-0A92-44DD-9603-D4BB50BEFAE2}"/>
              </a:ext>
            </a:extLst>
          </p:cNvPr>
          <p:cNvSpPr/>
          <p:nvPr/>
        </p:nvSpPr>
        <p:spPr>
          <a:xfrm>
            <a:off x="5324856" y="5115498"/>
            <a:ext cx="6194285" cy="1107996"/>
          </a:xfrm>
          <a:prstGeom prst="rect">
            <a:avLst/>
          </a:prstGeom>
        </p:spPr>
        <p:txBody>
          <a:bodyPr wrap="square">
            <a:spAutoFit/>
          </a:bodyPr>
          <a:lstStyle/>
          <a:p>
            <a:r>
              <a:rPr lang="en-US" sz="2200" dirty="0">
                <a:solidFill>
                  <a:srgbClr val="BEC329"/>
                </a:solidFill>
                <a:latin typeface="Bahnschrift" panose="020B0502040204020203" pitchFamily="34" charset="0"/>
                <a:cs typeface="Arial" panose="020B0604020202020204" pitchFamily="34" charset="0"/>
              </a:rPr>
              <a:t>Mobility is essential to older adults </a:t>
            </a:r>
          </a:p>
          <a:p>
            <a:r>
              <a:rPr lang="en-US" sz="2200" dirty="0">
                <a:solidFill>
                  <a:srgbClr val="BEC329"/>
                </a:solidFill>
                <a:latin typeface="Bahnschrift" panose="020B0502040204020203" pitchFamily="34" charset="0"/>
                <a:cs typeface="Arial" panose="020B0604020202020204" pitchFamily="34" charset="0"/>
              </a:rPr>
              <a:t>due to their limited, or gradually reducing</a:t>
            </a:r>
          </a:p>
          <a:p>
            <a:r>
              <a:rPr lang="en-US" sz="2200" dirty="0">
                <a:solidFill>
                  <a:srgbClr val="BEC329"/>
                </a:solidFill>
                <a:latin typeface="Bahnschrift" panose="020B0502040204020203" pitchFamily="34" charset="0"/>
                <a:cs typeface="Arial" panose="020B0604020202020204" pitchFamily="34" charset="0"/>
              </a:rPr>
              <a:t>physical and cognitive abilities.</a:t>
            </a:r>
          </a:p>
        </p:txBody>
      </p:sp>
    </p:spTree>
    <p:extLst>
      <p:ext uri="{BB962C8B-B14F-4D97-AF65-F5344CB8AC3E}">
        <p14:creationId xmlns:p14="http://schemas.microsoft.com/office/powerpoint/2010/main" val="33175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D0C33-6CD4-4A65-B78F-87B40160A48D}"/>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Life-Space Mobility </a:t>
            </a:r>
            <a:r>
              <a:rPr lang="en-US" sz="2000" dirty="0">
                <a:solidFill>
                  <a:schemeClr val="bg2">
                    <a:lumMod val="75000"/>
                  </a:schemeClr>
                </a:solidFill>
                <a:latin typeface="Bahnschrift" panose="020B0502040204020203" pitchFamily="34" charset="0"/>
                <a:cs typeface="Arial" panose="020B0604020202020204" pitchFamily="34" charset="0"/>
              </a:rPr>
              <a:t>(May et al., 1985; Peel et al. 2005)</a:t>
            </a:r>
            <a:endParaRPr lang="en-US" sz="3200" dirty="0">
              <a:solidFill>
                <a:schemeClr val="bg2">
                  <a:lumMod val="75000"/>
                </a:schemeClr>
              </a:solidFill>
              <a:latin typeface="Bahnschrift" panose="020B050204020402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BC2F7B40-DEF1-463B-BB8E-FB607A061F6C}"/>
              </a:ext>
            </a:extLst>
          </p:cNvPr>
          <p:cNvPicPr/>
          <p:nvPr/>
        </p:nvPicPr>
        <p:blipFill>
          <a:blip r:embed="rId3">
            <a:extLst>
              <a:ext uri="{28A0092B-C50C-407E-A947-70E740481C1C}">
                <a14:useLocalDpi xmlns:a14="http://schemas.microsoft.com/office/drawing/2010/main"/>
              </a:ext>
            </a:extLst>
          </a:blip>
          <a:stretch>
            <a:fillRect/>
          </a:stretch>
        </p:blipFill>
        <p:spPr>
          <a:xfrm>
            <a:off x="6958188" y="1641375"/>
            <a:ext cx="4560953" cy="4582119"/>
          </a:xfrm>
          <a:prstGeom prst="rect">
            <a:avLst/>
          </a:prstGeom>
          <a:extLst>
            <a:ext uri="{FAA26D3D-D897-4be2-8F04-BA451C77F1D7}">
              <ma14:placeholderFlag xmlns="" xmlns:ma14="http://schemas.microsoft.com/office/mac/drawingml/2011/main"/>
            </a:ext>
          </a:extLst>
        </p:spPr>
      </p:pic>
      <p:sp>
        <p:nvSpPr>
          <p:cNvPr id="6" name="Rectangle 5">
            <a:extLst>
              <a:ext uri="{FF2B5EF4-FFF2-40B4-BE49-F238E27FC236}">
                <a16:creationId xmlns:a16="http://schemas.microsoft.com/office/drawing/2014/main" id="{A8D5359F-A938-4242-9522-9EC29D769E03}"/>
              </a:ext>
            </a:extLst>
          </p:cNvPr>
          <p:cNvSpPr/>
          <p:nvPr/>
        </p:nvSpPr>
        <p:spPr>
          <a:xfrm>
            <a:off x="838198" y="1747544"/>
            <a:ext cx="6096000" cy="3093154"/>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Broad scope of mobility in different spatial locations in daily lives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Life-Space (Five Concentric Zones):</a:t>
            </a:r>
          </a:p>
          <a:p>
            <a:pPr marL="1033463" lvl="2" indent="-347663">
              <a:spcBef>
                <a:spcPts val="600"/>
              </a:spcBef>
              <a:buFont typeface="+mj-lt"/>
              <a:buAutoNum type="arabicParenR"/>
            </a:pPr>
            <a:r>
              <a:rPr lang="en-US" sz="2000" dirty="0">
                <a:solidFill>
                  <a:srgbClr val="BEC329"/>
                </a:solidFill>
                <a:latin typeface="Bahnschrift" panose="020B0502040204020203" pitchFamily="34" charset="0"/>
                <a:cs typeface="Arial" panose="020B0604020202020204" pitchFamily="34" charset="0"/>
              </a:rPr>
              <a:t>Home</a:t>
            </a:r>
          </a:p>
          <a:p>
            <a:pPr marL="1033463" lvl="2" indent="-347663">
              <a:spcBef>
                <a:spcPts val="600"/>
              </a:spcBef>
              <a:buFont typeface="+mj-lt"/>
              <a:buAutoNum type="arabicParenR"/>
            </a:pPr>
            <a:r>
              <a:rPr lang="en-US" sz="2000" dirty="0">
                <a:solidFill>
                  <a:srgbClr val="BEC329"/>
                </a:solidFill>
                <a:latin typeface="Bahnschrift" panose="020B0502040204020203" pitchFamily="34" charset="0"/>
                <a:cs typeface="Arial" panose="020B0604020202020204" pitchFamily="34" charset="0"/>
              </a:rPr>
              <a:t>Outside House </a:t>
            </a:r>
            <a:r>
              <a:rPr lang="en-US" sz="1600" dirty="0">
                <a:solidFill>
                  <a:schemeClr val="bg1"/>
                </a:solidFill>
                <a:latin typeface="Bahnschrift" panose="020B0502040204020203" pitchFamily="34" charset="0"/>
                <a:cs typeface="Arial" panose="020B0604020202020204" pitchFamily="34" charset="0"/>
              </a:rPr>
              <a:t>(porch or backyard)</a:t>
            </a:r>
            <a:endParaRPr lang="en-US" sz="2000" dirty="0">
              <a:solidFill>
                <a:schemeClr val="bg1"/>
              </a:solidFill>
              <a:latin typeface="Bahnschrift" panose="020B0502040204020203" pitchFamily="34" charset="0"/>
              <a:cs typeface="Arial" panose="020B0604020202020204" pitchFamily="34" charset="0"/>
            </a:endParaRPr>
          </a:p>
          <a:p>
            <a:pPr marL="1033463" lvl="2" indent="-347663">
              <a:spcBef>
                <a:spcPts val="600"/>
              </a:spcBef>
              <a:buFont typeface="+mj-lt"/>
              <a:buAutoNum type="arabicParenR"/>
            </a:pPr>
            <a:r>
              <a:rPr lang="en-US" sz="2000" dirty="0">
                <a:solidFill>
                  <a:srgbClr val="BEC329"/>
                </a:solidFill>
                <a:latin typeface="Bahnschrift" panose="020B0502040204020203" pitchFamily="34" charset="0"/>
                <a:cs typeface="Arial" panose="020B0604020202020204" pitchFamily="34" charset="0"/>
              </a:rPr>
              <a:t>Neighborhood</a:t>
            </a:r>
          </a:p>
          <a:p>
            <a:pPr marL="1033463" lvl="2" indent="-347663">
              <a:spcBef>
                <a:spcPts val="600"/>
              </a:spcBef>
              <a:buFont typeface="+mj-lt"/>
              <a:buAutoNum type="arabicParenR"/>
            </a:pPr>
            <a:r>
              <a:rPr lang="en-US" sz="2000" dirty="0">
                <a:solidFill>
                  <a:srgbClr val="BEC329"/>
                </a:solidFill>
                <a:latin typeface="Bahnschrift" panose="020B0502040204020203" pitchFamily="34" charset="0"/>
                <a:cs typeface="Arial" panose="020B0604020202020204" pitchFamily="34" charset="0"/>
              </a:rPr>
              <a:t>Town</a:t>
            </a:r>
          </a:p>
          <a:p>
            <a:pPr marL="1033463" lvl="2" indent="-347663">
              <a:spcBef>
                <a:spcPts val="600"/>
              </a:spcBef>
              <a:buFont typeface="+mj-lt"/>
              <a:buAutoNum type="arabicParenR"/>
            </a:pPr>
            <a:r>
              <a:rPr lang="en-US" sz="2000" dirty="0">
                <a:solidFill>
                  <a:srgbClr val="BEC329"/>
                </a:solidFill>
                <a:latin typeface="Bahnschrift" panose="020B0502040204020203" pitchFamily="34" charset="0"/>
                <a:cs typeface="Arial" panose="020B0604020202020204" pitchFamily="34" charset="0"/>
              </a:rPr>
              <a:t>Outside Town </a:t>
            </a:r>
            <a:r>
              <a:rPr lang="en-US" sz="1600" dirty="0">
                <a:solidFill>
                  <a:schemeClr val="bg1"/>
                </a:solidFill>
                <a:latin typeface="Bahnschrift" panose="020B0502040204020203" pitchFamily="34" charset="0"/>
                <a:cs typeface="Arial" panose="020B0604020202020204" pitchFamily="34" charset="0"/>
              </a:rPr>
              <a:t>(regional, national or international)</a:t>
            </a:r>
          </a:p>
        </p:txBody>
      </p:sp>
    </p:spTree>
    <p:extLst>
      <p:ext uri="{BB962C8B-B14F-4D97-AF65-F5344CB8AC3E}">
        <p14:creationId xmlns:p14="http://schemas.microsoft.com/office/powerpoint/2010/main" val="216496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215B50-D186-4565-99BA-774DE8391E22}"/>
              </a:ext>
            </a:extLst>
          </p:cNvPr>
          <p:cNvSpPr/>
          <p:nvPr/>
        </p:nvSpPr>
        <p:spPr>
          <a:xfrm>
            <a:off x="838197" y="1747544"/>
            <a:ext cx="9068949" cy="461665"/>
          </a:xfrm>
          <a:prstGeom prst="rect">
            <a:avLst/>
          </a:prstGeom>
        </p:spPr>
        <p:txBody>
          <a:bodyPr wrap="square">
            <a:spAutoFit/>
          </a:bodyPr>
          <a:lstStyle/>
          <a:p>
            <a:r>
              <a:rPr lang="en-US" sz="2400" b="1" dirty="0">
                <a:solidFill>
                  <a:schemeClr val="bg1"/>
                </a:solidFill>
                <a:latin typeface="Bahnschrift" panose="020B0502040204020203" pitchFamily="34" charset="0"/>
                <a:cs typeface="Arial" panose="020B0604020202020204" pitchFamily="34" charset="0"/>
              </a:rPr>
              <a:t>Life-Space Assessment  </a:t>
            </a:r>
            <a:r>
              <a:rPr lang="en-US" sz="1600" dirty="0">
                <a:solidFill>
                  <a:schemeClr val="bg1"/>
                </a:solidFill>
                <a:latin typeface="Bahnschrift" panose="020B0502040204020203" pitchFamily="34" charset="0"/>
                <a:cs typeface="Arial" panose="020B0604020202020204" pitchFamily="34" charset="0"/>
              </a:rPr>
              <a:t>(May et al., 1995)  at 5 life-space level </a:t>
            </a:r>
            <a:endParaRPr lang="en-US" sz="2400" dirty="0">
              <a:solidFill>
                <a:schemeClr val="bg1"/>
              </a:solidFill>
              <a:latin typeface="Bahnschrift" panose="020B0502040204020203"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EA394DB3-5D07-407A-8E36-D5DD6851AE86}"/>
              </a:ext>
            </a:extLst>
          </p:cNvPr>
          <p:cNvGraphicFramePr>
            <a:graphicFrameLocks noGrp="1"/>
          </p:cNvGraphicFramePr>
          <p:nvPr>
            <p:extLst>
              <p:ext uri="{D42A27DB-BD31-4B8C-83A1-F6EECF244321}">
                <p14:modId xmlns:p14="http://schemas.microsoft.com/office/powerpoint/2010/main" val="3570816773"/>
              </p:ext>
            </p:extLst>
          </p:nvPr>
        </p:nvGraphicFramePr>
        <p:xfrm>
          <a:off x="1234479" y="2415201"/>
          <a:ext cx="5888697" cy="1127793"/>
        </p:xfrm>
        <a:graphic>
          <a:graphicData uri="http://schemas.openxmlformats.org/drawingml/2006/table">
            <a:tbl>
              <a:tblPr firstRow="1" bandRow="1">
                <a:tableStyleId>{F5AB1C69-6EDB-4FF4-983F-18BD219EF322}</a:tableStyleId>
              </a:tblPr>
              <a:tblGrid>
                <a:gridCol w="1764753">
                  <a:extLst>
                    <a:ext uri="{9D8B030D-6E8A-4147-A177-3AD203B41FA5}">
                      <a16:colId xmlns:a16="http://schemas.microsoft.com/office/drawing/2014/main" val="4266936713"/>
                    </a:ext>
                  </a:extLst>
                </a:gridCol>
                <a:gridCol w="1508760">
                  <a:extLst>
                    <a:ext uri="{9D8B030D-6E8A-4147-A177-3AD203B41FA5}">
                      <a16:colId xmlns:a16="http://schemas.microsoft.com/office/drawing/2014/main" val="1670469602"/>
                    </a:ext>
                  </a:extLst>
                </a:gridCol>
                <a:gridCol w="2615184">
                  <a:extLst>
                    <a:ext uri="{9D8B030D-6E8A-4147-A177-3AD203B41FA5}">
                      <a16:colId xmlns:a16="http://schemas.microsoft.com/office/drawing/2014/main" val="1795673205"/>
                    </a:ext>
                  </a:extLst>
                </a:gridCol>
              </a:tblGrid>
              <a:tr h="440261">
                <a:tc>
                  <a:txBody>
                    <a:bodyPr/>
                    <a:lstStyle/>
                    <a:p>
                      <a:r>
                        <a:rPr lang="en-US" sz="1600" dirty="0">
                          <a:solidFill>
                            <a:schemeClr val="tx1"/>
                          </a:solidFill>
                          <a:latin typeface="Bahnschrift" panose="020B0502040204020203" pitchFamily="34" charset="0"/>
                        </a:rPr>
                        <a:t>Life-Space Level</a:t>
                      </a:r>
                    </a:p>
                  </a:txBody>
                  <a:tcPr anchor="ctr"/>
                </a:tc>
                <a:tc>
                  <a:txBody>
                    <a:bodyPr/>
                    <a:lstStyle/>
                    <a:p>
                      <a:r>
                        <a:rPr lang="en-US" sz="1600" dirty="0">
                          <a:solidFill>
                            <a:schemeClr val="tx1"/>
                          </a:solidFill>
                          <a:latin typeface="Bahnschrift" panose="020B0502040204020203" pitchFamily="34" charset="0"/>
                        </a:rPr>
                        <a:t>Frequency</a:t>
                      </a:r>
                    </a:p>
                  </a:txBody>
                  <a:tcPr anchor="ctr"/>
                </a:tc>
                <a:tc>
                  <a:txBody>
                    <a:bodyPr/>
                    <a:lstStyle/>
                    <a:p>
                      <a:r>
                        <a:rPr lang="en-US" sz="1600" dirty="0">
                          <a:solidFill>
                            <a:schemeClr val="tx1"/>
                          </a:solidFill>
                          <a:latin typeface="Bahnschrift" panose="020B0502040204020203" pitchFamily="34" charset="0"/>
                        </a:rPr>
                        <a:t>Independence</a:t>
                      </a:r>
                    </a:p>
                  </a:txBody>
                  <a:tcPr anchor="ctr"/>
                </a:tc>
                <a:extLst>
                  <a:ext uri="{0D108BD9-81ED-4DB2-BD59-A6C34878D82A}">
                    <a16:rowId xmlns:a16="http://schemas.microsoft.com/office/drawing/2014/main" val="2928771201"/>
                  </a:ext>
                </a:extLst>
              </a:tr>
              <a:tr h="687532">
                <a:tc>
                  <a:txBody>
                    <a:bodyPr/>
                    <a:lstStyle/>
                    <a:p>
                      <a:r>
                        <a:rPr lang="en-US" sz="1600" dirty="0">
                          <a:solidFill>
                            <a:schemeClr val="tx1"/>
                          </a:solidFill>
                          <a:latin typeface="Bahnschrift" panose="020B0502040204020203" pitchFamily="34" charset="0"/>
                        </a:rPr>
                        <a:t>Within each</a:t>
                      </a:r>
                    </a:p>
                    <a:p>
                      <a:r>
                        <a:rPr lang="en-US" sz="1600" dirty="0">
                          <a:solidFill>
                            <a:schemeClr val="tx1"/>
                          </a:solidFill>
                          <a:latin typeface="Bahnschrift" panose="020B0502040204020203" pitchFamily="34" charset="0"/>
                        </a:rPr>
                        <a:t>life-space,</a:t>
                      </a:r>
                    </a:p>
                  </a:txBody>
                  <a:tcPr anchor="ctr"/>
                </a:tc>
                <a:tc>
                  <a:txBody>
                    <a:bodyPr/>
                    <a:lstStyle/>
                    <a:p>
                      <a:r>
                        <a:rPr lang="en-US" sz="1600" dirty="0">
                          <a:solidFill>
                            <a:schemeClr val="tx1"/>
                          </a:solidFill>
                          <a:latin typeface="Bahnschrift" panose="020B0502040204020203" pitchFamily="34" charset="0"/>
                        </a:rPr>
                        <a:t>How often did you get there</a:t>
                      </a:r>
                    </a:p>
                  </a:txBody>
                  <a:tcPr anchor="ctr"/>
                </a:tc>
                <a:tc>
                  <a:txBody>
                    <a:bodyPr/>
                    <a:lstStyle/>
                    <a:p>
                      <a:r>
                        <a:rPr lang="en-US" sz="1600" dirty="0">
                          <a:solidFill>
                            <a:schemeClr val="tx1"/>
                          </a:solidFill>
                          <a:latin typeface="Bahnschrift" panose="020B0502040204020203" pitchFamily="34" charset="0"/>
                        </a:rPr>
                        <a:t>Did you use any personal assistance or equipment</a:t>
                      </a:r>
                    </a:p>
                  </a:txBody>
                  <a:tcPr anchor="ctr"/>
                </a:tc>
                <a:extLst>
                  <a:ext uri="{0D108BD9-81ED-4DB2-BD59-A6C34878D82A}">
                    <a16:rowId xmlns:a16="http://schemas.microsoft.com/office/drawing/2014/main" val="1789330292"/>
                  </a:ext>
                </a:extLst>
              </a:tr>
            </a:tbl>
          </a:graphicData>
        </a:graphic>
      </p:graphicFrame>
      <p:sp>
        <p:nvSpPr>
          <p:cNvPr id="7" name="Rectangle 6">
            <a:extLst>
              <a:ext uri="{FF2B5EF4-FFF2-40B4-BE49-F238E27FC236}">
                <a16:creationId xmlns:a16="http://schemas.microsoft.com/office/drawing/2014/main" id="{70E43E57-CB70-43B8-A814-99930A158045}"/>
              </a:ext>
            </a:extLst>
          </p:cNvPr>
          <p:cNvSpPr/>
          <p:nvPr/>
        </p:nvSpPr>
        <p:spPr>
          <a:xfrm>
            <a:off x="838197" y="3933655"/>
            <a:ext cx="9735842" cy="461665"/>
          </a:xfrm>
          <a:prstGeom prst="rect">
            <a:avLst/>
          </a:prstGeom>
        </p:spPr>
        <p:txBody>
          <a:bodyPr wrap="square">
            <a:spAutoFit/>
          </a:bodyPr>
          <a:lstStyle/>
          <a:p>
            <a:r>
              <a:rPr lang="en-US" sz="2400" b="1" dirty="0">
                <a:solidFill>
                  <a:srgbClr val="BEC329"/>
                </a:solidFill>
                <a:latin typeface="Bahnschrift" panose="020B0502040204020203" pitchFamily="34" charset="0"/>
                <a:cs typeface="Arial" panose="020B0604020202020204" pitchFamily="34" charset="0"/>
              </a:rPr>
              <a:t>Life-Space </a:t>
            </a:r>
            <a:r>
              <a:rPr lang="en-US" sz="2400" b="1" i="1" dirty="0">
                <a:solidFill>
                  <a:srgbClr val="BEC329"/>
                </a:solidFill>
                <a:latin typeface="Bahnschrift" panose="020B0502040204020203" pitchFamily="34" charset="0"/>
                <a:cs typeface="Arial" panose="020B0604020202020204" pitchFamily="34" charset="0"/>
              </a:rPr>
              <a:t>Mobility </a:t>
            </a:r>
            <a:r>
              <a:rPr lang="en-US" sz="2400" b="1" dirty="0">
                <a:solidFill>
                  <a:srgbClr val="BEC329"/>
                </a:solidFill>
                <a:latin typeface="Bahnschrift" panose="020B0502040204020203" pitchFamily="34" charset="0"/>
                <a:cs typeface="Arial" panose="020B0604020202020204" pitchFamily="34" charset="0"/>
              </a:rPr>
              <a:t>Assessment  </a:t>
            </a:r>
            <a:r>
              <a:rPr lang="en-US" sz="1600" dirty="0">
                <a:solidFill>
                  <a:schemeClr val="bg1"/>
                </a:solidFill>
                <a:latin typeface="Bahnschrift" panose="020B0502040204020203" pitchFamily="34" charset="0"/>
                <a:cs typeface="Arial" panose="020B0604020202020204" pitchFamily="34" charset="0"/>
              </a:rPr>
              <a:t>at neighborhood, city &amp; region</a:t>
            </a:r>
            <a:endParaRPr lang="en-US" sz="2400" dirty="0">
              <a:solidFill>
                <a:schemeClr val="bg1"/>
              </a:solidFill>
              <a:latin typeface="Bahnschrift" panose="020B0502040204020203"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717E84A-4820-4141-B9A9-C73C36CF3463}"/>
              </a:ext>
            </a:extLst>
          </p:cNvPr>
          <p:cNvGraphicFramePr>
            <a:graphicFrameLocks noGrp="1"/>
          </p:cNvGraphicFramePr>
          <p:nvPr>
            <p:extLst>
              <p:ext uri="{D42A27DB-BD31-4B8C-83A1-F6EECF244321}">
                <p14:modId xmlns:p14="http://schemas.microsoft.com/office/powerpoint/2010/main" val="3294228654"/>
              </p:ext>
            </p:extLst>
          </p:nvPr>
        </p:nvGraphicFramePr>
        <p:xfrm>
          <a:off x="1234479" y="4601314"/>
          <a:ext cx="9669570" cy="1124616"/>
        </p:xfrm>
        <a:graphic>
          <a:graphicData uri="http://schemas.openxmlformats.org/drawingml/2006/table">
            <a:tbl>
              <a:tblPr firstRow="1" bandRow="1">
                <a:tableStyleId>{F5AB1C69-6EDB-4FF4-983F-18BD219EF322}</a:tableStyleId>
              </a:tblPr>
              <a:tblGrid>
                <a:gridCol w="1792185">
                  <a:extLst>
                    <a:ext uri="{9D8B030D-6E8A-4147-A177-3AD203B41FA5}">
                      <a16:colId xmlns:a16="http://schemas.microsoft.com/office/drawing/2014/main" val="4266936713"/>
                    </a:ext>
                  </a:extLst>
                </a:gridCol>
                <a:gridCol w="1709928">
                  <a:extLst>
                    <a:ext uri="{9D8B030D-6E8A-4147-A177-3AD203B41FA5}">
                      <a16:colId xmlns:a16="http://schemas.microsoft.com/office/drawing/2014/main" val="1336360776"/>
                    </a:ext>
                  </a:extLst>
                </a:gridCol>
                <a:gridCol w="1508760">
                  <a:extLst>
                    <a:ext uri="{9D8B030D-6E8A-4147-A177-3AD203B41FA5}">
                      <a16:colId xmlns:a16="http://schemas.microsoft.com/office/drawing/2014/main" val="1670469602"/>
                    </a:ext>
                  </a:extLst>
                </a:gridCol>
                <a:gridCol w="2532888">
                  <a:extLst>
                    <a:ext uri="{9D8B030D-6E8A-4147-A177-3AD203B41FA5}">
                      <a16:colId xmlns:a16="http://schemas.microsoft.com/office/drawing/2014/main" val="1795673205"/>
                    </a:ext>
                  </a:extLst>
                </a:gridCol>
                <a:gridCol w="2125809">
                  <a:extLst>
                    <a:ext uri="{9D8B030D-6E8A-4147-A177-3AD203B41FA5}">
                      <a16:colId xmlns:a16="http://schemas.microsoft.com/office/drawing/2014/main" val="2125146783"/>
                    </a:ext>
                  </a:extLst>
                </a:gridCol>
              </a:tblGrid>
              <a:tr h="439021">
                <a:tc>
                  <a:txBody>
                    <a:bodyPr/>
                    <a:lstStyle/>
                    <a:p>
                      <a:r>
                        <a:rPr lang="en-US" sz="1600" dirty="0">
                          <a:solidFill>
                            <a:schemeClr val="tx1"/>
                          </a:solidFill>
                          <a:latin typeface="Bahnschrift" panose="020B0502040204020203" pitchFamily="34" charset="0"/>
                        </a:rPr>
                        <a:t>Life-Space Level</a:t>
                      </a:r>
                    </a:p>
                  </a:txBody>
                  <a:tcPr anchor="ctr"/>
                </a:tc>
                <a:tc>
                  <a:txBody>
                    <a:bodyPr/>
                    <a:lstStyle/>
                    <a:p>
                      <a:r>
                        <a:rPr lang="en-US" sz="1600" dirty="0">
                          <a:solidFill>
                            <a:schemeClr val="tx1"/>
                          </a:solidFill>
                          <a:latin typeface="Bahnschrift" panose="020B0502040204020203" pitchFamily="34" charset="0"/>
                        </a:rPr>
                        <a:t>Place</a:t>
                      </a:r>
                    </a:p>
                  </a:txBody>
                  <a:tcPr anchor="ctr">
                    <a:solidFill>
                      <a:srgbClr val="BEC329"/>
                    </a:solidFill>
                  </a:tcPr>
                </a:tc>
                <a:tc>
                  <a:txBody>
                    <a:bodyPr/>
                    <a:lstStyle/>
                    <a:p>
                      <a:r>
                        <a:rPr lang="en-US" sz="1600" dirty="0">
                          <a:solidFill>
                            <a:schemeClr val="tx1"/>
                          </a:solidFill>
                          <a:latin typeface="Bahnschrift" panose="020B0502040204020203" pitchFamily="34" charset="0"/>
                        </a:rPr>
                        <a:t>Frequency</a:t>
                      </a:r>
                    </a:p>
                  </a:txBody>
                  <a:tcPr anchor="ctr"/>
                </a:tc>
                <a:tc>
                  <a:txBody>
                    <a:bodyPr/>
                    <a:lstStyle/>
                    <a:p>
                      <a:r>
                        <a:rPr lang="en-US" sz="1600" dirty="0">
                          <a:solidFill>
                            <a:schemeClr val="tx1"/>
                          </a:solidFill>
                          <a:latin typeface="Bahnschrift" panose="020B0502040204020203" pitchFamily="34" charset="0"/>
                        </a:rPr>
                        <a:t>Independence</a:t>
                      </a:r>
                    </a:p>
                  </a:txBody>
                  <a:tcPr anchor="ctr"/>
                </a:tc>
                <a:tc>
                  <a:txBody>
                    <a:bodyPr/>
                    <a:lstStyle/>
                    <a:p>
                      <a:r>
                        <a:rPr lang="en-US" sz="1600" dirty="0">
                          <a:solidFill>
                            <a:schemeClr val="tx1"/>
                          </a:solidFill>
                          <a:latin typeface="Bahnschrift" panose="020B0502040204020203" pitchFamily="34" charset="0"/>
                        </a:rPr>
                        <a:t>Mode</a:t>
                      </a:r>
                    </a:p>
                  </a:txBody>
                  <a:tcPr anchor="ctr">
                    <a:solidFill>
                      <a:srgbClr val="BEC329"/>
                    </a:solidFill>
                  </a:tcPr>
                </a:tc>
                <a:extLst>
                  <a:ext uri="{0D108BD9-81ED-4DB2-BD59-A6C34878D82A}">
                    <a16:rowId xmlns:a16="http://schemas.microsoft.com/office/drawing/2014/main" val="2928771201"/>
                  </a:ext>
                </a:extLst>
              </a:tr>
              <a:tr h="685595">
                <a:tc>
                  <a:txBody>
                    <a:bodyPr/>
                    <a:lstStyle/>
                    <a:p>
                      <a:r>
                        <a:rPr lang="en-US" sz="1600" dirty="0">
                          <a:solidFill>
                            <a:schemeClr val="tx1"/>
                          </a:solidFill>
                          <a:latin typeface="Bahnschrift" panose="020B0502040204020203" pitchFamily="34" charset="0"/>
                        </a:rPr>
                        <a:t>Within each  </a:t>
                      </a:r>
                    </a:p>
                    <a:p>
                      <a:r>
                        <a:rPr lang="en-US" sz="1600" dirty="0">
                          <a:solidFill>
                            <a:schemeClr val="tx1"/>
                          </a:solidFill>
                          <a:latin typeface="Bahnschrift" panose="020B0502040204020203" pitchFamily="34" charset="0"/>
                        </a:rPr>
                        <a:t>life-space,</a:t>
                      </a:r>
                    </a:p>
                  </a:txBody>
                  <a:tcPr anchor="ctr"/>
                </a:tc>
                <a:tc>
                  <a:txBody>
                    <a:bodyPr/>
                    <a:lstStyle/>
                    <a:p>
                      <a:r>
                        <a:rPr lang="en-US" sz="1600" dirty="0">
                          <a:solidFill>
                            <a:schemeClr val="tx1"/>
                          </a:solidFill>
                          <a:latin typeface="Bahnschrift" panose="020B0502040204020203" pitchFamily="34" charset="0"/>
                        </a:rPr>
                        <a:t>Where did you go</a:t>
                      </a:r>
                    </a:p>
                  </a:txBody>
                  <a:tcPr anchor="ctr">
                    <a:solidFill>
                      <a:srgbClr val="EAECA6"/>
                    </a:solidFill>
                  </a:tcPr>
                </a:tc>
                <a:tc>
                  <a:txBody>
                    <a:bodyPr/>
                    <a:lstStyle/>
                    <a:p>
                      <a:r>
                        <a:rPr lang="en-US" sz="1600" dirty="0">
                          <a:solidFill>
                            <a:schemeClr val="tx1"/>
                          </a:solidFill>
                          <a:latin typeface="Bahnschrift" panose="020B0502040204020203" pitchFamily="34" charset="0"/>
                        </a:rPr>
                        <a:t>How often did you get there</a:t>
                      </a:r>
                    </a:p>
                  </a:txBody>
                  <a:tcPr anchor="ctr"/>
                </a:tc>
                <a:tc>
                  <a:txBody>
                    <a:bodyPr/>
                    <a:lstStyle/>
                    <a:p>
                      <a:r>
                        <a:rPr lang="en-US" sz="1600" dirty="0">
                          <a:solidFill>
                            <a:schemeClr val="tx1"/>
                          </a:solidFill>
                          <a:latin typeface="Bahnschrift" panose="020B0502040204020203" pitchFamily="34" charset="0"/>
                        </a:rPr>
                        <a:t>Did you use any personal assistance or equipment</a:t>
                      </a:r>
                    </a:p>
                  </a:txBody>
                  <a:tcPr anchor="ctr"/>
                </a:tc>
                <a:tc>
                  <a:txBody>
                    <a:bodyPr/>
                    <a:lstStyle/>
                    <a:p>
                      <a:r>
                        <a:rPr lang="en-US" sz="1600" dirty="0">
                          <a:solidFill>
                            <a:schemeClr val="tx1"/>
                          </a:solidFill>
                          <a:latin typeface="Bahnschrift" panose="020B0502040204020203" pitchFamily="34" charset="0"/>
                        </a:rPr>
                        <a:t>How did you get there</a:t>
                      </a:r>
                    </a:p>
                  </a:txBody>
                  <a:tcPr anchor="ctr">
                    <a:solidFill>
                      <a:srgbClr val="EAECA6"/>
                    </a:solidFill>
                  </a:tcPr>
                </a:tc>
                <a:extLst>
                  <a:ext uri="{0D108BD9-81ED-4DB2-BD59-A6C34878D82A}">
                    <a16:rowId xmlns:a16="http://schemas.microsoft.com/office/drawing/2014/main" val="1789330292"/>
                  </a:ext>
                </a:extLst>
              </a:tr>
            </a:tbl>
          </a:graphicData>
        </a:graphic>
      </p:graphicFrame>
      <p:sp>
        <p:nvSpPr>
          <p:cNvPr id="11" name="TextBox 10">
            <a:extLst>
              <a:ext uri="{FF2B5EF4-FFF2-40B4-BE49-F238E27FC236}">
                <a16:creationId xmlns:a16="http://schemas.microsoft.com/office/drawing/2014/main" id="{DF6728E2-DB7D-4A6F-8A3E-9515450C26D4}"/>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Life-Space Assessment</a:t>
            </a:r>
            <a:endParaRPr lang="en-US" sz="3600" b="1"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68865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EC9BAD-409D-44F4-8257-67B218B812EF}"/>
              </a:ext>
            </a:extLst>
          </p:cNvPr>
          <p:cNvSpPr/>
          <p:nvPr/>
        </p:nvSpPr>
        <p:spPr>
          <a:xfrm>
            <a:off x="838198" y="1747544"/>
            <a:ext cx="10527794" cy="1785104"/>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Surveys and semi-structured interviews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50 low-income older adults </a:t>
            </a:r>
            <a:r>
              <a:rPr lang="en-US" dirty="0">
                <a:solidFill>
                  <a:schemeClr val="bg1">
                    <a:lumMod val="65000"/>
                  </a:schemeClr>
                </a:solidFill>
                <a:latin typeface="Bahnschrift" panose="020B0502040204020203" pitchFamily="34" charset="0"/>
                <a:cs typeface="Arial" panose="020B0604020202020204" pitchFamily="34" charset="0"/>
              </a:rPr>
              <a:t>(interviewed between Dec 2017 and July 2018)</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Home accessibility modifications </a:t>
            </a:r>
            <a:r>
              <a:rPr lang="en-US" dirty="0">
                <a:solidFill>
                  <a:schemeClr val="bg2">
                    <a:lumMod val="75000"/>
                  </a:schemeClr>
                </a:solidFill>
                <a:latin typeface="Bahnschrift" panose="020B0502040204020203" pitchFamily="34" charset="0"/>
                <a:cs typeface="Arial" panose="020B0604020202020204" pitchFamily="34" charset="0"/>
              </a:rPr>
              <a:t>(ASSIST Inc. in Utah, Unlimited Choices in Oregon)</a:t>
            </a:r>
            <a:endParaRPr lang="en-US" sz="2000" dirty="0">
              <a:solidFill>
                <a:schemeClr val="bg2">
                  <a:lumMod val="75000"/>
                </a:schemeClr>
              </a:solidFill>
              <a:latin typeface="Bahnschrift" panose="020B0502040204020203" pitchFamily="34" charset="0"/>
              <a:cs typeface="Arial" panose="020B0604020202020204" pitchFamily="34" charset="0"/>
            </a:endParaRP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Funding:  NITC (National Institute for Transportation and Communities)</a:t>
            </a:r>
          </a:p>
        </p:txBody>
      </p:sp>
      <p:pic>
        <p:nvPicPr>
          <p:cNvPr id="14" name="Picture 13">
            <a:extLst>
              <a:ext uri="{FF2B5EF4-FFF2-40B4-BE49-F238E27FC236}">
                <a16:creationId xmlns:a16="http://schemas.microsoft.com/office/drawing/2014/main" id="{22ED1CF1-6BB1-4F7B-904E-443E2779FD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8466" y="3223585"/>
            <a:ext cx="1568314" cy="540705"/>
          </a:xfrm>
          <a:prstGeom prst="rect">
            <a:avLst/>
          </a:prstGeom>
        </p:spPr>
      </p:pic>
      <p:pic>
        <p:nvPicPr>
          <p:cNvPr id="4" name="Picture 3">
            <a:extLst>
              <a:ext uri="{FF2B5EF4-FFF2-40B4-BE49-F238E27FC236}">
                <a16:creationId xmlns:a16="http://schemas.microsoft.com/office/drawing/2014/main" id="{8F778D66-4938-4501-B6A7-6C7B5C487F2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58822" y="3764290"/>
            <a:ext cx="2730426" cy="2459204"/>
          </a:xfrm>
          <a:prstGeom prst="rect">
            <a:avLst/>
          </a:prstGeom>
        </p:spPr>
      </p:pic>
      <p:pic>
        <p:nvPicPr>
          <p:cNvPr id="9" name="Picture 8">
            <a:extLst>
              <a:ext uri="{FF2B5EF4-FFF2-40B4-BE49-F238E27FC236}">
                <a16:creationId xmlns:a16="http://schemas.microsoft.com/office/drawing/2014/main" id="{F3E02017-249D-4C41-AAD1-21F46D93C5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96000" y="3766111"/>
            <a:ext cx="2730426" cy="2457383"/>
          </a:xfrm>
          <a:prstGeom prst="rect">
            <a:avLst/>
          </a:prstGeom>
        </p:spPr>
      </p:pic>
      <p:sp>
        <p:nvSpPr>
          <p:cNvPr id="15" name="Rectangle 14">
            <a:extLst>
              <a:ext uri="{FF2B5EF4-FFF2-40B4-BE49-F238E27FC236}">
                <a16:creationId xmlns:a16="http://schemas.microsoft.com/office/drawing/2014/main" id="{15677747-04EB-4B90-9F6E-A0DC8B67C461}"/>
              </a:ext>
            </a:extLst>
          </p:cNvPr>
          <p:cNvSpPr/>
          <p:nvPr/>
        </p:nvSpPr>
        <p:spPr>
          <a:xfrm>
            <a:off x="3989248" y="5665012"/>
            <a:ext cx="2013693" cy="553998"/>
          </a:xfrm>
          <a:prstGeom prst="rect">
            <a:avLst/>
          </a:prstGeom>
        </p:spPr>
        <p:txBody>
          <a:bodyPr wrap="none">
            <a:spAutoFit/>
          </a:bodyPr>
          <a:lstStyle/>
          <a:p>
            <a:r>
              <a:rPr lang="en-US" sz="1600" dirty="0">
                <a:solidFill>
                  <a:srgbClr val="BEC329"/>
                </a:solidFill>
                <a:latin typeface="Bahnschrift" panose="020B0502040204020203" pitchFamily="34" charset="0"/>
                <a:cs typeface="Arial" panose="020B0604020202020204" pitchFamily="34" charset="0"/>
              </a:rPr>
              <a:t>Salt Lake County, UT</a:t>
            </a:r>
          </a:p>
          <a:p>
            <a:r>
              <a:rPr lang="en-US" sz="1400" dirty="0">
                <a:solidFill>
                  <a:schemeClr val="bg1"/>
                </a:solidFill>
                <a:latin typeface="Bahnschrift Light" panose="020B0502040204020203" pitchFamily="34" charset="0"/>
                <a:cs typeface="Arial" panose="020B0604020202020204" pitchFamily="34" charset="0"/>
              </a:rPr>
              <a:t>(University of Utah)</a:t>
            </a:r>
            <a:endParaRPr lang="en-US" sz="1400" dirty="0"/>
          </a:p>
        </p:txBody>
      </p:sp>
      <p:sp>
        <p:nvSpPr>
          <p:cNvPr id="16" name="Rectangle 15">
            <a:extLst>
              <a:ext uri="{FF2B5EF4-FFF2-40B4-BE49-F238E27FC236}">
                <a16:creationId xmlns:a16="http://schemas.microsoft.com/office/drawing/2014/main" id="{4C8F7DC2-E3CF-4790-A905-9561550B83AC}"/>
              </a:ext>
            </a:extLst>
          </p:cNvPr>
          <p:cNvSpPr/>
          <p:nvPr/>
        </p:nvSpPr>
        <p:spPr>
          <a:xfrm>
            <a:off x="8826426" y="5665012"/>
            <a:ext cx="2289409" cy="553998"/>
          </a:xfrm>
          <a:prstGeom prst="rect">
            <a:avLst/>
          </a:prstGeom>
        </p:spPr>
        <p:txBody>
          <a:bodyPr wrap="none">
            <a:spAutoFit/>
          </a:bodyPr>
          <a:lstStyle/>
          <a:p>
            <a:r>
              <a:rPr lang="en-US" sz="1600" dirty="0">
                <a:solidFill>
                  <a:srgbClr val="BEC329"/>
                </a:solidFill>
                <a:latin typeface="Bahnschrift" panose="020B0502040204020203" pitchFamily="34" charset="0"/>
                <a:cs typeface="Arial" panose="020B0604020202020204" pitchFamily="34" charset="0"/>
              </a:rPr>
              <a:t>Portland, OR</a:t>
            </a:r>
          </a:p>
          <a:p>
            <a:r>
              <a:rPr lang="en-US" sz="1400" dirty="0">
                <a:solidFill>
                  <a:schemeClr val="bg1"/>
                </a:solidFill>
                <a:latin typeface="Bahnschrift Light" panose="020B0502040204020203" pitchFamily="34" charset="0"/>
                <a:cs typeface="Arial" panose="020B0604020202020204" pitchFamily="34" charset="0"/>
              </a:rPr>
              <a:t>(Portland State University)</a:t>
            </a:r>
            <a:endParaRPr lang="en-US" sz="1400" dirty="0"/>
          </a:p>
        </p:txBody>
      </p:sp>
      <p:sp>
        <p:nvSpPr>
          <p:cNvPr id="19" name="TextBox 18">
            <a:extLst>
              <a:ext uri="{FF2B5EF4-FFF2-40B4-BE49-F238E27FC236}">
                <a16:creationId xmlns:a16="http://schemas.microsoft.com/office/drawing/2014/main" id="{5074C65F-137D-4D60-AC19-E9497A79104D}"/>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Research Design</a:t>
            </a:r>
            <a:endParaRPr lang="en-US" sz="3600" b="1"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99986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2FC47B-7DE5-435E-96BE-91A712BC0DD3}"/>
              </a:ext>
            </a:extLst>
          </p:cNvPr>
          <p:cNvSpPr/>
          <p:nvPr/>
        </p:nvSpPr>
        <p:spPr>
          <a:xfrm>
            <a:off x="838196" y="1641374"/>
            <a:ext cx="6553203" cy="523220"/>
          </a:xfrm>
          <a:prstGeom prst="rect">
            <a:avLst/>
          </a:prstGeom>
          <a:noFill/>
        </p:spPr>
        <p:txBody>
          <a:bodyPr wrap="square" rtlCol="0">
            <a:spAutoFit/>
          </a:bodyPr>
          <a:lstStyle/>
          <a:p>
            <a:r>
              <a:rPr lang="en-US" sz="2800" b="1" cap="small" dirty="0">
                <a:solidFill>
                  <a:srgbClr val="BEC329"/>
                </a:solidFill>
                <a:latin typeface="Bahnschrift" panose="020B0502040204020203" pitchFamily="34" charset="0"/>
                <a:cs typeface="Arial" panose="020B0604020202020204" pitchFamily="34" charset="0"/>
              </a:rPr>
              <a:t>1.  Neighborhood Boundary Mapping</a:t>
            </a:r>
          </a:p>
        </p:txBody>
      </p:sp>
      <p:pic>
        <p:nvPicPr>
          <p:cNvPr id="7" name="Picture 6">
            <a:extLst>
              <a:ext uri="{FF2B5EF4-FFF2-40B4-BE49-F238E27FC236}">
                <a16:creationId xmlns:a16="http://schemas.microsoft.com/office/drawing/2014/main" id="{BD9B4030-E4CB-4511-BE71-CD208ECDB8D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1577" t="42310" r="10257" b="5542"/>
          <a:stretch/>
        </p:blipFill>
        <p:spPr>
          <a:xfrm>
            <a:off x="8823959" y="2525132"/>
            <a:ext cx="2650392" cy="3175278"/>
          </a:xfrm>
          <a:prstGeom prst="rect">
            <a:avLst/>
          </a:prstGeom>
        </p:spPr>
      </p:pic>
      <p:pic>
        <p:nvPicPr>
          <p:cNvPr id="6" name="Picture 5">
            <a:extLst>
              <a:ext uri="{FF2B5EF4-FFF2-40B4-BE49-F238E27FC236}">
                <a16:creationId xmlns:a16="http://schemas.microsoft.com/office/drawing/2014/main" id="{C2BF0CE4-891C-4450-9886-4983762189A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0155" t="44549" r="20810" b="1725"/>
          <a:stretch/>
        </p:blipFill>
        <p:spPr>
          <a:xfrm>
            <a:off x="5683475" y="2525131"/>
            <a:ext cx="2985599" cy="3175279"/>
          </a:xfrm>
          <a:prstGeom prst="rect">
            <a:avLst/>
          </a:prstGeom>
        </p:spPr>
      </p:pic>
      <p:pic>
        <p:nvPicPr>
          <p:cNvPr id="11" name="Picture 10">
            <a:extLst>
              <a:ext uri="{FF2B5EF4-FFF2-40B4-BE49-F238E27FC236}">
                <a16:creationId xmlns:a16="http://schemas.microsoft.com/office/drawing/2014/main" id="{607804B3-F599-460B-B94D-40625F099CF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1819" t="96191" r="19935" b="1725"/>
          <a:stretch/>
        </p:blipFill>
        <p:spPr>
          <a:xfrm>
            <a:off x="5838360" y="5577277"/>
            <a:ext cx="2602210" cy="123132"/>
          </a:xfrm>
          <a:prstGeom prst="rect">
            <a:avLst/>
          </a:prstGeom>
        </p:spPr>
      </p:pic>
      <p:sp>
        <p:nvSpPr>
          <p:cNvPr id="9" name="TextBox 8">
            <a:extLst>
              <a:ext uri="{FF2B5EF4-FFF2-40B4-BE49-F238E27FC236}">
                <a16:creationId xmlns:a16="http://schemas.microsoft.com/office/drawing/2014/main" id="{E37714F5-D9DD-46AD-A143-3CEDA30D3525}"/>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Research Design</a:t>
            </a:r>
            <a:endParaRPr lang="en-US" sz="3600" b="1" dirty="0">
              <a:solidFill>
                <a:schemeClr val="bg1"/>
              </a:solidFill>
              <a:latin typeface="Bahnschrift" panose="020B0502040204020203" pitchFamily="34" charset="0"/>
              <a:cs typeface="Arial" panose="020B0604020202020204" pitchFamily="34" charset="0"/>
            </a:endParaRPr>
          </a:p>
        </p:txBody>
      </p:sp>
      <p:sp>
        <p:nvSpPr>
          <p:cNvPr id="12" name="Rectangle 11">
            <a:extLst>
              <a:ext uri="{FF2B5EF4-FFF2-40B4-BE49-F238E27FC236}">
                <a16:creationId xmlns:a16="http://schemas.microsoft.com/office/drawing/2014/main" id="{4486F5BD-F2E5-4122-95EA-C6F36188D8C2}"/>
              </a:ext>
            </a:extLst>
          </p:cNvPr>
          <p:cNvSpPr/>
          <p:nvPr/>
        </p:nvSpPr>
        <p:spPr>
          <a:xfrm>
            <a:off x="838196" y="2525131"/>
            <a:ext cx="6096000" cy="317009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The area around one’s house</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Subjectively named and defined</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Where performing routine tasks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Social constructions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Relationships between place &amp; people </a:t>
            </a:r>
          </a:p>
          <a:p>
            <a:pPr marL="342900" indent="-342900">
              <a:spcBef>
                <a:spcPts val="1200"/>
              </a:spcBef>
              <a:buFont typeface="Arial" panose="020B0604020202020204" pitchFamily="34" charset="0"/>
              <a:buChar char="•"/>
            </a:pPr>
            <a:endParaRPr lang="en-US" sz="2000" dirty="0">
              <a:solidFill>
                <a:schemeClr val="bg1"/>
              </a:solidFill>
              <a:latin typeface="Bahnschrift" panose="020B0502040204020203" pitchFamily="34" charset="0"/>
              <a:cs typeface="Arial" panose="020B0604020202020204" pitchFamily="34" charset="0"/>
            </a:endParaRPr>
          </a:p>
          <a:p>
            <a:pPr marL="342900" indent="-342900">
              <a:spcBef>
                <a:spcPts val="1200"/>
              </a:spcBef>
              <a:buFont typeface="Arial" panose="020B0604020202020204" pitchFamily="34" charset="0"/>
              <a:buChar char="•"/>
            </a:pPr>
            <a:endParaRPr lang="en-US" sz="2000"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13095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2FC47B-7DE5-435E-96BE-91A712BC0DD3}"/>
              </a:ext>
            </a:extLst>
          </p:cNvPr>
          <p:cNvSpPr/>
          <p:nvPr/>
        </p:nvSpPr>
        <p:spPr>
          <a:xfrm>
            <a:off x="838196" y="1641374"/>
            <a:ext cx="6553203" cy="523220"/>
          </a:xfrm>
          <a:prstGeom prst="rect">
            <a:avLst/>
          </a:prstGeom>
          <a:noFill/>
        </p:spPr>
        <p:txBody>
          <a:bodyPr wrap="square" rtlCol="0">
            <a:spAutoFit/>
          </a:bodyPr>
          <a:lstStyle/>
          <a:p>
            <a:r>
              <a:rPr lang="en-US" sz="2800" b="1" cap="small" dirty="0">
                <a:solidFill>
                  <a:srgbClr val="BEC329"/>
                </a:solidFill>
                <a:latin typeface="Bahnschrift" panose="020B0502040204020203" pitchFamily="34" charset="0"/>
                <a:cs typeface="Arial" panose="020B0604020202020204" pitchFamily="34" charset="0"/>
              </a:rPr>
              <a:t>2.  Interview</a:t>
            </a:r>
          </a:p>
        </p:txBody>
      </p:sp>
      <p:sp>
        <p:nvSpPr>
          <p:cNvPr id="9" name="TextBox 8">
            <a:extLst>
              <a:ext uri="{FF2B5EF4-FFF2-40B4-BE49-F238E27FC236}">
                <a16:creationId xmlns:a16="http://schemas.microsoft.com/office/drawing/2014/main" id="{E37714F5-D9DD-46AD-A143-3CEDA30D3525}"/>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Research Design</a:t>
            </a:r>
            <a:endParaRPr lang="en-US" sz="3600" b="1" dirty="0">
              <a:solidFill>
                <a:schemeClr val="bg1"/>
              </a:solidFill>
              <a:latin typeface="Bahnschrift" panose="020B0502040204020203" pitchFamily="34" charset="0"/>
              <a:cs typeface="Arial" panose="020B0604020202020204" pitchFamily="34" charset="0"/>
            </a:endParaRPr>
          </a:p>
        </p:txBody>
      </p:sp>
      <p:sp>
        <p:nvSpPr>
          <p:cNvPr id="12" name="Rectangle 11">
            <a:extLst>
              <a:ext uri="{FF2B5EF4-FFF2-40B4-BE49-F238E27FC236}">
                <a16:creationId xmlns:a16="http://schemas.microsoft.com/office/drawing/2014/main" id="{4486F5BD-F2E5-4122-95EA-C6F36188D8C2}"/>
              </a:ext>
            </a:extLst>
          </p:cNvPr>
          <p:cNvSpPr/>
          <p:nvPr/>
        </p:nvSpPr>
        <p:spPr>
          <a:xfrm>
            <a:off x="838198" y="2525131"/>
            <a:ext cx="6096000" cy="2708434"/>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Life before and after the home modifications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Aspects of satisfactions &amp; limitations</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Mobility on a typical day/week/month</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Barriers to get around</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Use of public transportation</a:t>
            </a:r>
          </a:p>
          <a:p>
            <a:pPr marL="342900"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What does ‘Aging in place’ mean to you?</a:t>
            </a:r>
          </a:p>
        </p:txBody>
      </p:sp>
      <p:pic>
        <p:nvPicPr>
          <p:cNvPr id="8" name="Picture 7">
            <a:extLst>
              <a:ext uri="{FF2B5EF4-FFF2-40B4-BE49-F238E27FC236}">
                <a16:creationId xmlns:a16="http://schemas.microsoft.com/office/drawing/2014/main" id="{875F6E65-E1F9-4CC4-A50C-86CBCC1FB6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3176" y="2525131"/>
            <a:ext cx="4230626" cy="3176655"/>
          </a:xfrm>
          <a:prstGeom prst="rect">
            <a:avLst/>
          </a:prstGeom>
        </p:spPr>
      </p:pic>
    </p:spTree>
    <p:extLst>
      <p:ext uri="{BB962C8B-B14F-4D97-AF65-F5344CB8AC3E}">
        <p14:creationId xmlns:p14="http://schemas.microsoft.com/office/powerpoint/2010/main" val="333494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9BCB04-F930-4E59-BEA5-9C137CD88EF9}"/>
              </a:ext>
            </a:extLst>
          </p:cNvPr>
          <p:cNvSpPr/>
          <p:nvPr/>
        </p:nvSpPr>
        <p:spPr>
          <a:xfrm>
            <a:off x="838196" y="1641374"/>
            <a:ext cx="6553203" cy="523220"/>
          </a:xfrm>
          <a:prstGeom prst="rect">
            <a:avLst/>
          </a:prstGeom>
          <a:noFill/>
        </p:spPr>
        <p:txBody>
          <a:bodyPr wrap="square" rtlCol="0">
            <a:spAutoFit/>
          </a:bodyPr>
          <a:lstStyle/>
          <a:p>
            <a:r>
              <a:rPr lang="en-US" sz="2800" b="1" cap="small" dirty="0">
                <a:solidFill>
                  <a:srgbClr val="BEC329"/>
                </a:solidFill>
                <a:latin typeface="Bahnschrift" panose="020B0502040204020203" pitchFamily="34" charset="0"/>
                <a:cs typeface="Arial" panose="020B0604020202020204" pitchFamily="34" charset="0"/>
              </a:rPr>
              <a:t>3.  Survey</a:t>
            </a:r>
          </a:p>
        </p:txBody>
      </p:sp>
      <p:sp>
        <p:nvSpPr>
          <p:cNvPr id="7" name="Rectangle 6">
            <a:extLst>
              <a:ext uri="{FF2B5EF4-FFF2-40B4-BE49-F238E27FC236}">
                <a16:creationId xmlns:a16="http://schemas.microsoft.com/office/drawing/2014/main" id="{FFC2FEA5-5866-4B63-A09D-0EFDB0B216AA}"/>
              </a:ext>
            </a:extLst>
          </p:cNvPr>
          <p:cNvSpPr/>
          <p:nvPr/>
        </p:nvSpPr>
        <p:spPr>
          <a:xfrm>
            <a:off x="838196" y="2525131"/>
            <a:ext cx="10390636" cy="3370153"/>
          </a:xfrm>
          <a:prstGeom prst="rect">
            <a:avLst/>
          </a:prstGeom>
        </p:spPr>
        <p:txBody>
          <a:bodyPr wrap="square">
            <a:spAutoFit/>
          </a:bodyPr>
          <a:lstStyle/>
          <a:p>
            <a:pPr marL="457200" indent="-457200">
              <a:lnSpc>
                <a:spcPct val="90000"/>
              </a:lnSpc>
              <a:spcBef>
                <a:spcPts val="1200"/>
              </a:spcBef>
              <a:buAutoNum type="alphaUcPeriod"/>
            </a:pPr>
            <a:r>
              <a:rPr lang="en-US" sz="2000" dirty="0">
                <a:solidFill>
                  <a:schemeClr val="bg1"/>
                </a:solidFill>
                <a:latin typeface="Bahnschrift" panose="020B0502040204020203" pitchFamily="34" charset="0"/>
                <a:cs typeface="Arial" panose="020B0604020202020204" pitchFamily="34" charset="0"/>
              </a:rPr>
              <a:t>Validated Instruments</a:t>
            </a:r>
          </a:p>
          <a:p>
            <a:pPr marL="800100" lvl="1" indent="-342900">
              <a:lnSpc>
                <a:spcPct val="90000"/>
              </a:lnSpc>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Life-Space Assessment (LSA) </a:t>
            </a:r>
            <a:r>
              <a:rPr lang="en-US" sz="1600" dirty="0">
                <a:solidFill>
                  <a:schemeClr val="bg2">
                    <a:lumMod val="75000"/>
                  </a:schemeClr>
                </a:solidFill>
                <a:latin typeface="Bahnschrift" panose="020B0502040204020203" pitchFamily="34" charset="0"/>
                <a:cs typeface="Arial" panose="020B0604020202020204" pitchFamily="34" charset="0"/>
              </a:rPr>
              <a:t>– Peel et al.</a:t>
            </a:r>
            <a:endParaRPr lang="en-US" sz="2000" dirty="0">
              <a:solidFill>
                <a:schemeClr val="bg1"/>
              </a:solidFill>
              <a:latin typeface="Bahnschrift" panose="020B0502040204020203" pitchFamily="34" charset="0"/>
              <a:cs typeface="Arial" panose="020B0604020202020204" pitchFamily="34" charset="0"/>
            </a:endParaRPr>
          </a:p>
          <a:p>
            <a:pPr marL="800100" lvl="1" indent="-342900">
              <a:lnSpc>
                <a:spcPct val="90000"/>
              </a:lnSpc>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Neighborhood Environment Walkability Scale (NEWS) </a:t>
            </a:r>
            <a:r>
              <a:rPr lang="en-US" sz="1600" dirty="0">
                <a:solidFill>
                  <a:schemeClr val="bg2">
                    <a:lumMod val="75000"/>
                  </a:schemeClr>
                </a:solidFill>
                <a:latin typeface="Bahnschrift" panose="020B0502040204020203" pitchFamily="34" charset="0"/>
                <a:cs typeface="Arial" panose="020B0604020202020204" pitchFamily="34" charset="0"/>
              </a:rPr>
              <a:t>– </a:t>
            </a:r>
            <a:r>
              <a:rPr lang="en-US" sz="1600" dirty="0" err="1">
                <a:solidFill>
                  <a:schemeClr val="bg2">
                    <a:lumMod val="75000"/>
                  </a:schemeClr>
                </a:solidFill>
                <a:latin typeface="Bahnschrift" panose="020B0502040204020203" pitchFamily="34" charset="0"/>
                <a:cs typeface="Arial" panose="020B0604020202020204" pitchFamily="34" charset="0"/>
              </a:rPr>
              <a:t>Sallis</a:t>
            </a:r>
            <a:r>
              <a:rPr lang="en-US" sz="1600" dirty="0">
                <a:solidFill>
                  <a:schemeClr val="bg2">
                    <a:lumMod val="75000"/>
                  </a:schemeClr>
                </a:solidFill>
                <a:latin typeface="Bahnschrift" panose="020B0502040204020203" pitchFamily="34" charset="0"/>
                <a:cs typeface="Arial" panose="020B0604020202020204" pitchFamily="34" charset="0"/>
              </a:rPr>
              <a:t> et al.</a:t>
            </a:r>
          </a:p>
          <a:p>
            <a:pPr marL="800100" lvl="1" indent="-342900">
              <a:lnSpc>
                <a:spcPct val="90000"/>
              </a:lnSpc>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The Lawton Instrumental Activities of Daily Living Scale (IADLs) </a:t>
            </a:r>
            <a:r>
              <a:rPr lang="en-US" sz="1600" dirty="0">
                <a:solidFill>
                  <a:schemeClr val="bg2">
                    <a:lumMod val="75000"/>
                  </a:schemeClr>
                </a:solidFill>
                <a:latin typeface="Bahnschrift" panose="020B0502040204020203" pitchFamily="34" charset="0"/>
                <a:cs typeface="Arial" panose="020B0604020202020204" pitchFamily="34" charset="0"/>
              </a:rPr>
              <a:t>– Lawton &amp; Brody</a:t>
            </a:r>
            <a:endParaRPr lang="en-US" sz="2000" dirty="0">
              <a:solidFill>
                <a:schemeClr val="bg1"/>
              </a:solidFill>
              <a:latin typeface="Bahnschrift" panose="020B0502040204020203" pitchFamily="34" charset="0"/>
              <a:cs typeface="Arial" panose="020B0604020202020204" pitchFamily="34" charset="0"/>
            </a:endParaRPr>
          </a:p>
          <a:p>
            <a:pPr marL="457200" indent="-457200">
              <a:lnSpc>
                <a:spcPct val="90000"/>
              </a:lnSpc>
              <a:spcBef>
                <a:spcPts val="1800"/>
              </a:spcBef>
              <a:buAutoNum type="alphaUcPeriod"/>
            </a:pPr>
            <a:r>
              <a:rPr lang="en-US" sz="2000" dirty="0">
                <a:solidFill>
                  <a:schemeClr val="bg1"/>
                </a:solidFill>
                <a:latin typeface="Bahnschrift" panose="020B0502040204020203" pitchFamily="34" charset="0"/>
                <a:cs typeface="Arial" panose="020B0604020202020204" pitchFamily="34" charset="0"/>
              </a:rPr>
              <a:t>Project-Specific </a:t>
            </a:r>
          </a:p>
          <a:p>
            <a:pPr marL="800100" lvl="1" indent="-342900">
              <a:lnSpc>
                <a:spcPct val="90000"/>
              </a:lnSpc>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Life-Space Mobility Assessment </a:t>
            </a:r>
          </a:p>
          <a:p>
            <a:pPr marL="800100" lvl="1" indent="-342900">
              <a:spcBef>
                <a:spcPts val="1200"/>
              </a:spcBef>
              <a:buFont typeface="Arial" panose="020B0604020202020204" pitchFamily="34" charset="0"/>
              <a:buChar char="•"/>
            </a:pPr>
            <a:r>
              <a:rPr lang="en-US" sz="2000" dirty="0">
                <a:solidFill>
                  <a:schemeClr val="bg1"/>
                </a:solidFill>
                <a:latin typeface="Bahnschrift" panose="020B0502040204020203" pitchFamily="34" charset="0"/>
                <a:cs typeface="Arial" panose="020B0604020202020204" pitchFamily="34" charset="0"/>
              </a:rPr>
              <a:t>Socio-demographics  /  Home modifications  / Home &amp; neighborhood satisfaction  /  Mobility  /  Aging in place</a:t>
            </a:r>
          </a:p>
        </p:txBody>
      </p:sp>
      <p:sp>
        <p:nvSpPr>
          <p:cNvPr id="8" name="TextBox 7">
            <a:extLst>
              <a:ext uri="{FF2B5EF4-FFF2-40B4-BE49-F238E27FC236}">
                <a16:creationId xmlns:a16="http://schemas.microsoft.com/office/drawing/2014/main" id="{0AF86388-9272-406C-A6DF-1897887C2F1E}"/>
              </a:ext>
            </a:extLst>
          </p:cNvPr>
          <p:cNvSpPr txBox="1"/>
          <p:nvPr/>
        </p:nvSpPr>
        <p:spPr>
          <a:xfrm>
            <a:off x="672860" y="634506"/>
            <a:ext cx="9937630" cy="646331"/>
          </a:xfrm>
          <a:prstGeom prst="rect">
            <a:avLst/>
          </a:prstGeom>
          <a:noFill/>
        </p:spPr>
        <p:txBody>
          <a:bodyPr wrap="square" rtlCol="0">
            <a:spAutoFit/>
          </a:bodyPr>
          <a:lstStyle/>
          <a:p>
            <a:r>
              <a:rPr lang="en-US" sz="3600" b="1" cap="small" dirty="0">
                <a:solidFill>
                  <a:schemeClr val="bg1"/>
                </a:solidFill>
                <a:latin typeface="Bahnschrift" panose="020B0502040204020203" pitchFamily="34" charset="0"/>
                <a:cs typeface="Arial" panose="020B0604020202020204" pitchFamily="34" charset="0"/>
              </a:rPr>
              <a:t>Research Design</a:t>
            </a:r>
            <a:endParaRPr lang="en-US" sz="3600" b="1" dirty="0">
              <a:solidFill>
                <a:schemeClr val="bg1"/>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1675564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1141</Words>
  <Application>Microsoft Office PowerPoint</Application>
  <PresentationFormat>Widescreen</PresentationFormat>
  <Paragraphs>210</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Calibri</vt:lpstr>
      <vt:lpstr>Calibri Light</vt:lpstr>
      <vt:lpstr>맑은 고딕</vt:lpstr>
      <vt:lpstr>Wingdings</vt:lpstr>
      <vt:lpstr>Arial</vt:lpstr>
      <vt:lpstr>Times New Roman</vt:lpstr>
      <vt:lpstr>Bahnschrift</vt:lpstr>
      <vt:lpstr>Century</vt:lpstr>
      <vt:lpstr>Bahnschrift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 Young Kim</dc:creator>
  <cp:lastModifiedBy>Ja Young Kim</cp:lastModifiedBy>
  <cp:revision>132</cp:revision>
  <dcterms:created xsi:type="dcterms:W3CDTF">2018-10-15T09:33:29Z</dcterms:created>
  <dcterms:modified xsi:type="dcterms:W3CDTF">2018-10-31T14:34:02Z</dcterms:modified>
</cp:coreProperties>
</file>