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sldIdLst>
    <p:sldId id="256" r:id="rId2"/>
    <p:sldId id="307" r:id="rId3"/>
    <p:sldId id="278" r:id="rId4"/>
    <p:sldId id="279" r:id="rId5"/>
    <p:sldId id="288" r:id="rId6"/>
    <p:sldId id="280" r:id="rId7"/>
    <p:sldId id="281" r:id="rId8"/>
    <p:sldId id="282" r:id="rId9"/>
    <p:sldId id="283" r:id="rId10"/>
    <p:sldId id="285" r:id="rId11"/>
    <p:sldId id="304" r:id="rId12"/>
    <p:sldId id="290" r:id="rId13"/>
    <p:sldId id="292" r:id="rId14"/>
    <p:sldId id="261" r:id="rId15"/>
    <p:sldId id="293" r:id="rId16"/>
    <p:sldId id="305" r:id="rId17"/>
    <p:sldId id="294" r:id="rId18"/>
    <p:sldId id="299" r:id="rId19"/>
    <p:sldId id="295" r:id="rId20"/>
    <p:sldId id="296" r:id="rId21"/>
    <p:sldId id="300" r:id="rId22"/>
    <p:sldId id="297" r:id="rId23"/>
    <p:sldId id="301" r:id="rId24"/>
    <p:sldId id="298" r:id="rId25"/>
    <p:sldId id="302" r:id="rId26"/>
    <p:sldId id="303" r:id="rId27"/>
    <p:sldId id="306" r:id="rId28"/>
    <p:sldId id="277" r:id="rId29"/>
    <p:sldId id="291" r:id="rId3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id+0URuoly4I5O5Gw7FJXtLoolB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2A55FE5-2CEA-48B4-ADFA-ACBC3B4399E5}">
  <a:tblStyle styleId="{52A55FE5-2CEA-48B4-ADFA-ACBC3B4399E5}"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0" autoAdjust="0"/>
    <p:restoredTop sz="92482" autoAdjust="0"/>
  </p:normalViewPr>
  <p:slideViewPr>
    <p:cSldViewPr snapToGrid="0">
      <p:cViewPr varScale="1">
        <p:scale>
          <a:sx n="104" d="100"/>
          <a:sy n="104"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465350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9923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5" name="Google Shape;21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9377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3f589ef681_0_0:notes"/>
          <p:cNvSpPr>
            <a:spLocks noGrp="1" noRot="1" noChangeAspect="1"/>
          </p:cNvSpPr>
          <p:nvPr>
            <p:ph type="sldImg" idx="2"/>
          </p:nvPr>
        </p:nvSpPr>
        <p:spPr>
          <a:xfrm>
            <a:off x="374650"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3f589ef681_0_0:notes"/>
          <p:cNvSpPr txBox="1">
            <a:spLocks noGrp="1"/>
          </p:cNvSpPr>
          <p:nvPr>
            <p:ph type="body" idx="1"/>
          </p:nvPr>
        </p:nvSpPr>
        <p:spPr>
          <a:xfrm>
            <a:off x="695484" y="4421823"/>
            <a:ext cx="5563870" cy="4189095"/>
          </a:xfrm>
          <a:prstGeom prst="rect">
            <a:avLst/>
          </a:prstGeom>
        </p:spPr>
        <p:txBody>
          <a:bodyPr spcFirstLastPara="1" wrap="square" lIns="92915" tIns="92915" rIns="92915" bIns="92915" anchor="t" anchorCtr="0">
            <a:noAutofit/>
          </a:bodyPr>
          <a:lstStyle/>
          <a:p>
            <a:pPr marL="0" indent="0" defTabSz="929305">
              <a:buNone/>
            </a:pPr>
            <a:r>
              <a:rPr lang="en" b="1" dirty="0"/>
              <a:t>What happens to those without internet connectivity? </a:t>
            </a:r>
            <a:r>
              <a:rPr lang="en-US" b="1" dirty="0"/>
              <a:t>B</a:t>
            </a:r>
            <a:r>
              <a:rPr lang="en" b="1" dirty="0"/>
              <a:t>ank or credit accounts? English language proficiency</a:t>
            </a:r>
            <a:r>
              <a:rPr lang="en" b="1" dirty="0" smtClean="0"/>
              <a:t>? Public transt</a:t>
            </a:r>
            <a:r>
              <a:rPr lang="en" b="1" baseline="0" dirty="0" smtClean="0"/>
              <a:t> – and TNCs. </a:t>
            </a:r>
            <a:r>
              <a:rPr lang="en-US" b="1" baseline="0" dirty="0" smtClean="0"/>
              <a:t>E</a:t>
            </a:r>
            <a:r>
              <a:rPr lang="en" b="1" baseline="0" dirty="0" smtClean="0"/>
              <a:t>tc/ This project focuses on transit fare payment but</a:t>
            </a:r>
            <a:endParaRPr lang="en" b="1" dirty="0"/>
          </a:p>
        </p:txBody>
      </p:sp>
    </p:spTree>
    <p:extLst>
      <p:ext uri="{BB962C8B-B14F-4D97-AF65-F5344CB8AC3E}">
        <p14:creationId xmlns:p14="http://schemas.microsoft.com/office/powerpoint/2010/main" val="257075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This project is a work in progress to look at these</a:t>
            </a:r>
            <a:r>
              <a:rPr lang="en-US" baseline="0" dirty="0" smtClean="0"/>
              <a:t> issues for new fare payment technologies – but applicable to a wide range of mobility systems – </a:t>
            </a:r>
            <a:r>
              <a:rPr lang="en-US" baseline="0" dirty="0" err="1" smtClean="0"/>
              <a:t>bikesahre</a:t>
            </a:r>
            <a:r>
              <a:rPr lang="en-US" baseline="0" dirty="0" smtClean="0"/>
              <a:t> to TNCs</a:t>
            </a:r>
            <a:endParaRPr lang="en-US" dirty="0"/>
          </a:p>
        </p:txBody>
      </p:sp>
    </p:spTree>
    <p:extLst>
      <p:ext uri="{BB962C8B-B14F-4D97-AF65-F5344CB8AC3E}">
        <p14:creationId xmlns:p14="http://schemas.microsoft.com/office/powerpoint/2010/main" val="1548929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1399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83121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smtClean="0"/>
              <a:t>Age, Race/Ethnicity and Income “groups” were formed by combining categories in order to create simpler comparison groups with sufficient sample size. </a:t>
            </a:r>
            <a:r>
              <a:rPr lang="en-US" smtClean="0"/>
              <a:t>Large non-response (especially for income) – “missing” category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dirty="0" smtClean="0"/>
          </a:p>
          <a:p>
            <a:endParaRPr lang="en-US" dirty="0"/>
          </a:p>
        </p:txBody>
      </p:sp>
    </p:spTree>
    <p:extLst>
      <p:ext uri="{BB962C8B-B14F-4D97-AF65-F5344CB8AC3E}">
        <p14:creationId xmlns:p14="http://schemas.microsoft.com/office/powerpoint/2010/main" val="3421032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Red low – Blue high - Heavy reliance on cash on bus. Smartphone app use varies greatly between large metros and Eugene. Cash in general much higher than credit/debit.</a:t>
            </a:r>
            <a:endParaRPr lang="en-US" dirty="0"/>
          </a:p>
        </p:txBody>
      </p:sp>
    </p:spTree>
    <p:extLst>
      <p:ext uri="{BB962C8B-B14F-4D97-AF65-F5344CB8AC3E}">
        <p14:creationId xmlns:p14="http://schemas.microsoft.com/office/powerpoint/2010/main" val="2137503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Red “bad” – more exclusion. Yellow is less exclusion.</a:t>
            </a:r>
            <a:r>
              <a:rPr lang="en-US" baseline="0" dirty="0" smtClean="0"/>
              <a:t> Eugene – riders face more exclusion more generally. </a:t>
            </a:r>
            <a:endParaRPr lang="en-US" dirty="0"/>
          </a:p>
        </p:txBody>
      </p:sp>
    </p:spTree>
    <p:extLst>
      <p:ext uri="{BB962C8B-B14F-4D97-AF65-F5344CB8AC3E}">
        <p14:creationId xmlns:p14="http://schemas.microsoft.com/office/powerpoint/2010/main" val="2457102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1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sp>
        <p:nvSpPr>
          <p:cNvPr id="25" name="Google Shape;25;p4"/>
          <p:cNvSpPr txBox="1">
            <a:spLocks noGrp="1"/>
          </p:cNvSpPr>
          <p:nvPr>
            <p:ph type="title"/>
          </p:nvPr>
        </p:nvSpPr>
        <p:spPr>
          <a:xfrm>
            <a:off x="3200333" y="767933"/>
            <a:ext cx="8428800" cy="8472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3213483" y="2127701"/>
            <a:ext cx="8428800" cy="4003200"/>
          </a:xfrm>
          <a:prstGeom prst="rect">
            <a:avLst/>
          </a:prstGeom>
        </p:spPr>
        <p:txBody>
          <a:bodyPr spcFirstLastPara="1" wrap="square" lIns="91425" tIns="91425" rIns="91425" bIns="91425" anchor="t" anchorCtr="0"/>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7" name="Google Shape;27;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94030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2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3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3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678743"/>
            <a:ext cx="9144000" cy="2387600"/>
          </a:xfrm>
          <a:prstGeom prst="rect">
            <a:avLst/>
          </a:prstGeom>
          <a:noFill/>
          <a:ln>
            <a:noFill/>
          </a:ln>
        </p:spPr>
        <p:txBody>
          <a:bodyPr spcFirstLastPara="1" wrap="square" lIns="91425" tIns="45700" rIns="91425" bIns="45700" anchor="b" anchorCtr="0">
            <a:normAutofit/>
          </a:bodyPr>
          <a:lstStyle/>
          <a:p>
            <a:pPr lvl="0">
              <a:buSzPts val="5400"/>
            </a:pPr>
            <a:r>
              <a:rPr lang="en-US" sz="5400" b="1" dirty="0"/>
              <a:t>Understanding Technology-Based Exclusion in Emerging Smart Mobility Systems</a:t>
            </a:r>
            <a:endParaRPr sz="5400" dirty="0"/>
          </a:p>
        </p:txBody>
      </p:sp>
      <p:sp>
        <p:nvSpPr>
          <p:cNvPr id="85" name="Google Shape;85;p1"/>
          <p:cNvSpPr txBox="1">
            <a:spLocks noGrp="1"/>
          </p:cNvSpPr>
          <p:nvPr>
            <p:ph type="subTitle" idx="1"/>
          </p:nvPr>
        </p:nvSpPr>
        <p:spPr>
          <a:xfrm>
            <a:off x="840463" y="3223306"/>
            <a:ext cx="10511073" cy="3155757"/>
          </a:xfrm>
          <a:prstGeom prst="rect">
            <a:avLst/>
          </a:prstGeom>
          <a:noFill/>
          <a:ln>
            <a:noFill/>
          </a:ln>
        </p:spPr>
        <p:txBody>
          <a:bodyPr spcFirstLastPara="1" wrap="square" lIns="91425" tIns="45700" rIns="91425" bIns="45700" anchor="t" anchorCtr="0">
            <a:normAutofit/>
          </a:bodyPr>
          <a:lstStyle/>
          <a:p>
            <a:pPr marL="0" lvl="0" indent="0">
              <a:lnSpc>
                <a:spcPct val="80000"/>
              </a:lnSpc>
              <a:spcBef>
                <a:spcPts val="0"/>
              </a:spcBef>
              <a:buSzPts val="2220"/>
            </a:pPr>
            <a:r>
              <a:rPr lang="en-US" sz="3200" dirty="0"/>
              <a:t>Friday Transportation Seminar</a:t>
            </a:r>
          </a:p>
          <a:p>
            <a:pPr marL="0" lvl="0" indent="0">
              <a:lnSpc>
                <a:spcPct val="80000"/>
              </a:lnSpc>
              <a:spcBef>
                <a:spcPts val="0"/>
              </a:spcBef>
              <a:buSzPts val="2220"/>
            </a:pPr>
            <a:r>
              <a:rPr lang="en-US" sz="3200" dirty="0" smtClean="0"/>
              <a:t>May 22, 2020</a:t>
            </a:r>
            <a:endParaRPr lang="en-US" sz="3200" dirty="0"/>
          </a:p>
          <a:p>
            <a:pPr marL="0" lvl="0" indent="0">
              <a:lnSpc>
                <a:spcPct val="80000"/>
              </a:lnSpc>
              <a:spcBef>
                <a:spcPts val="0"/>
              </a:spcBef>
              <a:buSzPts val="2220"/>
            </a:pPr>
            <a:endParaRPr lang="en-US" sz="3200" dirty="0"/>
          </a:p>
          <a:p>
            <a:pPr marL="0" lvl="0" indent="0">
              <a:lnSpc>
                <a:spcPct val="80000"/>
              </a:lnSpc>
              <a:spcBef>
                <a:spcPts val="0"/>
              </a:spcBef>
              <a:buSzPts val="2220"/>
            </a:pPr>
            <a:r>
              <a:rPr lang="en-US" sz="3200" dirty="0"/>
              <a:t>TRANSPORTATION RESEARCH AND EDUCATION CENTER</a:t>
            </a:r>
          </a:p>
          <a:p>
            <a:pPr marL="0" lvl="0" indent="0">
              <a:lnSpc>
                <a:spcPct val="80000"/>
              </a:lnSpc>
              <a:spcBef>
                <a:spcPts val="0"/>
              </a:spcBef>
              <a:buSzPts val="2220"/>
            </a:pPr>
            <a:r>
              <a:rPr lang="en-US" sz="3200" dirty="0"/>
              <a:t>PORTLAND STATE UNIVERSITY</a:t>
            </a:r>
          </a:p>
          <a:p>
            <a:pPr marL="0" lvl="0" indent="0">
              <a:lnSpc>
                <a:spcPct val="80000"/>
              </a:lnSpc>
              <a:spcBef>
                <a:spcPts val="0"/>
              </a:spcBef>
              <a:buSzPts val="2220"/>
            </a:pPr>
            <a:endParaRPr sz="3200" dirty="0"/>
          </a:p>
        </p:txBody>
      </p:sp>
      <p:pic>
        <p:nvPicPr>
          <p:cNvPr id="1026" name="Picture 2" descr="Ho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789" y="5302737"/>
            <a:ext cx="2857500" cy="10763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776"/>
            <a:ext cx="10515600" cy="1325563"/>
          </a:xfrm>
        </p:spPr>
        <p:txBody>
          <a:bodyPr/>
          <a:lstStyle/>
          <a:p>
            <a:r>
              <a:rPr lang="en-US" dirty="0" smtClean="0"/>
              <a:t>Overall project research questions</a:t>
            </a:r>
            <a:endParaRPr lang="en-US" dirty="0"/>
          </a:p>
        </p:txBody>
      </p:sp>
      <p:sp>
        <p:nvSpPr>
          <p:cNvPr id="3" name="Content Placeholder 2"/>
          <p:cNvSpPr>
            <a:spLocks noGrp="1"/>
          </p:cNvSpPr>
          <p:nvPr>
            <p:ph idx="1"/>
          </p:nvPr>
        </p:nvSpPr>
        <p:spPr>
          <a:xfrm>
            <a:off x="279165" y="1321423"/>
            <a:ext cx="11702041" cy="5062285"/>
          </a:xfrm>
        </p:spPr>
        <p:txBody>
          <a:bodyPr>
            <a:normAutofit/>
          </a:bodyPr>
          <a:lstStyle/>
          <a:p>
            <a:pPr marL="514338" indent="-514338">
              <a:buFont typeface="+mj-lt"/>
              <a:buAutoNum type="arabicPeriod"/>
            </a:pPr>
            <a:r>
              <a:rPr lang="en-US" dirty="0" smtClean="0"/>
              <a:t>What </a:t>
            </a:r>
            <a:r>
              <a:rPr lang="en-US" dirty="0"/>
              <a:t>is the prevalence and types of automated fare payment systems in the U.S</a:t>
            </a:r>
            <a:r>
              <a:rPr lang="en-US" dirty="0" smtClean="0"/>
              <a:t>.? </a:t>
            </a:r>
            <a:endParaRPr lang="en-US" dirty="0"/>
          </a:p>
          <a:p>
            <a:pPr marL="514338" indent="-514338">
              <a:buFont typeface="+mj-lt"/>
              <a:buAutoNum type="arabicPeriod"/>
            </a:pPr>
            <a:r>
              <a:rPr lang="en-US" dirty="0" smtClean="0"/>
              <a:t>How </a:t>
            </a:r>
            <a:r>
              <a:rPr lang="en-US" dirty="0"/>
              <a:t>do the automated payment systems </a:t>
            </a:r>
            <a:r>
              <a:rPr lang="en-US" dirty="0" smtClean="0"/>
              <a:t>impact/exclude different riders?</a:t>
            </a:r>
          </a:p>
          <a:p>
            <a:pPr lvl="1"/>
            <a:r>
              <a:rPr lang="en-US" dirty="0" smtClean="0"/>
              <a:t>Demographics: Different </a:t>
            </a:r>
            <a:r>
              <a:rPr lang="en-US" dirty="0"/>
              <a:t>ages, </a:t>
            </a:r>
            <a:r>
              <a:rPr lang="en-US" dirty="0" smtClean="0"/>
              <a:t>incomes, race/ethnicity, etc.</a:t>
            </a:r>
          </a:p>
          <a:p>
            <a:pPr lvl="1"/>
            <a:r>
              <a:rPr lang="en-US" dirty="0" smtClean="0"/>
              <a:t>Geography: Live </a:t>
            </a:r>
            <a:r>
              <a:rPr lang="en-US" dirty="0"/>
              <a:t>or work in neighborhoods underserved by transit or other </a:t>
            </a:r>
            <a:r>
              <a:rPr lang="en-US" dirty="0" smtClean="0"/>
              <a:t>amenities</a:t>
            </a:r>
          </a:p>
          <a:p>
            <a:pPr lvl="1"/>
            <a:r>
              <a:rPr lang="en-US" dirty="0" smtClean="0"/>
              <a:t>Technology: Do </a:t>
            </a:r>
            <a:r>
              <a:rPr lang="en-US" dirty="0"/>
              <a:t>not own smartphones or have readily available internet </a:t>
            </a:r>
            <a:r>
              <a:rPr lang="en-US" dirty="0" smtClean="0"/>
              <a:t>access</a:t>
            </a:r>
          </a:p>
          <a:p>
            <a:pPr lvl="1"/>
            <a:r>
              <a:rPr lang="en-US" dirty="0" smtClean="0"/>
              <a:t>Banking: Are </a:t>
            </a:r>
            <a:r>
              <a:rPr lang="en-US" dirty="0"/>
              <a:t>under- or </a:t>
            </a:r>
            <a:r>
              <a:rPr lang="en-US" dirty="0" smtClean="0"/>
              <a:t>un-banked</a:t>
            </a:r>
          </a:p>
          <a:p>
            <a:pPr lvl="1"/>
            <a:r>
              <a:rPr lang="en-US" dirty="0" smtClean="0"/>
              <a:t>Other.. (e.g. language, technological proficiency)</a:t>
            </a:r>
          </a:p>
          <a:p>
            <a:pPr marL="514338" indent="-514338">
              <a:buFont typeface="+mj-lt"/>
              <a:buAutoNum type="arabicPeriod"/>
            </a:pPr>
            <a:r>
              <a:rPr lang="en-US" dirty="0" smtClean="0"/>
              <a:t>What </a:t>
            </a:r>
            <a:r>
              <a:rPr lang="en-US" dirty="0"/>
              <a:t>mitigation strategies have agencies </a:t>
            </a:r>
            <a:r>
              <a:rPr lang="en-US" dirty="0" smtClean="0"/>
              <a:t>adopted? </a:t>
            </a:r>
            <a:endParaRPr lang="en-US" dirty="0"/>
          </a:p>
          <a:p>
            <a:pPr marL="514338" indent="-514338">
              <a:buFont typeface="+mj-lt"/>
              <a:buAutoNum type="arabicPeriod"/>
            </a:pPr>
            <a:r>
              <a:rPr lang="en-US" dirty="0" smtClean="0"/>
              <a:t>How </a:t>
            </a:r>
            <a:r>
              <a:rPr lang="en-US" dirty="0"/>
              <a:t>cost effective are </a:t>
            </a:r>
            <a:r>
              <a:rPr lang="en-US" dirty="0" smtClean="0"/>
              <a:t>they – from an agency and rider point of view?</a:t>
            </a:r>
            <a:endParaRPr lang="en-US" dirty="0"/>
          </a:p>
        </p:txBody>
      </p:sp>
    </p:spTree>
    <p:extLst>
      <p:ext uri="{BB962C8B-B14F-4D97-AF65-F5344CB8AC3E}">
        <p14:creationId xmlns:p14="http://schemas.microsoft.com/office/powerpoint/2010/main" val="3166347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776"/>
            <a:ext cx="10515600" cy="1325563"/>
          </a:xfrm>
        </p:spPr>
        <p:txBody>
          <a:bodyPr/>
          <a:lstStyle/>
          <a:p>
            <a:r>
              <a:rPr lang="en-US" dirty="0" smtClean="0"/>
              <a:t>Overall project research questions</a:t>
            </a:r>
            <a:endParaRPr lang="en-US" dirty="0"/>
          </a:p>
        </p:txBody>
      </p:sp>
      <p:sp>
        <p:nvSpPr>
          <p:cNvPr id="3" name="Content Placeholder 2"/>
          <p:cNvSpPr>
            <a:spLocks noGrp="1"/>
          </p:cNvSpPr>
          <p:nvPr>
            <p:ph idx="1"/>
          </p:nvPr>
        </p:nvSpPr>
        <p:spPr>
          <a:xfrm>
            <a:off x="279165" y="1321423"/>
            <a:ext cx="11912835" cy="5062285"/>
          </a:xfrm>
        </p:spPr>
        <p:txBody>
          <a:bodyPr>
            <a:normAutofit/>
          </a:bodyPr>
          <a:lstStyle/>
          <a:p>
            <a:pPr marL="514338" indent="-514338">
              <a:buFont typeface="+mj-lt"/>
              <a:buAutoNum type="arabicPeriod"/>
            </a:pPr>
            <a:r>
              <a:rPr lang="en-US" dirty="0" smtClean="0"/>
              <a:t>What </a:t>
            </a:r>
            <a:r>
              <a:rPr lang="en-US" dirty="0"/>
              <a:t>is the prevalence and types of automated fare payment systems </a:t>
            </a:r>
            <a:r>
              <a:rPr lang="en-US" dirty="0" smtClean="0"/>
              <a:t>in    </a:t>
            </a:r>
            <a:r>
              <a:rPr lang="en-US" dirty="0"/>
              <a:t>the U.S</a:t>
            </a:r>
            <a:r>
              <a:rPr lang="en-US" dirty="0" smtClean="0"/>
              <a:t>.? </a:t>
            </a:r>
            <a:endParaRPr lang="en-US" dirty="0"/>
          </a:p>
          <a:p>
            <a:pPr marL="514338" indent="-514338">
              <a:buFont typeface="+mj-lt"/>
              <a:buAutoNum type="arabicPeriod"/>
            </a:pPr>
            <a:r>
              <a:rPr lang="en-US" b="1" dirty="0" smtClean="0">
                <a:solidFill>
                  <a:srgbClr val="0070C0"/>
                </a:solidFill>
              </a:rPr>
              <a:t>How </a:t>
            </a:r>
            <a:r>
              <a:rPr lang="en-US" b="1" dirty="0">
                <a:solidFill>
                  <a:srgbClr val="0070C0"/>
                </a:solidFill>
              </a:rPr>
              <a:t>do the automated payment systems </a:t>
            </a:r>
            <a:r>
              <a:rPr lang="en-US" b="1" dirty="0" smtClean="0">
                <a:solidFill>
                  <a:srgbClr val="0070C0"/>
                </a:solidFill>
              </a:rPr>
              <a:t>impact/exclude different riders?</a:t>
            </a:r>
          </a:p>
          <a:p>
            <a:pPr lvl="1"/>
            <a:r>
              <a:rPr lang="en-US" b="1" dirty="0" smtClean="0">
                <a:solidFill>
                  <a:srgbClr val="0070C0"/>
                </a:solidFill>
              </a:rPr>
              <a:t>Demographics: Different </a:t>
            </a:r>
            <a:r>
              <a:rPr lang="en-US" b="1" dirty="0">
                <a:solidFill>
                  <a:srgbClr val="0070C0"/>
                </a:solidFill>
              </a:rPr>
              <a:t>ages, </a:t>
            </a:r>
            <a:r>
              <a:rPr lang="en-US" b="1" dirty="0" smtClean="0">
                <a:solidFill>
                  <a:srgbClr val="0070C0"/>
                </a:solidFill>
              </a:rPr>
              <a:t>incomes, race/ethnicity, etc.</a:t>
            </a:r>
          </a:p>
          <a:p>
            <a:pPr lvl="1"/>
            <a:r>
              <a:rPr lang="en-US" b="1" dirty="0" smtClean="0">
                <a:solidFill>
                  <a:srgbClr val="0070C0"/>
                </a:solidFill>
              </a:rPr>
              <a:t>Geography: Live </a:t>
            </a:r>
            <a:r>
              <a:rPr lang="en-US" b="1" dirty="0">
                <a:solidFill>
                  <a:srgbClr val="0070C0"/>
                </a:solidFill>
              </a:rPr>
              <a:t>or work in neighborhoods underserved by transit or other </a:t>
            </a:r>
            <a:r>
              <a:rPr lang="en-US" b="1" dirty="0" smtClean="0">
                <a:solidFill>
                  <a:srgbClr val="0070C0"/>
                </a:solidFill>
              </a:rPr>
              <a:t>amenities</a:t>
            </a:r>
          </a:p>
          <a:p>
            <a:pPr lvl="1"/>
            <a:r>
              <a:rPr lang="en-US" b="1" dirty="0" smtClean="0">
                <a:solidFill>
                  <a:srgbClr val="0070C0"/>
                </a:solidFill>
              </a:rPr>
              <a:t>Technology: Do </a:t>
            </a:r>
            <a:r>
              <a:rPr lang="en-US" b="1" dirty="0">
                <a:solidFill>
                  <a:srgbClr val="0070C0"/>
                </a:solidFill>
              </a:rPr>
              <a:t>not own smartphones or have readily available internet </a:t>
            </a:r>
            <a:r>
              <a:rPr lang="en-US" b="1" dirty="0" smtClean="0">
                <a:solidFill>
                  <a:srgbClr val="0070C0"/>
                </a:solidFill>
              </a:rPr>
              <a:t>access</a:t>
            </a:r>
          </a:p>
          <a:p>
            <a:pPr lvl="1"/>
            <a:r>
              <a:rPr lang="en-US" b="1" dirty="0" smtClean="0">
                <a:solidFill>
                  <a:srgbClr val="0070C0"/>
                </a:solidFill>
              </a:rPr>
              <a:t>Banking: Are </a:t>
            </a:r>
            <a:r>
              <a:rPr lang="en-US" b="1" dirty="0">
                <a:solidFill>
                  <a:srgbClr val="0070C0"/>
                </a:solidFill>
              </a:rPr>
              <a:t>under- or </a:t>
            </a:r>
            <a:r>
              <a:rPr lang="en-US" b="1" dirty="0" smtClean="0">
                <a:solidFill>
                  <a:srgbClr val="0070C0"/>
                </a:solidFill>
              </a:rPr>
              <a:t>un-banked</a:t>
            </a:r>
          </a:p>
          <a:p>
            <a:pPr lvl="1"/>
            <a:r>
              <a:rPr lang="en-US" b="1" dirty="0" smtClean="0">
                <a:solidFill>
                  <a:srgbClr val="0070C0"/>
                </a:solidFill>
              </a:rPr>
              <a:t>Other.. (e.g. language, technological proficiency)</a:t>
            </a:r>
          </a:p>
          <a:p>
            <a:pPr marL="514338" indent="-514338">
              <a:buFont typeface="+mj-lt"/>
              <a:buAutoNum type="arabicPeriod"/>
            </a:pPr>
            <a:r>
              <a:rPr lang="en-US" dirty="0" smtClean="0"/>
              <a:t>What </a:t>
            </a:r>
            <a:r>
              <a:rPr lang="en-US" dirty="0"/>
              <a:t>mitigation strategies have agencies </a:t>
            </a:r>
            <a:r>
              <a:rPr lang="en-US" dirty="0" smtClean="0"/>
              <a:t>adopted? </a:t>
            </a:r>
            <a:endParaRPr lang="en-US" dirty="0"/>
          </a:p>
          <a:p>
            <a:pPr marL="514338" indent="-514338">
              <a:buFont typeface="+mj-lt"/>
              <a:buAutoNum type="arabicPeriod"/>
            </a:pPr>
            <a:r>
              <a:rPr lang="en-US" dirty="0" smtClean="0"/>
              <a:t>How </a:t>
            </a:r>
            <a:r>
              <a:rPr lang="en-US" dirty="0"/>
              <a:t>cost effective are </a:t>
            </a:r>
            <a:r>
              <a:rPr lang="en-US" dirty="0" smtClean="0"/>
              <a:t>they – from an agency and rider point of view?</a:t>
            </a:r>
            <a:endParaRPr lang="en-US" dirty="0"/>
          </a:p>
        </p:txBody>
      </p:sp>
    </p:spTree>
    <p:extLst>
      <p:ext uri="{BB962C8B-B14F-4D97-AF65-F5344CB8AC3E}">
        <p14:creationId xmlns:p14="http://schemas.microsoft.com/office/powerpoint/2010/main" val="2526598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Data collection methods</a:t>
            </a:r>
            <a:endParaRPr lang="en-US" dirty="0"/>
          </a:p>
        </p:txBody>
      </p:sp>
      <p:sp>
        <p:nvSpPr>
          <p:cNvPr id="7" name="Text Placeholder 6"/>
          <p:cNvSpPr>
            <a:spLocks noGrp="1"/>
          </p:cNvSpPr>
          <p:nvPr>
            <p:ph type="body" idx="1"/>
          </p:nvPr>
        </p:nvSpPr>
        <p:spPr/>
        <p:txBody>
          <a:bodyPr/>
          <a:lstStyle/>
          <a:p>
            <a:r>
              <a:rPr lang="en-US" dirty="0"/>
              <a:t>Portland, Denver and Eugene case studies</a:t>
            </a:r>
          </a:p>
          <a:p>
            <a:r>
              <a:rPr lang="en-US" dirty="0"/>
              <a:t>Two focus groups in East Portland and one in Eugene</a:t>
            </a:r>
          </a:p>
          <a:p>
            <a:r>
              <a:rPr lang="en-US" dirty="0" smtClean="0"/>
              <a:t>Larger </a:t>
            </a:r>
            <a:r>
              <a:rPr lang="en-US" dirty="0"/>
              <a:t>sample </a:t>
            </a:r>
            <a:r>
              <a:rPr lang="en-US" dirty="0" smtClean="0"/>
              <a:t>surveys in the three cities</a:t>
            </a:r>
            <a:endParaRPr lang="en-US" dirty="0"/>
          </a:p>
        </p:txBody>
      </p:sp>
    </p:spTree>
    <p:extLst>
      <p:ext uri="{BB962C8B-B14F-4D97-AF65-F5344CB8AC3E}">
        <p14:creationId xmlns:p14="http://schemas.microsoft.com/office/powerpoint/2010/main" val="2327072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smtClean="0"/>
              <a:t>Case cities</a:t>
            </a:r>
            <a:endParaRPr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557212" y="1501776"/>
            <a:ext cx="11077575" cy="2765424"/>
          </a:xfrm>
          <a:prstGeom prst="rect">
            <a:avLst/>
          </a:prstGeom>
          <a:noFill/>
          <a:ln>
            <a:noFill/>
          </a:ln>
        </p:spPr>
      </p:pic>
    </p:spTree>
    <p:extLst>
      <p:ext uri="{BB962C8B-B14F-4D97-AF65-F5344CB8AC3E}">
        <p14:creationId xmlns:p14="http://schemas.microsoft.com/office/powerpoint/2010/main" val="2259728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6"/>
          <p:cNvSpPr txBox="1">
            <a:spLocks noGrp="1"/>
          </p:cNvSpPr>
          <p:nvPr>
            <p:ph type="title"/>
          </p:nvPr>
        </p:nvSpPr>
        <p:spPr>
          <a:xfrm>
            <a:off x="171450" y="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Focus groups</a:t>
            </a:r>
            <a:endParaRPr dirty="0"/>
          </a:p>
        </p:txBody>
      </p:sp>
      <p:sp>
        <p:nvSpPr>
          <p:cNvPr id="116" name="Google Shape;116;p6"/>
          <p:cNvSpPr txBox="1">
            <a:spLocks noGrp="1"/>
          </p:cNvSpPr>
          <p:nvPr>
            <p:ph type="body" idx="1"/>
          </p:nvPr>
        </p:nvSpPr>
        <p:spPr>
          <a:xfrm>
            <a:off x="495300" y="1104900"/>
            <a:ext cx="11696700" cy="5476875"/>
          </a:xfrm>
          <a:prstGeom prst="rect">
            <a:avLst/>
          </a:prstGeom>
          <a:noFill/>
          <a:ln>
            <a:noFill/>
          </a:ln>
        </p:spPr>
        <p:txBody>
          <a:bodyPr spcFirstLastPara="1" wrap="square" lIns="91425" tIns="45700" rIns="91425" bIns="45700" anchor="t" anchorCtr="0">
            <a:normAutofit/>
          </a:bodyPr>
          <a:lstStyle/>
          <a:p>
            <a:pPr marL="228600" lvl="0" indent="-228600" algn="l" rtl="0">
              <a:lnSpc>
                <a:spcPct val="70000"/>
              </a:lnSpc>
              <a:spcBef>
                <a:spcPts val="0"/>
              </a:spcBef>
              <a:spcAft>
                <a:spcPts val="0"/>
              </a:spcAft>
              <a:buClr>
                <a:schemeClr val="dk1"/>
              </a:buClr>
              <a:buSzPts val="2590"/>
              <a:buChar char="•"/>
            </a:pPr>
            <a:r>
              <a:rPr lang="en-US" sz="3200" dirty="0"/>
              <a:t>Gresham: low-income, mix of English language </a:t>
            </a:r>
            <a:r>
              <a:rPr lang="en-US" sz="3200" dirty="0" smtClean="0"/>
              <a:t>proficiency, and age</a:t>
            </a:r>
            <a:endParaRPr sz="3600" dirty="0"/>
          </a:p>
          <a:p>
            <a:pPr marL="228600" lvl="0" indent="-228600" algn="l" rtl="0">
              <a:lnSpc>
                <a:spcPct val="70000"/>
              </a:lnSpc>
              <a:spcBef>
                <a:spcPts val="1000"/>
              </a:spcBef>
              <a:spcAft>
                <a:spcPts val="0"/>
              </a:spcAft>
              <a:buClr>
                <a:schemeClr val="dk1"/>
              </a:buClr>
              <a:buSzPts val="2590"/>
              <a:buChar char="•"/>
            </a:pPr>
            <a:r>
              <a:rPr lang="en-US" sz="3200" dirty="0" smtClean="0"/>
              <a:t>Eugene</a:t>
            </a:r>
            <a:r>
              <a:rPr lang="en-US" sz="3200" dirty="0"/>
              <a:t>: low income – mostly transit </a:t>
            </a:r>
            <a:r>
              <a:rPr lang="en-US" sz="3200" dirty="0" smtClean="0"/>
              <a:t>dependent</a:t>
            </a:r>
          </a:p>
          <a:p>
            <a:pPr marL="0" lvl="0" indent="0" algn="l" rtl="0">
              <a:lnSpc>
                <a:spcPct val="70000"/>
              </a:lnSpc>
              <a:spcBef>
                <a:spcPts val="1000"/>
              </a:spcBef>
              <a:spcAft>
                <a:spcPts val="0"/>
              </a:spcAft>
              <a:buClr>
                <a:schemeClr val="dk1"/>
              </a:buClr>
              <a:buSzPts val="2590"/>
              <a:buNone/>
            </a:pPr>
            <a:endParaRPr lang="en-US" sz="3200" dirty="0" smtClean="0"/>
          </a:p>
          <a:p>
            <a:pPr marL="0" lvl="0" indent="0" algn="l" rtl="0">
              <a:lnSpc>
                <a:spcPct val="70000"/>
              </a:lnSpc>
              <a:spcBef>
                <a:spcPts val="1000"/>
              </a:spcBef>
              <a:spcAft>
                <a:spcPts val="0"/>
              </a:spcAft>
              <a:buClr>
                <a:schemeClr val="dk1"/>
              </a:buClr>
              <a:buSzPts val="2590"/>
              <a:buNone/>
            </a:pPr>
            <a:r>
              <a:rPr lang="en-US" i="1" dirty="0" smtClean="0"/>
              <a:t>Concerns discussed by participants: </a:t>
            </a:r>
            <a:endParaRPr sz="3200" i="1" dirty="0"/>
          </a:p>
          <a:p>
            <a:pPr marL="228600" indent="-228600">
              <a:lnSpc>
                <a:spcPct val="70000"/>
              </a:lnSpc>
              <a:spcBef>
                <a:spcPts val="500"/>
              </a:spcBef>
              <a:buSzPts val="2220"/>
            </a:pPr>
            <a:r>
              <a:rPr lang="en-US" sz="3200" dirty="0" smtClean="0"/>
              <a:t>Transit </a:t>
            </a:r>
            <a:r>
              <a:rPr lang="en-US" sz="3200" dirty="0"/>
              <a:t>affordability, access, time of day/scheduling, etc</a:t>
            </a:r>
            <a:r>
              <a:rPr lang="en-US" sz="3200" dirty="0" smtClean="0"/>
              <a:t>.</a:t>
            </a:r>
          </a:p>
          <a:p>
            <a:pPr marL="228600" indent="-228600">
              <a:lnSpc>
                <a:spcPct val="70000"/>
              </a:lnSpc>
              <a:spcBef>
                <a:spcPts val="500"/>
              </a:spcBef>
              <a:buSzPts val="2220"/>
            </a:pPr>
            <a:r>
              <a:rPr lang="en-US" sz="3200" dirty="0" smtClean="0"/>
              <a:t>Trust</a:t>
            </a:r>
            <a:endParaRPr sz="3600" dirty="0"/>
          </a:p>
          <a:p>
            <a:pPr marL="685800" lvl="1" indent="-228600">
              <a:lnSpc>
                <a:spcPct val="70000"/>
              </a:lnSpc>
              <a:buSzPts val="1850"/>
            </a:pPr>
            <a:r>
              <a:rPr lang="en-US" sz="3000" dirty="0" smtClean="0"/>
              <a:t>Fear of tracking, loss, theft, data privacy, battery power</a:t>
            </a:r>
            <a:endParaRPr sz="3000" dirty="0"/>
          </a:p>
          <a:p>
            <a:pPr marL="685800" lvl="1" indent="-228600">
              <a:lnSpc>
                <a:spcPct val="70000"/>
              </a:lnSpc>
              <a:buSzPts val="1850"/>
            </a:pPr>
            <a:r>
              <a:rPr lang="en-US" sz="2800" dirty="0" smtClean="0"/>
              <a:t>Discomfort using new payment </a:t>
            </a:r>
            <a:r>
              <a:rPr lang="en-US" sz="2800" dirty="0"/>
              <a:t>systems (call-in, web, apps</a:t>
            </a:r>
            <a:r>
              <a:rPr lang="en-US" sz="2800" dirty="0" smtClean="0"/>
              <a:t>)</a:t>
            </a:r>
          </a:p>
          <a:p>
            <a:pPr marL="685800" lvl="1" indent="-228600">
              <a:lnSpc>
                <a:spcPct val="70000"/>
              </a:lnSpc>
              <a:buSzPts val="1850"/>
            </a:pPr>
            <a:r>
              <a:rPr lang="en-US" sz="2800" dirty="0" smtClean="0"/>
              <a:t>Identity theft can be devastating for low-income households</a:t>
            </a:r>
            <a:endParaRPr sz="3200" dirty="0"/>
          </a:p>
          <a:p>
            <a:pPr marL="228600" indent="-228600">
              <a:lnSpc>
                <a:spcPct val="70000"/>
              </a:lnSpc>
              <a:spcBef>
                <a:spcPts val="500"/>
              </a:spcBef>
              <a:buSzPts val="2220"/>
            </a:pPr>
            <a:r>
              <a:rPr lang="en-US" sz="3200" dirty="0" smtClean="0"/>
              <a:t>Understanding </a:t>
            </a:r>
            <a:r>
              <a:rPr lang="en-US" sz="3200" dirty="0"/>
              <a:t>fare </a:t>
            </a:r>
            <a:r>
              <a:rPr lang="en-US" sz="3200" dirty="0" smtClean="0"/>
              <a:t>media and policy</a:t>
            </a:r>
            <a:endParaRPr sz="3600" dirty="0"/>
          </a:p>
          <a:p>
            <a:pPr marL="228600" indent="-228600">
              <a:lnSpc>
                <a:spcPct val="70000"/>
              </a:lnSpc>
              <a:spcBef>
                <a:spcPts val="500"/>
              </a:spcBef>
              <a:buSzPts val="2220"/>
            </a:pPr>
            <a:r>
              <a:rPr lang="en-US" sz="3200" dirty="0"/>
              <a:t>Lack of access to </a:t>
            </a:r>
            <a:r>
              <a:rPr lang="en-US" sz="3200" dirty="0" smtClean="0"/>
              <a:t>data and internet</a:t>
            </a:r>
          </a:p>
          <a:p>
            <a:pPr marL="228600" indent="-228600">
              <a:lnSpc>
                <a:spcPct val="70000"/>
              </a:lnSpc>
              <a:spcBef>
                <a:spcPts val="500"/>
              </a:spcBef>
              <a:buSzPts val="2220"/>
            </a:pPr>
            <a:r>
              <a:rPr lang="en-US" sz="3200" dirty="0" smtClean="0"/>
              <a:t>Diverse uses of smartphones</a:t>
            </a:r>
          </a:p>
          <a:p>
            <a:pPr marL="228600" indent="-228600">
              <a:lnSpc>
                <a:spcPct val="70000"/>
              </a:lnSpc>
              <a:buSzPts val="2220"/>
            </a:pPr>
            <a:r>
              <a:rPr lang="en-US" sz="3200" dirty="0"/>
              <a:t>Worried about losing cash as “backup</a:t>
            </a:r>
            <a:r>
              <a:rPr lang="en-US" sz="3200" dirty="0" smtClean="0"/>
              <a:t>” or for tourists</a:t>
            </a:r>
            <a:endParaRPr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sample survey</a:t>
            </a:r>
            <a:endParaRPr lang="en-US" dirty="0"/>
          </a:p>
        </p:txBody>
      </p:sp>
      <p:sp>
        <p:nvSpPr>
          <p:cNvPr id="3" name="Text Placeholder 2"/>
          <p:cNvSpPr>
            <a:spLocks noGrp="1"/>
          </p:cNvSpPr>
          <p:nvPr>
            <p:ph type="body" idx="1"/>
          </p:nvPr>
        </p:nvSpPr>
        <p:spPr/>
        <p:txBody>
          <a:bodyPr/>
          <a:lstStyle/>
          <a:p>
            <a:r>
              <a:rPr lang="en-US" dirty="0" smtClean="0"/>
              <a:t>Short intercept surveys at transit stops in Portland, Gresham, Eugene and Denver in July to September 2019</a:t>
            </a:r>
            <a:endParaRPr lang="en-US" dirty="0"/>
          </a:p>
        </p:txBody>
      </p:sp>
    </p:spTree>
    <p:extLst>
      <p:ext uri="{BB962C8B-B14F-4D97-AF65-F5344CB8AC3E}">
        <p14:creationId xmlns:p14="http://schemas.microsoft.com/office/powerpoint/2010/main" val="2462254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analysis – comparing the experience of groups of riders</a:t>
            </a:r>
            <a:endParaRPr lang="en-US" dirty="0"/>
          </a:p>
        </p:txBody>
      </p:sp>
      <p:sp>
        <p:nvSpPr>
          <p:cNvPr id="3" name="Text Placeholder 2"/>
          <p:cNvSpPr>
            <a:spLocks noGrp="1"/>
          </p:cNvSpPr>
          <p:nvPr>
            <p:ph type="body" idx="1"/>
          </p:nvPr>
        </p:nvSpPr>
        <p:spPr>
          <a:xfrm>
            <a:off x="838199" y="1825625"/>
            <a:ext cx="11001375" cy="4351338"/>
          </a:xfrm>
        </p:spPr>
        <p:txBody>
          <a:bodyPr>
            <a:normAutofit/>
          </a:bodyPr>
          <a:lstStyle/>
          <a:p>
            <a:r>
              <a:rPr lang="en-US" dirty="0" smtClean="0"/>
              <a:t>Millennials </a:t>
            </a:r>
            <a:r>
              <a:rPr lang="en-US" dirty="0"/>
              <a:t>are those under </a:t>
            </a:r>
            <a:r>
              <a:rPr lang="en-US" dirty="0" smtClean="0"/>
              <a:t>35, </a:t>
            </a:r>
            <a:r>
              <a:rPr lang="en-US" dirty="0"/>
              <a:t>Generation X is 35 to 55 and Boomers are those over </a:t>
            </a:r>
            <a:r>
              <a:rPr lang="en-US" dirty="0" smtClean="0"/>
              <a:t>55 </a:t>
            </a:r>
          </a:p>
          <a:p>
            <a:r>
              <a:rPr lang="en-US" dirty="0" smtClean="0"/>
              <a:t>Race/ethnicity – NHW or POC</a:t>
            </a:r>
          </a:p>
          <a:p>
            <a:pPr lvl="1"/>
            <a:r>
              <a:rPr lang="en-US" dirty="0"/>
              <a:t>Non-Hispanic Whites (</a:t>
            </a:r>
            <a:r>
              <a:rPr lang="en-US" dirty="0" smtClean="0"/>
              <a:t>NHW) = Not </a:t>
            </a:r>
            <a:r>
              <a:rPr lang="en-US" dirty="0"/>
              <a:t>Hispanic </a:t>
            </a:r>
            <a:r>
              <a:rPr lang="en-US" i="1" dirty="0"/>
              <a:t>and</a:t>
            </a:r>
            <a:r>
              <a:rPr lang="en-US" dirty="0"/>
              <a:t> selecting White for their </a:t>
            </a:r>
            <a:r>
              <a:rPr lang="en-US" dirty="0" smtClean="0"/>
              <a:t>race </a:t>
            </a:r>
            <a:r>
              <a:rPr lang="en-US" i="1" dirty="0" smtClean="0"/>
              <a:t>Or</a:t>
            </a:r>
            <a:r>
              <a:rPr lang="en-US" dirty="0" smtClean="0"/>
              <a:t> those </a:t>
            </a:r>
            <a:r>
              <a:rPr lang="en-US" dirty="0"/>
              <a:t>skipping the Hispanic question but selecting White for their </a:t>
            </a:r>
            <a:r>
              <a:rPr lang="en-US" dirty="0" smtClean="0"/>
              <a:t>race</a:t>
            </a:r>
          </a:p>
          <a:p>
            <a:pPr lvl="1"/>
            <a:r>
              <a:rPr lang="en-US" dirty="0" smtClean="0"/>
              <a:t>No response to both questions were classified as “missing”</a:t>
            </a:r>
          </a:p>
          <a:p>
            <a:pPr lvl="1"/>
            <a:r>
              <a:rPr lang="en-US" dirty="0" smtClean="0"/>
              <a:t>Persons of color selected Hispanic and/or a race other than White</a:t>
            </a:r>
          </a:p>
          <a:p>
            <a:r>
              <a:rPr lang="en-US" dirty="0" smtClean="0"/>
              <a:t>Low-Income were those </a:t>
            </a:r>
            <a:r>
              <a:rPr lang="en-US" dirty="0"/>
              <a:t>with incomes below 50,000 dollars per </a:t>
            </a:r>
            <a:r>
              <a:rPr lang="en-US" dirty="0" smtClean="0"/>
              <a:t>year </a:t>
            </a:r>
          </a:p>
        </p:txBody>
      </p:sp>
    </p:spTree>
    <p:extLst>
      <p:ext uri="{BB962C8B-B14F-4D97-AF65-F5344CB8AC3E}">
        <p14:creationId xmlns:p14="http://schemas.microsoft.com/office/powerpoint/2010/main" val="3882291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956746" y="0"/>
            <a:ext cx="6278507" cy="6858000"/>
          </a:xfrm>
          <a:prstGeom prst="rect">
            <a:avLst/>
          </a:prstGeom>
        </p:spPr>
      </p:pic>
    </p:spTree>
    <p:extLst>
      <p:ext uri="{BB962C8B-B14F-4D97-AF65-F5344CB8AC3E}">
        <p14:creationId xmlns:p14="http://schemas.microsoft.com/office/powerpoint/2010/main" val="1704755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b="67361"/>
          <a:stretch/>
        </p:blipFill>
        <p:spPr>
          <a:xfrm>
            <a:off x="1051387" y="895350"/>
            <a:ext cx="9903161" cy="3467100"/>
          </a:xfrm>
          <a:prstGeom prst="rect">
            <a:avLst/>
          </a:prstGeom>
        </p:spPr>
      </p:pic>
      <p:sp>
        <p:nvSpPr>
          <p:cNvPr id="2" name="TextBox 1"/>
          <p:cNvSpPr txBox="1"/>
          <p:nvPr/>
        </p:nvSpPr>
        <p:spPr>
          <a:xfrm>
            <a:off x="161925" y="219075"/>
            <a:ext cx="6910866" cy="461665"/>
          </a:xfrm>
          <a:prstGeom prst="rect">
            <a:avLst/>
          </a:prstGeom>
          <a:noFill/>
        </p:spPr>
        <p:txBody>
          <a:bodyPr wrap="none" rtlCol="0">
            <a:spAutoFit/>
          </a:bodyPr>
          <a:lstStyle/>
          <a:p>
            <a:r>
              <a:rPr lang="en-US" sz="2400" dirty="0" smtClean="0"/>
              <a:t>Overall results for cities and composite ridership: </a:t>
            </a:r>
            <a:endParaRPr lang="en-US" sz="2400" dirty="0"/>
          </a:p>
        </p:txBody>
      </p:sp>
    </p:spTree>
    <p:extLst>
      <p:ext uri="{BB962C8B-B14F-4D97-AF65-F5344CB8AC3E}">
        <p14:creationId xmlns:p14="http://schemas.microsoft.com/office/powerpoint/2010/main" val="3241157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b="94033"/>
          <a:stretch/>
        </p:blipFill>
        <p:spPr>
          <a:xfrm>
            <a:off x="2225905" y="798649"/>
            <a:ext cx="7315200" cy="468176"/>
          </a:xfrm>
          <a:prstGeom prst="rect">
            <a:avLst/>
          </a:prstGeom>
        </p:spPr>
      </p:pic>
      <p:pic>
        <p:nvPicPr>
          <p:cNvPr id="4" name="Picture 3"/>
          <p:cNvPicPr>
            <a:picLocks noChangeAspect="1"/>
          </p:cNvPicPr>
          <p:nvPr/>
        </p:nvPicPr>
        <p:blipFill rotWithShape="1">
          <a:blip r:embed="rId3"/>
          <a:srcRect t="32345"/>
          <a:stretch/>
        </p:blipFill>
        <p:spPr>
          <a:xfrm>
            <a:off x="2225905" y="1266825"/>
            <a:ext cx="7315200" cy="5308624"/>
          </a:xfrm>
          <a:prstGeom prst="rect">
            <a:avLst/>
          </a:prstGeom>
        </p:spPr>
      </p:pic>
      <p:sp>
        <p:nvSpPr>
          <p:cNvPr id="6" name="TextBox 5"/>
          <p:cNvSpPr txBox="1"/>
          <p:nvPr/>
        </p:nvSpPr>
        <p:spPr>
          <a:xfrm>
            <a:off x="161925" y="219075"/>
            <a:ext cx="6910866" cy="461665"/>
          </a:xfrm>
          <a:prstGeom prst="rect">
            <a:avLst/>
          </a:prstGeom>
          <a:noFill/>
        </p:spPr>
        <p:txBody>
          <a:bodyPr wrap="none" rtlCol="0">
            <a:spAutoFit/>
          </a:bodyPr>
          <a:lstStyle/>
          <a:p>
            <a:r>
              <a:rPr lang="en-US" sz="2400" dirty="0" smtClean="0"/>
              <a:t>Overall results for cities and composite ridership: </a:t>
            </a:r>
            <a:endParaRPr lang="en-US" sz="2400" dirty="0"/>
          </a:p>
        </p:txBody>
      </p:sp>
    </p:spTree>
    <p:extLst>
      <p:ext uri="{BB962C8B-B14F-4D97-AF65-F5344CB8AC3E}">
        <p14:creationId xmlns:p14="http://schemas.microsoft.com/office/powerpoint/2010/main" val="377396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team</a:t>
            </a:r>
            <a:endParaRPr lang="en-US" dirty="0"/>
          </a:p>
        </p:txBody>
      </p:sp>
      <p:sp>
        <p:nvSpPr>
          <p:cNvPr id="4" name="Subtitle 2"/>
          <p:cNvSpPr>
            <a:spLocks noGrp="1"/>
          </p:cNvSpPr>
          <p:nvPr>
            <p:ph type="body" idx="1"/>
          </p:nvPr>
        </p:nvSpPr>
        <p:spPr>
          <a:xfrm>
            <a:off x="639024" y="1690688"/>
            <a:ext cx="10985626" cy="4351338"/>
          </a:xfrm>
        </p:spPr>
        <p:txBody>
          <a:bodyPr>
            <a:normAutofit/>
          </a:bodyPr>
          <a:lstStyle/>
          <a:p>
            <a:r>
              <a:rPr lang="en-US" sz="2400" b="1" dirty="0" smtClean="0"/>
              <a:t>Aaron </a:t>
            </a:r>
            <a:r>
              <a:rPr lang="en-US" sz="2400" b="1" dirty="0"/>
              <a:t>Golub</a:t>
            </a:r>
            <a:r>
              <a:rPr lang="en-US" sz="2400" dirty="0"/>
              <a:t>, Director and Associate Professor, Urban Studies and Planning, Portland State University</a:t>
            </a:r>
          </a:p>
          <a:p>
            <a:r>
              <a:rPr lang="en-US" sz="2400" b="1" dirty="0"/>
              <a:t>Anne Brown</a:t>
            </a:r>
            <a:r>
              <a:rPr lang="en-US" sz="2400" dirty="0"/>
              <a:t>, Assistant Professor, School of Planning, Public Policy, and Management, University of Oregon </a:t>
            </a:r>
          </a:p>
          <a:p>
            <a:r>
              <a:rPr lang="en-US" sz="2400" b="1" dirty="0"/>
              <a:t>Candace </a:t>
            </a:r>
            <a:r>
              <a:rPr lang="en-US" sz="2400" b="1" dirty="0" err="1"/>
              <a:t>Brakewood</a:t>
            </a:r>
            <a:r>
              <a:rPr lang="en-US" sz="2400" dirty="0"/>
              <a:t>, Assistant Professor of Civil &amp; Environmental Engineering, University of Tennessee – Knoxville</a:t>
            </a:r>
          </a:p>
          <a:p>
            <a:r>
              <a:rPr lang="en-US" sz="2400" b="1" dirty="0" smtClean="0"/>
              <a:t>John </a:t>
            </a:r>
            <a:r>
              <a:rPr lang="en-US" sz="2400" b="1" dirty="0"/>
              <a:t>MacArthur, </a:t>
            </a:r>
            <a:r>
              <a:rPr lang="en-US" sz="2400" dirty="0"/>
              <a:t>Research Associate, Transportation Research and Education Center, Portland State University</a:t>
            </a:r>
          </a:p>
          <a:p>
            <a:endParaRPr lang="en-US" sz="2400" dirty="0"/>
          </a:p>
          <a:p>
            <a:endParaRPr lang="en-US" sz="2400" dirty="0"/>
          </a:p>
          <a:p>
            <a:endParaRPr lang="en-US" sz="2400" dirty="0"/>
          </a:p>
        </p:txBody>
      </p:sp>
    </p:spTree>
    <p:extLst>
      <p:ext uri="{BB962C8B-B14F-4D97-AF65-F5344CB8AC3E}">
        <p14:creationId xmlns:p14="http://schemas.microsoft.com/office/powerpoint/2010/main" val="2729245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b="65417"/>
          <a:stretch/>
        </p:blipFill>
        <p:spPr>
          <a:xfrm>
            <a:off x="1149569" y="990599"/>
            <a:ext cx="10058400" cy="2979396"/>
          </a:xfrm>
          <a:prstGeom prst="rect">
            <a:avLst/>
          </a:prstGeom>
        </p:spPr>
      </p:pic>
      <p:sp>
        <p:nvSpPr>
          <p:cNvPr id="3" name="TextBox 2"/>
          <p:cNvSpPr txBox="1"/>
          <p:nvPr/>
        </p:nvSpPr>
        <p:spPr>
          <a:xfrm>
            <a:off x="161925" y="219075"/>
            <a:ext cx="3744936" cy="461665"/>
          </a:xfrm>
          <a:prstGeom prst="rect">
            <a:avLst/>
          </a:prstGeom>
          <a:noFill/>
        </p:spPr>
        <p:txBody>
          <a:bodyPr wrap="none" rtlCol="0">
            <a:spAutoFit/>
          </a:bodyPr>
          <a:lstStyle/>
          <a:p>
            <a:r>
              <a:rPr lang="en-US" sz="2400" dirty="0"/>
              <a:t>R</a:t>
            </a:r>
            <a:r>
              <a:rPr lang="en-US" sz="2400" dirty="0" smtClean="0"/>
              <a:t>esults by income group: </a:t>
            </a:r>
            <a:endParaRPr lang="en-US" sz="2400" dirty="0"/>
          </a:p>
        </p:txBody>
      </p:sp>
    </p:spTree>
    <p:extLst>
      <p:ext uri="{BB962C8B-B14F-4D97-AF65-F5344CB8AC3E}">
        <p14:creationId xmlns:p14="http://schemas.microsoft.com/office/powerpoint/2010/main" val="1677539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91806"/>
          <a:stretch/>
        </p:blipFill>
        <p:spPr>
          <a:xfrm>
            <a:off x="1940143" y="529970"/>
            <a:ext cx="9144000" cy="641783"/>
          </a:xfrm>
          <a:prstGeom prst="rect">
            <a:avLst/>
          </a:prstGeom>
        </p:spPr>
      </p:pic>
      <p:pic>
        <p:nvPicPr>
          <p:cNvPr id="4" name="Picture 3"/>
          <p:cNvPicPr>
            <a:picLocks noChangeAspect="1"/>
          </p:cNvPicPr>
          <p:nvPr/>
        </p:nvPicPr>
        <p:blipFill rotWithShape="1">
          <a:blip r:embed="rId2"/>
          <a:srcRect t="34306"/>
          <a:stretch/>
        </p:blipFill>
        <p:spPr>
          <a:xfrm>
            <a:off x="1940143" y="1139663"/>
            <a:ext cx="9144000" cy="5145142"/>
          </a:xfrm>
          <a:prstGeom prst="rect">
            <a:avLst/>
          </a:prstGeom>
        </p:spPr>
      </p:pic>
      <p:sp>
        <p:nvSpPr>
          <p:cNvPr id="5" name="TextBox 4"/>
          <p:cNvSpPr txBox="1"/>
          <p:nvPr/>
        </p:nvSpPr>
        <p:spPr>
          <a:xfrm>
            <a:off x="161925" y="219075"/>
            <a:ext cx="3744936" cy="461665"/>
          </a:xfrm>
          <a:prstGeom prst="rect">
            <a:avLst/>
          </a:prstGeom>
          <a:noFill/>
        </p:spPr>
        <p:txBody>
          <a:bodyPr wrap="none" rtlCol="0">
            <a:spAutoFit/>
          </a:bodyPr>
          <a:lstStyle/>
          <a:p>
            <a:r>
              <a:rPr lang="en-US" sz="2400" dirty="0"/>
              <a:t>R</a:t>
            </a:r>
            <a:r>
              <a:rPr lang="en-US" sz="2400" dirty="0" smtClean="0"/>
              <a:t>esults by income group: </a:t>
            </a:r>
            <a:endParaRPr lang="en-US" sz="2400" dirty="0"/>
          </a:p>
        </p:txBody>
      </p:sp>
    </p:spTree>
    <p:extLst>
      <p:ext uri="{BB962C8B-B14F-4D97-AF65-F5344CB8AC3E}">
        <p14:creationId xmlns:p14="http://schemas.microsoft.com/office/powerpoint/2010/main" val="1760506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65417"/>
          <a:stretch/>
        </p:blipFill>
        <p:spPr>
          <a:xfrm>
            <a:off x="1231273" y="895349"/>
            <a:ext cx="10058400" cy="2979396"/>
          </a:xfrm>
          <a:prstGeom prst="rect">
            <a:avLst/>
          </a:prstGeom>
        </p:spPr>
      </p:pic>
      <p:sp>
        <p:nvSpPr>
          <p:cNvPr id="3" name="TextBox 2"/>
          <p:cNvSpPr txBox="1"/>
          <p:nvPr/>
        </p:nvSpPr>
        <p:spPr>
          <a:xfrm>
            <a:off x="161925" y="219075"/>
            <a:ext cx="3776996" cy="461665"/>
          </a:xfrm>
          <a:prstGeom prst="rect">
            <a:avLst/>
          </a:prstGeom>
          <a:noFill/>
        </p:spPr>
        <p:txBody>
          <a:bodyPr wrap="none" rtlCol="0">
            <a:spAutoFit/>
          </a:bodyPr>
          <a:lstStyle/>
          <a:p>
            <a:r>
              <a:rPr lang="en-US" sz="2400" dirty="0"/>
              <a:t>R</a:t>
            </a:r>
            <a:r>
              <a:rPr lang="en-US" sz="2400" dirty="0" smtClean="0"/>
              <a:t>esults by race / ethnicity:</a:t>
            </a:r>
            <a:endParaRPr lang="en-US" sz="2400" dirty="0"/>
          </a:p>
        </p:txBody>
      </p:sp>
    </p:spTree>
    <p:extLst>
      <p:ext uri="{BB962C8B-B14F-4D97-AF65-F5344CB8AC3E}">
        <p14:creationId xmlns:p14="http://schemas.microsoft.com/office/powerpoint/2010/main" val="599534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91528"/>
          <a:stretch/>
        </p:blipFill>
        <p:spPr>
          <a:xfrm>
            <a:off x="1854418" y="771524"/>
            <a:ext cx="9144000" cy="663538"/>
          </a:xfrm>
          <a:prstGeom prst="rect">
            <a:avLst/>
          </a:prstGeom>
        </p:spPr>
      </p:pic>
      <p:pic>
        <p:nvPicPr>
          <p:cNvPr id="3" name="Picture 2"/>
          <p:cNvPicPr>
            <a:picLocks noChangeAspect="1"/>
          </p:cNvPicPr>
          <p:nvPr/>
        </p:nvPicPr>
        <p:blipFill rotWithShape="1">
          <a:blip r:embed="rId2"/>
          <a:srcRect t="34583"/>
          <a:stretch/>
        </p:blipFill>
        <p:spPr>
          <a:xfrm>
            <a:off x="1854418" y="1435062"/>
            <a:ext cx="9144000" cy="5123386"/>
          </a:xfrm>
          <a:prstGeom prst="rect">
            <a:avLst/>
          </a:prstGeom>
        </p:spPr>
      </p:pic>
      <p:sp>
        <p:nvSpPr>
          <p:cNvPr id="4" name="TextBox 3"/>
          <p:cNvSpPr txBox="1"/>
          <p:nvPr/>
        </p:nvSpPr>
        <p:spPr>
          <a:xfrm>
            <a:off x="161925" y="219075"/>
            <a:ext cx="3776996" cy="461665"/>
          </a:xfrm>
          <a:prstGeom prst="rect">
            <a:avLst/>
          </a:prstGeom>
          <a:noFill/>
        </p:spPr>
        <p:txBody>
          <a:bodyPr wrap="none" rtlCol="0">
            <a:spAutoFit/>
          </a:bodyPr>
          <a:lstStyle/>
          <a:p>
            <a:r>
              <a:rPr lang="en-US" sz="2400" dirty="0"/>
              <a:t>R</a:t>
            </a:r>
            <a:r>
              <a:rPr lang="en-US" sz="2400" dirty="0" smtClean="0"/>
              <a:t>esults by race / ethnicity:</a:t>
            </a:r>
            <a:endParaRPr lang="en-US" sz="2400" dirty="0"/>
          </a:p>
        </p:txBody>
      </p:sp>
    </p:spTree>
    <p:extLst>
      <p:ext uri="{BB962C8B-B14F-4D97-AF65-F5344CB8AC3E}">
        <p14:creationId xmlns:p14="http://schemas.microsoft.com/office/powerpoint/2010/main" val="3748607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65495"/>
          <a:stretch/>
        </p:blipFill>
        <p:spPr>
          <a:xfrm>
            <a:off x="647743" y="1000124"/>
            <a:ext cx="10972800" cy="2571750"/>
          </a:xfrm>
          <a:prstGeom prst="rect">
            <a:avLst/>
          </a:prstGeom>
        </p:spPr>
      </p:pic>
      <p:sp>
        <p:nvSpPr>
          <p:cNvPr id="3" name="TextBox 2"/>
          <p:cNvSpPr txBox="1"/>
          <p:nvPr/>
        </p:nvSpPr>
        <p:spPr>
          <a:xfrm>
            <a:off x="161925" y="219075"/>
            <a:ext cx="2307042" cy="461665"/>
          </a:xfrm>
          <a:prstGeom prst="rect">
            <a:avLst/>
          </a:prstGeom>
          <a:noFill/>
        </p:spPr>
        <p:txBody>
          <a:bodyPr wrap="none" rtlCol="0">
            <a:spAutoFit/>
          </a:bodyPr>
          <a:lstStyle/>
          <a:p>
            <a:r>
              <a:rPr lang="en-US" sz="2400" dirty="0"/>
              <a:t>R</a:t>
            </a:r>
            <a:r>
              <a:rPr lang="en-US" sz="2400" dirty="0" smtClean="0"/>
              <a:t>esults by age:</a:t>
            </a:r>
            <a:endParaRPr lang="en-US" sz="2400" dirty="0"/>
          </a:p>
        </p:txBody>
      </p:sp>
    </p:spTree>
    <p:extLst>
      <p:ext uri="{BB962C8B-B14F-4D97-AF65-F5344CB8AC3E}">
        <p14:creationId xmlns:p14="http://schemas.microsoft.com/office/powerpoint/2010/main" val="1551155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91719"/>
          <a:stretch/>
        </p:blipFill>
        <p:spPr>
          <a:xfrm>
            <a:off x="723943" y="615315"/>
            <a:ext cx="10972800" cy="617220"/>
          </a:xfrm>
          <a:prstGeom prst="rect">
            <a:avLst/>
          </a:prstGeom>
        </p:spPr>
      </p:pic>
      <p:pic>
        <p:nvPicPr>
          <p:cNvPr id="3" name="Picture 2"/>
          <p:cNvPicPr>
            <a:picLocks noChangeAspect="1"/>
          </p:cNvPicPr>
          <p:nvPr/>
        </p:nvPicPr>
        <p:blipFill rotWithShape="1">
          <a:blip r:embed="rId2"/>
          <a:srcRect t="34351"/>
          <a:stretch/>
        </p:blipFill>
        <p:spPr>
          <a:xfrm>
            <a:off x="723943" y="1224260"/>
            <a:ext cx="10972800" cy="4892966"/>
          </a:xfrm>
          <a:prstGeom prst="rect">
            <a:avLst/>
          </a:prstGeom>
        </p:spPr>
      </p:pic>
      <p:sp>
        <p:nvSpPr>
          <p:cNvPr id="4" name="TextBox 3"/>
          <p:cNvSpPr txBox="1"/>
          <p:nvPr/>
        </p:nvSpPr>
        <p:spPr>
          <a:xfrm>
            <a:off x="161925" y="219075"/>
            <a:ext cx="2307042" cy="461665"/>
          </a:xfrm>
          <a:prstGeom prst="rect">
            <a:avLst/>
          </a:prstGeom>
          <a:noFill/>
        </p:spPr>
        <p:txBody>
          <a:bodyPr wrap="none" rtlCol="0">
            <a:spAutoFit/>
          </a:bodyPr>
          <a:lstStyle/>
          <a:p>
            <a:r>
              <a:rPr lang="en-US" sz="2400" dirty="0"/>
              <a:t>R</a:t>
            </a:r>
            <a:r>
              <a:rPr lang="en-US" sz="2400" dirty="0" smtClean="0"/>
              <a:t>esults by age:</a:t>
            </a:r>
            <a:endParaRPr lang="en-US" sz="2400" dirty="0"/>
          </a:p>
        </p:txBody>
      </p:sp>
    </p:spTree>
    <p:extLst>
      <p:ext uri="{BB962C8B-B14F-4D97-AF65-F5344CB8AC3E}">
        <p14:creationId xmlns:p14="http://schemas.microsoft.com/office/powerpoint/2010/main" val="2025319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10515600" cy="1325563"/>
          </a:xfrm>
        </p:spPr>
        <p:txBody>
          <a:bodyPr/>
          <a:lstStyle/>
          <a:p>
            <a:r>
              <a:rPr lang="en-US" dirty="0" smtClean="0"/>
              <a:t>Some punchlines</a:t>
            </a:r>
            <a:endParaRPr lang="en-US" dirty="0"/>
          </a:p>
        </p:txBody>
      </p:sp>
      <p:sp>
        <p:nvSpPr>
          <p:cNvPr id="4" name="Text Placeholder 3"/>
          <p:cNvSpPr>
            <a:spLocks noGrp="1"/>
          </p:cNvSpPr>
          <p:nvPr>
            <p:ph type="body" idx="1"/>
          </p:nvPr>
        </p:nvSpPr>
        <p:spPr>
          <a:xfrm>
            <a:off x="742949" y="987425"/>
            <a:ext cx="11077575" cy="5613400"/>
          </a:xfrm>
        </p:spPr>
        <p:txBody>
          <a:bodyPr>
            <a:normAutofit fontScale="85000" lnSpcReduction="10000"/>
          </a:bodyPr>
          <a:lstStyle/>
          <a:p>
            <a:r>
              <a:rPr lang="en-US" dirty="0"/>
              <a:t>T</a:t>
            </a:r>
            <a:r>
              <a:rPr lang="en-US" dirty="0" smtClean="0"/>
              <a:t>ransit </a:t>
            </a:r>
            <a:r>
              <a:rPr lang="en-US" dirty="0"/>
              <a:t>riders are similarly resourced to the general </a:t>
            </a:r>
            <a:r>
              <a:rPr lang="en-US" dirty="0" smtClean="0"/>
              <a:t>population </a:t>
            </a:r>
            <a:endParaRPr lang="en-US" dirty="0"/>
          </a:p>
          <a:p>
            <a:pPr lvl="1"/>
            <a:r>
              <a:rPr lang="en-US" dirty="0" smtClean="0"/>
              <a:t>Still, significant </a:t>
            </a:r>
            <a:r>
              <a:rPr lang="en-US" dirty="0"/>
              <a:t>barriers exist for many current transit </a:t>
            </a:r>
            <a:r>
              <a:rPr lang="en-US" dirty="0" smtClean="0"/>
              <a:t>riders to transition to emerging payment systems</a:t>
            </a:r>
            <a:endParaRPr lang="en-US" dirty="0"/>
          </a:p>
          <a:p>
            <a:r>
              <a:rPr lang="en-US" dirty="0"/>
              <a:t>A significant number (~30%) still rely heavily </a:t>
            </a:r>
            <a:r>
              <a:rPr lang="en-US" dirty="0" smtClean="0"/>
              <a:t>on paying </a:t>
            </a:r>
            <a:r>
              <a:rPr lang="en-US" dirty="0"/>
              <a:t>cash-on-board </a:t>
            </a:r>
            <a:r>
              <a:rPr lang="en-US" dirty="0" smtClean="0"/>
              <a:t>buses</a:t>
            </a:r>
            <a:endParaRPr lang="en-US" dirty="0"/>
          </a:p>
          <a:p>
            <a:pPr lvl="1"/>
            <a:r>
              <a:rPr lang="en-US" dirty="0" smtClean="0"/>
              <a:t>Most appeared </a:t>
            </a:r>
            <a:r>
              <a:rPr lang="en-US" dirty="0"/>
              <a:t>able to switch to other cash and non-cash options, though a significant number </a:t>
            </a:r>
            <a:r>
              <a:rPr lang="en-US" dirty="0" smtClean="0"/>
              <a:t>will </a:t>
            </a:r>
            <a:r>
              <a:rPr lang="en-US" dirty="0"/>
              <a:t>continue </a:t>
            </a:r>
            <a:r>
              <a:rPr lang="en-US" dirty="0" smtClean="0"/>
              <a:t>with cash</a:t>
            </a:r>
            <a:endParaRPr lang="en-US" dirty="0"/>
          </a:p>
          <a:p>
            <a:r>
              <a:rPr lang="en-US" dirty="0"/>
              <a:t>Overall, </a:t>
            </a:r>
            <a:r>
              <a:rPr lang="en-US" dirty="0" smtClean="0"/>
              <a:t>smartphone </a:t>
            </a:r>
            <a:r>
              <a:rPr lang="en-US" dirty="0"/>
              <a:t>ownership is high (over 80%) for all groups </a:t>
            </a:r>
            <a:r>
              <a:rPr lang="en-US" dirty="0" smtClean="0"/>
              <a:t>other </a:t>
            </a:r>
            <a:r>
              <a:rPr lang="en-US" dirty="0"/>
              <a:t>than Boomers</a:t>
            </a:r>
          </a:p>
          <a:p>
            <a:pPr lvl="1"/>
            <a:r>
              <a:rPr lang="en-US" dirty="0"/>
              <a:t>A small but significant number (~20%) are concerned about reaching data </a:t>
            </a:r>
            <a:r>
              <a:rPr lang="en-US" dirty="0" smtClean="0"/>
              <a:t>limits</a:t>
            </a:r>
            <a:endParaRPr lang="en-US" dirty="0"/>
          </a:p>
          <a:p>
            <a:pPr lvl="1"/>
            <a:r>
              <a:rPr lang="en-US" dirty="0"/>
              <a:t>A significant number (~30%) depend </a:t>
            </a:r>
            <a:r>
              <a:rPr lang="en-US" dirty="0" smtClean="0"/>
              <a:t>solely on public </a:t>
            </a:r>
            <a:r>
              <a:rPr lang="en-US" dirty="0"/>
              <a:t>Wi-Fi for Internet </a:t>
            </a:r>
            <a:r>
              <a:rPr lang="en-US" dirty="0" smtClean="0"/>
              <a:t>connectivity</a:t>
            </a:r>
            <a:endParaRPr lang="en-US" dirty="0"/>
          </a:p>
          <a:p>
            <a:r>
              <a:rPr lang="en-US" dirty="0"/>
              <a:t>A small but significant number (~14%) have no access to formal banking </a:t>
            </a:r>
            <a:r>
              <a:rPr lang="en-US" dirty="0" smtClean="0"/>
              <a:t>services</a:t>
            </a:r>
            <a:endParaRPr lang="en-US" dirty="0"/>
          </a:p>
          <a:p>
            <a:r>
              <a:rPr lang="en-US" dirty="0"/>
              <a:t>There is general unease </a:t>
            </a:r>
            <a:r>
              <a:rPr lang="en-US" dirty="0" smtClean="0"/>
              <a:t>storing </a:t>
            </a:r>
            <a:r>
              <a:rPr lang="en-US" dirty="0"/>
              <a:t>credit information </a:t>
            </a:r>
            <a:r>
              <a:rPr lang="en-US" dirty="0" smtClean="0"/>
              <a:t>in websites </a:t>
            </a:r>
            <a:r>
              <a:rPr lang="en-US" dirty="0"/>
              <a:t>or </a:t>
            </a:r>
            <a:r>
              <a:rPr lang="en-US" dirty="0" smtClean="0"/>
              <a:t>smartphones</a:t>
            </a:r>
            <a:endParaRPr lang="en-US" dirty="0"/>
          </a:p>
          <a:p>
            <a:r>
              <a:rPr lang="en-US" dirty="0"/>
              <a:t>There are some important and troubling disparities: </a:t>
            </a:r>
          </a:p>
          <a:p>
            <a:pPr lvl="1"/>
            <a:r>
              <a:rPr lang="en-US" dirty="0"/>
              <a:t>Low income respondents </a:t>
            </a:r>
            <a:r>
              <a:rPr lang="en-US" dirty="0" smtClean="0"/>
              <a:t>had </a:t>
            </a:r>
            <a:r>
              <a:rPr lang="en-US" dirty="0"/>
              <a:t>a lower access to </a:t>
            </a:r>
            <a:r>
              <a:rPr lang="en-US" dirty="0" smtClean="0"/>
              <a:t>smartphones</a:t>
            </a:r>
            <a:r>
              <a:rPr lang="en-US" dirty="0"/>
              <a:t>, </a:t>
            </a:r>
            <a:r>
              <a:rPr lang="en-US" dirty="0" smtClean="0"/>
              <a:t>Internet, </a:t>
            </a:r>
            <a:r>
              <a:rPr lang="en-US" dirty="0"/>
              <a:t>and </a:t>
            </a:r>
            <a:r>
              <a:rPr lang="en-US" dirty="0" smtClean="0"/>
              <a:t>banking.</a:t>
            </a:r>
            <a:endParaRPr lang="en-US" dirty="0"/>
          </a:p>
          <a:p>
            <a:pPr lvl="1"/>
            <a:r>
              <a:rPr lang="en-US" dirty="0"/>
              <a:t>Older respondents had significantly lower access to </a:t>
            </a:r>
            <a:r>
              <a:rPr lang="en-US" dirty="0" smtClean="0"/>
              <a:t>smartphones </a:t>
            </a:r>
            <a:r>
              <a:rPr lang="en-US" dirty="0"/>
              <a:t>and Internet </a:t>
            </a:r>
            <a:r>
              <a:rPr lang="en-US" dirty="0" smtClean="0"/>
              <a:t>connectivity</a:t>
            </a:r>
            <a:endParaRPr lang="en-US" dirty="0"/>
          </a:p>
          <a:p>
            <a:pPr lvl="1"/>
            <a:r>
              <a:rPr lang="en-US" dirty="0"/>
              <a:t>Some of these disparities differed slightly from city to </a:t>
            </a:r>
            <a:r>
              <a:rPr lang="en-US" dirty="0" smtClean="0"/>
              <a:t>city</a:t>
            </a:r>
            <a:endParaRPr lang="en-US" dirty="0"/>
          </a:p>
        </p:txBody>
      </p:sp>
    </p:spTree>
    <p:extLst>
      <p:ext uri="{BB962C8B-B14F-4D97-AF65-F5344CB8AC3E}">
        <p14:creationId xmlns:p14="http://schemas.microsoft.com/office/powerpoint/2010/main" val="1365387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practice</a:t>
            </a:r>
            <a:endParaRPr lang="en-US" dirty="0"/>
          </a:p>
        </p:txBody>
      </p:sp>
      <p:sp>
        <p:nvSpPr>
          <p:cNvPr id="3" name="Text Placeholder 2"/>
          <p:cNvSpPr>
            <a:spLocks noGrp="1"/>
          </p:cNvSpPr>
          <p:nvPr>
            <p:ph type="body" idx="1"/>
          </p:nvPr>
        </p:nvSpPr>
        <p:spPr/>
        <p:txBody>
          <a:bodyPr/>
          <a:lstStyle/>
          <a:p>
            <a:r>
              <a:rPr lang="en-US" dirty="0"/>
              <a:t>Age and income-related </a:t>
            </a:r>
            <a:r>
              <a:rPr lang="en-US" dirty="0" smtClean="0"/>
              <a:t>exclusion </a:t>
            </a:r>
            <a:r>
              <a:rPr lang="en-US" dirty="0"/>
              <a:t>most troubling</a:t>
            </a:r>
          </a:p>
          <a:p>
            <a:r>
              <a:rPr lang="en-US" dirty="0" smtClean="0"/>
              <a:t>Local conditions may vary from city to city</a:t>
            </a:r>
          </a:p>
          <a:p>
            <a:r>
              <a:rPr lang="en-US" dirty="0" smtClean="0"/>
              <a:t>Education and training will be key to lower anxiety and improve understanding of new systems</a:t>
            </a:r>
          </a:p>
          <a:p>
            <a:r>
              <a:rPr lang="en-US" dirty="0" smtClean="0"/>
              <a:t>Public Wi-Fi may be an important link </a:t>
            </a:r>
          </a:p>
          <a:p>
            <a:r>
              <a:rPr lang="en-US" dirty="0" smtClean="0"/>
              <a:t>Free or subsidized smartphones (like energy and telecom) and internet?</a:t>
            </a:r>
          </a:p>
        </p:txBody>
      </p:sp>
    </p:spTree>
    <p:extLst>
      <p:ext uri="{BB962C8B-B14F-4D97-AF65-F5344CB8AC3E}">
        <p14:creationId xmlns:p14="http://schemas.microsoft.com/office/powerpoint/2010/main" val="1757329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2"/>
          <p:cNvSpPr txBox="1">
            <a:spLocks noGrp="1"/>
          </p:cNvSpPr>
          <p:nvPr>
            <p:ph type="title"/>
          </p:nvPr>
        </p:nvSpPr>
        <p:spPr>
          <a:xfrm>
            <a:off x="247650" y="11747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dirty="0"/>
              <a:t>Next Steps</a:t>
            </a:r>
            <a:endParaRPr dirty="0"/>
          </a:p>
        </p:txBody>
      </p:sp>
      <p:sp>
        <p:nvSpPr>
          <p:cNvPr id="218" name="Google Shape;218;p22"/>
          <p:cNvSpPr txBox="1">
            <a:spLocks noGrp="1"/>
          </p:cNvSpPr>
          <p:nvPr>
            <p:ph type="body" idx="1"/>
          </p:nvPr>
        </p:nvSpPr>
        <p:spPr>
          <a:xfrm>
            <a:off x="838200" y="1690688"/>
            <a:ext cx="10515600" cy="474821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sz="3600" dirty="0" smtClean="0"/>
              <a:t>Case studies of equity mitigations</a:t>
            </a:r>
          </a:p>
          <a:p>
            <a:pPr marL="685800" lvl="1" indent="-228600">
              <a:spcBef>
                <a:spcPts val="0"/>
              </a:spcBef>
              <a:buSzPts val="2800"/>
            </a:pPr>
            <a:r>
              <a:rPr lang="en-US" sz="3200" dirty="0" smtClean="0"/>
              <a:t>Retaining pieces of cash payment systems</a:t>
            </a:r>
          </a:p>
          <a:p>
            <a:pPr marL="228600" lvl="0" indent="-228600" algn="l" rtl="0">
              <a:lnSpc>
                <a:spcPct val="90000"/>
              </a:lnSpc>
              <a:spcBef>
                <a:spcPts val="0"/>
              </a:spcBef>
              <a:spcAft>
                <a:spcPts val="0"/>
              </a:spcAft>
              <a:buClr>
                <a:schemeClr val="dk1"/>
              </a:buClr>
              <a:buSzPts val="2800"/>
              <a:buChar char="•"/>
            </a:pPr>
            <a:r>
              <a:rPr lang="en-US" sz="3600" dirty="0" smtClean="0"/>
              <a:t>Develop cost-effectiveness evaluation</a:t>
            </a:r>
          </a:p>
          <a:p>
            <a:pPr marL="228600" lvl="0" indent="-228600" algn="l" rtl="0">
              <a:lnSpc>
                <a:spcPct val="90000"/>
              </a:lnSpc>
              <a:spcBef>
                <a:spcPts val="0"/>
              </a:spcBef>
              <a:spcAft>
                <a:spcPts val="0"/>
              </a:spcAft>
              <a:buClr>
                <a:schemeClr val="dk1"/>
              </a:buClr>
              <a:buSzPts val="2800"/>
              <a:buChar char="•"/>
            </a:pPr>
            <a:r>
              <a:rPr lang="en-US" sz="3600" dirty="0" smtClean="0"/>
              <a:t>Which mitigations make sense? </a:t>
            </a:r>
            <a:endParaRPr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374513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5"/>
          <p:cNvSpPr txBox="1">
            <a:spLocks noGrp="1"/>
          </p:cNvSpPr>
          <p:nvPr>
            <p:ph type="body" idx="1"/>
          </p:nvPr>
        </p:nvSpPr>
        <p:spPr>
          <a:xfrm>
            <a:off x="1362075" y="765254"/>
            <a:ext cx="10103086" cy="2136000"/>
          </a:xfrm>
          <a:prstGeom prst="rect">
            <a:avLst/>
          </a:prstGeom>
        </p:spPr>
        <p:txBody>
          <a:bodyPr spcFirstLastPara="1" wrap="square" lIns="121900" tIns="121900" rIns="121900" bIns="121900" anchor="t" anchorCtr="0">
            <a:noAutofit/>
          </a:bodyPr>
          <a:lstStyle/>
          <a:p>
            <a:pPr marL="0" indent="0" algn="ctr">
              <a:spcBef>
                <a:spcPts val="2133"/>
              </a:spcBef>
              <a:buNone/>
            </a:pPr>
            <a:r>
              <a:rPr lang="en" sz="3200" b="1" i="1" dirty="0"/>
              <a:t>P</a:t>
            </a:r>
            <a:r>
              <a:rPr lang="en" sz="3200" b="1" i="1" dirty="0" smtClean="0"/>
              <a:t>ublic</a:t>
            </a:r>
            <a:r>
              <a:rPr lang="en" sz="3200" dirty="0" smtClean="0"/>
              <a:t> </a:t>
            </a:r>
            <a:r>
              <a:rPr lang="en" sz="3200" dirty="0"/>
              <a:t>transportation providers </a:t>
            </a:r>
            <a:r>
              <a:rPr lang="en" sz="3200" dirty="0" smtClean="0"/>
              <a:t>increasingly move </a:t>
            </a:r>
            <a:r>
              <a:rPr lang="en" sz="3200" dirty="0"/>
              <a:t>to payment, </a:t>
            </a:r>
            <a:r>
              <a:rPr lang="en" sz="3200" dirty="0" smtClean="0"/>
              <a:t>reservation, information</a:t>
            </a:r>
            <a:r>
              <a:rPr lang="en" sz="3200" dirty="0"/>
              <a:t>, trip-planning and last/first-mile connectivity systems which require travelers to have access to </a:t>
            </a:r>
            <a:r>
              <a:rPr lang="en" sz="3200" b="1" i="1" dirty="0"/>
              <a:t>private</a:t>
            </a:r>
            <a:r>
              <a:rPr lang="en" sz="3200" dirty="0"/>
              <a:t> internet, </a:t>
            </a:r>
            <a:r>
              <a:rPr lang="en" sz="3200" dirty="0" smtClean="0"/>
              <a:t>smartphone and banking/credit services.</a:t>
            </a:r>
          </a:p>
          <a:p>
            <a:pPr marL="0" indent="0" algn="ctr">
              <a:spcBef>
                <a:spcPts val="2133"/>
              </a:spcBef>
              <a:buNone/>
            </a:pPr>
            <a:endParaRPr lang="en" sz="3200" dirty="0"/>
          </a:p>
          <a:p>
            <a:pPr marL="0" indent="0" algn="ctr">
              <a:buNone/>
            </a:pPr>
            <a:r>
              <a:rPr lang="en-US" sz="3200" b="1" i="1" dirty="0"/>
              <a:t>What steps can be taken to ensure universal access to </a:t>
            </a:r>
            <a:r>
              <a:rPr lang="en-US" sz="3200" b="1" i="1" dirty="0" smtClean="0"/>
              <a:t>these innovations</a:t>
            </a:r>
            <a:r>
              <a:rPr lang="en-US" sz="3200" b="1" i="1" dirty="0"/>
              <a:t>? </a:t>
            </a:r>
            <a:endParaRPr sz="3200" b="1" i="1" dirty="0"/>
          </a:p>
          <a:p>
            <a:pPr marL="0" indent="0">
              <a:spcBef>
                <a:spcPts val="2133"/>
              </a:spcBef>
              <a:spcAft>
                <a:spcPts val="2133"/>
              </a:spcAft>
              <a:buNone/>
            </a:pPr>
            <a:endParaRPr sz="3200" dirty="0"/>
          </a:p>
        </p:txBody>
      </p:sp>
    </p:spTree>
    <p:extLst>
      <p:ext uri="{BB962C8B-B14F-4D97-AF65-F5344CB8AC3E}">
        <p14:creationId xmlns:p14="http://schemas.microsoft.com/office/powerpoint/2010/main" val="3135316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664" y="2102469"/>
            <a:ext cx="10515600" cy="1325563"/>
          </a:xfrm>
        </p:spPr>
        <p:txBody>
          <a:bodyPr>
            <a:noAutofit/>
          </a:bodyPr>
          <a:lstStyle/>
          <a:p>
            <a:r>
              <a:rPr lang="en-US" sz="4267" dirty="0" smtClean="0"/>
              <a:t>A multi-agency funded project: </a:t>
            </a:r>
            <a:br>
              <a:rPr lang="en-US" sz="4267" dirty="0" smtClean="0"/>
            </a:br>
            <a:r>
              <a:rPr lang="en-US" sz="4267" dirty="0"/>
              <a:t/>
            </a:r>
            <a:br>
              <a:rPr lang="en-US" sz="4267" dirty="0"/>
            </a:br>
            <a:r>
              <a:rPr lang="en-US" sz="3200" dirty="0" smtClean="0"/>
              <a:t>City </a:t>
            </a:r>
            <a:r>
              <a:rPr lang="en-US" sz="3200" dirty="0"/>
              <a:t>of Eugene, </a:t>
            </a:r>
            <a:r>
              <a:rPr lang="en-US" sz="3200" dirty="0" smtClean="0"/>
              <a:t>OR </a:t>
            </a:r>
            <a:br>
              <a:rPr lang="en-US" sz="3200" dirty="0" smtClean="0"/>
            </a:br>
            <a:r>
              <a:rPr lang="en-US" sz="3200" dirty="0" smtClean="0"/>
              <a:t>City </a:t>
            </a:r>
            <a:r>
              <a:rPr lang="en-US" sz="3200" dirty="0"/>
              <a:t>of Gresham, </a:t>
            </a:r>
            <a:r>
              <a:rPr lang="en-US" sz="3200" dirty="0" smtClean="0"/>
              <a:t>OR </a:t>
            </a:r>
            <a:br>
              <a:rPr lang="en-US" sz="3200" dirty="0" smtClean="0"/>
            </a:br>
            <a:r>
              <a:rPr lang="en-US" sz="3200" dirty="0" smtClean="0"/>
              <a:t>Lane </a:t>
            </a:r>
            <a:r>
              <a:rPr lang="en-US" sz="3200" dirty="0"/>
              <a:t>Transit </a:t>
            </a:r>
            <a:r>
              <a:rPr lang="en-US" sz="3200" dirty="0" smtClean="0"/>
              <a:t>District (Eugene, OR) </a:t>
            </a:r>
            <a:br>
              <a:rPr lang="en-US" sz="3200" dirty="0" smtClean="0"/>
            </a:br>
            <a:r>
              <a:rPr lang="en-US" sz="3200" dirty="0" err="1" smtClean="0"/>
              <a:t>Clevor</a:t>
            </a:r>
            <a:r>
              <a:rPr lang="en-US" sz="3200" dirty="0" smtClean="0"/>
              <a:t> </a:t>
            </a:r>
            <a:r>
              <a:rPr lang="en-US" sz="3200" dirty="0"/>
              <a:t>Consulting Group</a:t>
            </a:r>
            <a:r>
              <a:rPr lang="en-US" sz="3200" dirty="0" smtClean="0"/>
              <a:t>, Portland, OR </a:t>
            </a:r>
            <a:br>
              <a:rPr lang="en-US" sz="3200" dirty="0" smtClean="0"/>
            </a:br>
            <a:r>
              <a:rPr lang="en-US" sz="3200" dirty="0" smtClean="0"/>
              <a:t>RTD </a:t>
            </a:r>
            <a:r>
              <a:rPr lang="en-US" sz="3200" dirty="0"/>
              <a:t>Denver </a:t>
            </a:r>
            <a:r>
              <a:rPr lang="en-US" sz="3200" dirty="0" smtClean="0"/>
              <a:t/>
            </a:r>
            <a:br>
              <a:rPr lang="en-US" sz="3200" dirty="0" smtClean="0"/>
            </a:br>
            <a:r>
              <a:rPr lang="en-US" sz="3200" dirty="0" smtClean="0"/>
              <a:t>National </a:t>
            </a:r>
            <a:r>
              <a:rPr lang="en-US" sz="3200" dirty="0"/>
              <a:t>Institute for Transportation and Communities (NITC</a:t>
            </a:r>
            <a:r>
              <a:rPr lang="en-US" sz="3200" dirty="0" smtClean="0"/>
              <a:t>) at Portland State University</a:t>
            </a:r>
            <a:endParaRPr lang="en-US" sz="3200" dirty="0"/>
          </a:p>
        </p:txBody>
      </p:sp>
      <p:pic>
        <p:nvPicPr>
          <p:cNvPr id="4" name="Google Shape;75;p13"/>
          <p:cNvPicPr preferRelativeResize="0"/>
          <p:nvPr/>
        </p:nvPicPr>
        <p:blipFill>
          <a:blip r:embed="rId2">
            <a:alphaModFix/>
          </a:blip>
          <a:stretch>
            <a:fillRect/>
          </a:stretch>
        </p:blipFill>
        <p:spPr>
          <a:xfrm>
            <a:off x="9668228" y="5823579"/>
            <a:ext cx="2133600" cy="736600"/>
          </a:xfrm>
          <a:prstGeom prst="rect">
            <a:avLst/>
          </a:prstGeom>
          <a:noFill/>
          <a:ln>
            <a:noFill/>
          </a:ln>
        </p:spPr>
      </p:pic>
    </p:spTree>
    <p:extLst>
      <p:ext uri="{BB962C8B-B14F-4D97-AF65-F5344CB8AC3E}">
        <p14:creationId xmlns:p14="http://schemas.microsoft.com/office/powerpoint/2010/main" val="192257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Text Placeholder 2"/>
          <p:cNvSpPr>
            <a:spLocks noGrp="1"/>
          </p:cNvSpPr>
          <p:nvPr>
            <p:ph type="body" idx="1"/>
          </p:nvPr>
        </p:nvSpPr>
        <p:spPr>
          <a:xfrm>
            <a:off x="838200" y="1549400"/>
            <a:ext cx="10515600" cy="4908550"/>
          </a:xfrm>
        </p:spPr>
        <p:txBody>
          <a:bodyPr>
            <a:normAutofit/>
          </a:bodyPr>
          <a:lstStyle/>
          <a:p>
            <a:r>
              <a:rPr lang="en-US" dirty="0"/>
              <a:t>Payment technologies in a variety of contexts are rapidly </a:t>
            </a:r>
            <a:r>
              <a:rPr lang="en-US" dirty="0" smtClean="0"/>
              <a:t>evolving</a:t>
            </a:r>
          </a:p>
          <a:p>
            <a:r>
              <a:rPr lang="en-US" dirty="0" smtClean="0"/>
              <a:t>Many public </a:t>
            </a:r>
            <a:r>
              <a:rPr lang="en-US" dirty="0"/>
              <a:t>transit agencies </a:t>
            </a:r>
            <a:r>
              <a:rPr lang="en-US" dirty="0" smtClean="0"/>
              <a:t>plan </a:t>
            </a:r>
            <a:r>
              <a:rPr lang="en-US" dirty="0"/>
              <a:t>to adopt these new “automated payment” technologies for fare collection over the coming </a:t>
            </a:r>
            <a:r>
              <a:rPr lang="en-US" dirty="0" smtClean="0"/>
              <a:t>decade</a:t>
            </a:r>
          </a:p>
          <a:p>
            <a:r>
              <a:rPr lang="en-US" dirty="0" smtClean="0"/>
              <a:t>Will </a:t>
            </a:r>
            <a:r>
              <a:rPr lang="en-US" dirty="0"/>
              <a:t>likely smooth operations and </a:t>
            </a:r>
            <a:r>
              <a:rPr lang="en-US" dirty="0" smtClean="0"/>
              <a:t>improve convenience</a:t>
            </a:r>
          </a:p>
          <a:p>
            <a:r>
              <a:rPr lang="en-US" dirty="0" smtClean="0"/>
              <a:t>What about those who </a:t>
            </a:r>
            <a:r>
              <a:rPr lang="en-US" dirty="0"/>
              <a:t>cannot adopt these new payment </a:t>
            </a:r>
            <a:r>
              <a:rPr lang="en-US" dirty="0" smtClean="0"/>
              <a:t>technologies?</a:t>
            </a:r>
          </a:p>
          <a:p>
            <a:r>
              <a:rPr lang="en-US" dirty="0" smtClean="0"/>
              <a:t>Are there reasonable equity mitigations? How costly and effective are those mitigations? </a:t>
            </a:r>
            <a:endParaRPr lang="en-US" dirty="0"/>
          </a:p>
        </p:txBody>
      </p:sp>
    </p:spTree>
    <p:extLst>
      <p:ext uri="{BB962C8B-B14F-4D97-AF65-F5344CB8AC3E}">
        <p14:creationId xmlns:p14="http://schemas.microsoft.com/office/powerpoint/2010/main" val="2597296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7068" y="1767163"/>
            <a:ext cx="9875520" cy="1356360"/>
          </a:xfrm>
        </p:spPr>
        <p:txBody>
          <a:bodyPr/>
          <a:lstStyle/>
          <a:p>
            <a:r>
              <a:rPr lang="en-US" dirty="0" smtClean="0"/>
              <a:t>Existing disparities access to automated payment “ecosystem”</a:t>
            </a:r>
            <a:endParaRPr lang="en-US" dirty="0"/>
          </a:p>
        </p:txBody>
      </p:sp>
    </p:spTree>
    <p:extLst>
      <p:ext uri="{BB962C8B-B14F-4D97-AF65-F5344CB8AC3E}">
        <p14:creationId xmlns:p14="http://schemas.microsoft.com/office/powerpoint/2010/main" val="263541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24221" y="1487511"/>
          <a:ext cx="11743559" cy="3412677"/>
        </p:xfrm>
        <a:graphic>
          <a:graphicData uri="http://schemas.openxmlformats.org/drawingml/2006/table">
            <a:tbl>
              <a:tblPr firstRow="1" firstCol="1" bandRow="1">
                <a:tableStyleId>{9D7B26C5-4107-4FEC-AEDC-1716B250A1EF}</a:tableStyleId>
              </a:tblPr>
              <a:tblGrid>
                <a:gridCol w="1081884">
                  <a:extLst>
                    <a:ext uri="{9D8B030D-6E8A-4147-A177-3AD203B41FA5}">
                      <a16:colId xmlns:a16="http://schemas.microsoft.com/office/drawing/2014/main" xmlns="" val="3592399313"/>
                    </a:ext>
                  </a:extLst>
                </a:gridCol>
                <a:gridCol w="2393435">
                  <a:extLst>
                    <a:ext uri="{9D8B030D-6E8A-4147-A177-3AD203B41FA5}">
                      <a16:colId xmlns:a16="http://schemas.microsoft.com/office/drawing/2014/main" xmlns="" val="3600440509"/>
                    </a:ext>
                  </a:extLst>
                </a:gridCol>
                <a:gridCol w="2828612">
                  <a:extLst>
                    <a:ext uri="{9D8B030D-6E8A-4147-A177-3AD203B41FA5}">
                      <a16:colId xmlns:a16="http://schemas.microsoft.com/office/drawing/2014/main" xmlns="" val="144760009"/>
                    </a:ext>
                  </a:extLst>
                </a:gridCol>
                <a:gridCol w="3154984">
                  <a:extLst>
                    <a:ext uri="{9D8B030D-6E8A-4147-A177-3AD203B41FA5}">
                      <a16:colId xmlns:a16="http://schemas.microsoft.com/office/drawing/2014/main" xmlns="" val="8802434"/>
                    </a:ext>
                  </a:extLst>
                </a:gridCol>
                <a:gridCol w="2284644">
                  <a:extLst>
                    <a:ext uri="{9D8B030D-6E8A-4147-A177-3AD203B41FA5}">
                      <a16:colId xmlns:a16="http://schemas.microsoft.com/office/drawing/2014/main" xmlns="" val="3683100169"/>
                    </a:ext>
                  </a:extLst>
                </a:gridCol>
              </a:tblGrid>
              <a:tr h="421573">
                <a:tc>
                  <a:txBody>
                    <a:bodyPr/>
                    <a:lstStyle/>
                    <a:p>
                      <a:endParaRPr lang="en-US" sz="2100" dirty="0">
                        <a:solidFill>
                          <a:srgbClr val="000000"/>
                        </a:solidFill>
                        <a:effectLst/>
                        <a:latin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2100">
                          <a:effectLst/>
                        </a:rPr>
                        <a:t>Age</a:t>
                      </a:r>
                      <a:endParaRPr lang="en-US" sz="210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2100">
                          <a:effectLst/>
                        </a:rPr>
                        <a:t>Income</a:t>
                      </a:r>
                      <a:endParaRPr lang="en-US" sz="210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2100">
                          <a:effectLst/>
                        </a:rPr>
                        <a:t>Race/Ethnicity</a:t>
                      </a:r>
                      <a:endParaRPr lang="en-US" sz="210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2100">
                          <a:effectLst/>
                        </a:rPr>
                        <a:t>Overall averages</a:t>
                      </a:r>
                      <a:endParaRPr lang="en-US" sz="210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1172690372"/>
                  </a:ext>
                </a:extLst>
              </a:tr>
              <a:tr h="1495552">
                <a:tc>
                  <a:txBody>
                    <a:bodyPr/>
                    <a:lstStyle/>
                    <a:p>
                      <a:pPr marL="71755" marR="71755">
                        <a:lnSpc>
                          <a:spcPct val="115000"/>
                        </a:lnSpc>
                        <a:spcBef>
                          <a:spcPts val="0"/>
                        </a:spcBef>
                        <a:spcAft>
                          <a:spcPts val="0"/>
                        </a:spcAft>
                      </a:pPr>
                      <a:r>
                        <a:rPr lang="en-US" sz="2100">
                          <a:effectLst/>
                        </a:rPr>
                        <a:t>Banking</a:t>
                      </a:r>
                      <a:endParaRPr lang="en-US" sz="2100">
                        <a:solidFill>
                          <a:srgbClr val="000000"/>
                        </a:solidFill>
                        <a:effectLst/>
                        <a:latin typeface="Arial" panose="020B0604020202020204" pitchFamily="34" charset="0"/>
                        <a:ea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2100" dirty="0">
                          <a:effectLst/>
                        </a:rPr>
                        <a:t>Older population higher </a:t>
                      </a:r>
                      <a:r>
                        <a:rPr lang="en-US" sz="2100" dirty="0" smtClean="0">
                          <a:effectLst/>
                        </a:rPr>
                        <a:t>access</a:t>
                      </a:r>
                      <a:endParaRPr lang="en-US" sz="21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2100" dirty="0">
                          <a:effectLst/>
                        </a:rPr>
                        <a:t>Higher income population higher </a:t>
                      </a:r>
                      <a:r>
                        <a:rPr lang="en-US" sz="2100" dirty="0" smtClean="0">
                          <a:effectLst/>
                        </a:rPr>
                        <a:t>access</a:t>
                      </a:r>
                      <a:endParaRPr lang="en-US" sz="21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2100" dirty="0">
                          <a:effectLst/>
                        </a:rPr>
                        <a:t>White households higher </a:t>
                      </a:r>
                      <a:r>
                        <a:rPr lang="en-US" sz="2100" dirty="0" smtClean="0">
                          <a:effectLst/>
                        </a:rPr>
                        <a:t>access</a:t>
                      </a:r>
                      <a:endParaRPr lang="en-US" sz="21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2100" smtClean="0">
                          <a:effectLst/>
                        </a:rPr>
                        <a:t>87% </a:t>
                      </a:r>
                      <a:r>
                        <a:rPr lang="en-US" sz="2100" dirty="0">
                          <a:effectLst/>
                        </a:rPr>
                        <a:t>use some banking resources</a:t>
                      </a:r>
                      <a:r>
                        <a:rPr lang="en-US" sz="2100">
                          <a:effectLst/>
                        </a:rPr>
                        <a:t>, </a:t>
                      </a:r>
                      <a:r>
                        <a:rPr lang="en-US" sz="2100" smtClean="0">
                          <a:effectLst/>
                        </a:rPr>
                        <a:t>67% </a:t>
                      </a:r>
                      <a:r>
                        <a:rPr lang="en-US" sz="2100" dirty="0">
                          <a:effectLst/>
                        </a:rPr>
                        <a:t>“fully banked</a:t>
                      </a:r>
                      <a:r>
                        <a:rPr lang="en-US" sz="2100" dirty="0" smtClean="0">
                          <a:effectLst/>
                        </a:rPr>
                        <a:t>”</a:t>
                      </a:r>
                      <a:endParaRPr lang="en-US" sz="2100" dirty="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55449618"/>
                  </a:ext>
                </a:extLst>
              </a:tr>
              <a:tr h="1495552">
                <a:tc>
                  <a:txBody>
                    <a:bodyPr/>
                    <a:lstStyle/>
                    <a:p>
                      <a:pPr marL="71755" marR="71755">
                        <a:lnSpc>
                          <a:spcPct val="115000"/>
                        </a:lnSpc>
                        <a:spcBef>
                          <a:spcPts val="0"/>
                        </a:spcBef>
                        <a:spcAft>
                          <a:spcPts val="0"/>
                        </a:spcAft>
                      </a:pPr>
                      <a:r>
                        <a:rPr lang="en-US" sz="2100">
                          <a:effectLst/>
                        </a:rPr>
                        <a:t>Credit</a:t>
                      </a:r>
                      <a:endParaRPr lang="en-US" sz="2100">
                        <a:solidFill>
                          <a:srgbClr val="000000"/>
                        </a:solidFill>
                        <a:effectLst/>
                        <a:latin typeface="Arial" panose="020B0604020202020204" pitchFamily="34" charset="0"/>
                        <a:ea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2100" dirty="0">
                          <a:effectLst/>
                        </a:rPr>
                        <a:t>Very young and very old have lower access to </a:t>
                      </a:r>
                      <a:r>
                        <a:rPr lang="en-US" sz="2100" dirty="0" smtClean="0">
                          <a:effectLst/>
                        </a:rPr>
                        <a:t>credit</a:t>
                      </a:r>
                      <a:endParaRPr lang="en-US" sz="21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2100" dirty="0">
                          <a:effectLst/>
                        </a:rPr>
                        <a:t>Higher income population higher </a:t>
                      </a:r>
                      <a:r>
                        <a:rPr lang="en-US" sz="2100" dirty="0" smtClean="0">
                          <a:effectLst/>
                        </a:rPr>
                        <a:t>access</a:t>
                      </a:r>
                      <a:endParaRPr lang="en-US" sz="21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2100" dirty="0">
                          <a:effectLst/>
                        </a:rPr>
                        <a:t>White and Asian households higher </a:t>
                      </a:r>
                      <a:r>
                        <a:rPr lang="en-US" sz="2100" dirty="0" smtClean="0">
                          <a:effectLst/>
                        </a:rPr>
                        <a:t>access</a:t>
                      </a:r>
                      <a:endParaRPr lang="en-US" sz="21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2100" smtClean="0">
                          <a:effectLst/>
                        </a:rPr>
                        <a:t>80.3% </a:t>
                      </a:r>
                      <a:r>
                        <a:rPr lang="en-US" sz="2100" dirty="0">
                          <a:effectLst/>
                        </a:rPr>
                        <a:t>access to some </a:t>
                      </a:r>
                      <a:r>
                        <a:rPr lang="en-US" sz="2100" dirty="0" smtClean="0">
                          <a:effectLst/>
                        </a:rPr>
                        <a:t>credit</a:t>
                      </a:r>
                      <a:endParaRPr lang="en-US" sz="2100" dirty="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1206424899"/>
                  </a:ext>
                </a:extLst>
              </a:tr>
            </a:tbl>
          </a:graphicData>
        </a:graphic>
      </p:graphicFrame>
      <p:sp>
        <p:nvSpPr>
          <p:cNvPr id="5" name="TextBox 4"/>
          <p:cNvSpPr txBox="1"/>
          <p:nvPr/>
        </p:nvSpPr>
        <p:spPr>
          <a:xfrm>
            <a:off x="378374" y="392387"/>
            <a:ext cx="6678431" cy="584775"/>
          </a:xfrm>
          <a:prstGeom prst="rect">
            <a:avLst/>
          </a:prstGeom>
          <a:noFill/>
        </p:spPr>
        <p:txBody>
          <a:bodyPr wrap="none" rtlCol="0">
            <a:spAutoFit/>
          </a:bodyPr>
          <a:lstStyle/>
          <a:p>
            <a:r>
              <a:rPr lang="en-US" sz="3200" dirty="0"/>
              <a:t>Existing Research – Banking Divide</a:t>
            </a:r>
          </a:p>
        </p:txBody>
      </p:sp>
      <p:sp>
        <p:nvSpPr>
          <p:cNvPr id="6" name="TextBox 5"/>
          <p:cNvSpPr txBox="1"/>
          <p:nvPr/>
        </p:nvSpPr>
        <p:spPr>
          <a:xfrm>
            <a:off x="378373" y="6138041"/>
            <a:ext cx="4746812" cy="379656"/>
          </a:xfrm>
          <a:prstGeom prst="rect">
            <a:avLst/>
          </a:prstGeom>
          <a:noFill/>
        </p:spPr>
        <p:txBody>
          <a:bodyPr wrap="none" rtlCol="0">
            <a:spAutoFit/>
          </a:bodyPr>
          <a:lstStyle/>
          <a:p>
            <a:r>
              <a:rPr lang="en-US" sz="1867" dirty="0"/>
              <a:t>FDIC (2018), </a:t>
            </a:r>
            <a:r>
              <a:rPr lang="en-US" sz="1867" dirty="0" err="1"/>
              <a:t>Brakewood</a:t>
            </a:r>
            <a:r>
              <a:rPr lang="en-US" sz="1867" dirty="0"/>
              <a:t> and </a:t>
            </a:r>
            <a:r>
              <a:rPr lang="en-US" sz="1867" dirty="0" err="1"/>
              <a:t>Kocur</a:t>
            </a:r>
            <a:r>
              <a:rPr lang="en-US" sz="1867" dirty="0"/>
              <a:t> (2013)</a:t>
            </a:r>
          </a:p>
        </p:txBody>
      </p:sp>
    </p:spTree>
    <p:extLst>
      <p:ext uri="{BB962C8B-B14F-4D97-AF65-F5344CB8AC3E}">
        <p14:creationId xmlns:p14="http://schemas.microsoft.com/office/powerpoint/2010/main" val="378064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00938841"/>
              </p:ext>
            </p:extLst>
          </p:nvPr>
        </p:nvGraphicFramePr>
        <p:xfrm>
          <a:off x="267063" y="1007942"/>
          <a:ext cx="11689104" cy="5362852"/>
        </p:xfrm>
        <a:graphic>
          <a:graphicData uri="http://schemas.openxmlformats.org/drawingml/2006/table">
            <a:tbl>
              <a:tblPr firstRow="1" firstCol="1" bandRow="1">
                <a:tableStyleId>{9D7B26C5-4107-4FEC-AEDC-1716B250A1EF}</a:tableStyleId>
              </a:tblPr>
              <a:tblGrid>
                <a:gridCol w="1254035">
                  <a:extLst>
                    <a:ext uri="{9D8B030D-6E8A-4147-A177-3AD203B41FA5}">
                      <a16:colId xmlns:a16="http://schemas.microsoft.com/office/drawing/2014/main" xmlns="" val="3592399313"/>
                    </a:ext>
                  </a:extLst>
                </a:gridCol>
                <a:gridCol w="3309257">
                  <a:extLst>
                    <a:ext uri="{9D8B030D-6E8A-4147-A177-3AD203B41FA5}">
                      <a16:colId xmlns:a16="http://schemas.microsoft.com/office/drawing/2014/main" xmlns="" val="3600440509"/>
                    </a:ext>
                  </a:extLst>
                </a:gridCol>
                <a:gridCol w="2008777">
                  <a:extLst>
                    <a:ext uri="{9D8B030D-6E8A-4147-A177-3AD203B41FA5}">
                      <a16:colId xmlns:a16="http://schemas.microsoft.com/office/drawing/2014/main" xmlns="" val="144760009"/>
                    </a:ext>
                  </a:extLst>
                </a:gridCol>
                <a:gridCol w="3088640">
                  <a:extLst>
                    <a:ext uri="{9D8B030D-6E8A-4147-A177-3AD203B41FA5}">
                      <a16:colId xmlns:a16="http://schemas.microsoft.com/office/drawing/2014/main" xmlns="" val="8802434"/>
                    </a:ext>
                  </a:extLst>
                </a:gridCol>
                <a:gridCol w="2028395">
                  <a:extLst>
                    <a:ext uri="{9D8B030D-6E8A-4147-A177-3AD203B41FA5}">
                      <a16:colId xmlns:a16="http://schemas.microsoft.com/office/drawing/2014/main" xmlns="" val="3683100169"/>
                    </a:ext>
                  </a:extLst>
                </a:gridCol>
              </a:tblGrid>
              <a:tr h="315364">
                <a:tc>
                  <a:txBody>
                    <a:bodyPr/>
                    <a:lstStyle/>
                    <a:p>
                      <a:endParaRPr lang="en-US" sz="1600" dirty="0">
                        <a:solidFill>
                          <a:srgbClr val="000000"/>
                        </a:solidFill>
                        <a:effectLst/>
                        <a:latin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1600">
                          <a:effectLst/>
                        </a:rPr>
                        <a:t>Age</a:t>
                      </a:r>
                      <a:endParaRPr lang="en-US" sz="160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a:effectLst/>
                        </a:rPr>
                        <a:t>Income</a:t>
                      </a:r>
                      <a:endParaRPr lang="en-US" sz="160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a:effectLst/>
                        </a:rPr>
                        <a:t>Race/Ethnicity</a:t>
                      </a:r>
                      <a:endParaRPr lang="en-US" sz="160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a:effectLst/>
                        </a:rPr>
                        <a:t>Overall averages</a:t>
                      </a:r>
                      <a:endParaRPr lang="en-US" sz="160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1172690372"/>
                  </a:ext>
                </a:extLst>
              </a:tr>
              <a:tr h="1682496">
                <a:tc>
                  <a:txBody>
                    <a:bodyPr/>
                    <a:lstStyle/>
                    <a:p>
                      <a:pPr marL="71755" marR="71755">
                        <a:lnSpc>
                          <a:spcPct val="115000"/>
                        </a:lnSpc>
                        <a:spcBef>
                          <a:spcPts val="0"/>
                        </a:spcBef>
                        <a:spcAft>
                          <a:spcPts val="0"/>
                        </a:spcAft>
                      </a:pPr>
                      <a:r>
                        <a:rPr lang="en-US" sz="1600" dirty="0">
                          <a:effectLst/>
                        </a:rPr>
                        <a:t>Smartphone Ownership</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1600" dirty="0">
                          <a:effectLst/>
                        </a:rPr>
                        <a:t>Younger, higher </a:t>
                      </a:r>
                      <a:r>
                        <a:rPr lang="en-US" sz="1600" dirty="0" smtClean="0">
                          <a:effectLst/>
                        </a:rPr>
                        <a:t>ownership</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Higher income population higher </a:t>
                      </a:r>
                      <a:r>
                        <a:rPr lang="en-US" sz="1600" dirty="0" smtClean="0">
                          <a:effectLst/>
                        </a:rPr>
                        <a:t>ownership</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Mixed results: </a:t>
                      </a:r>
                      <a:endParaRPr lang="en-US" sz="1600" dirty="0" smtClean="0">
                        <a:effectLst/>
                      </a:endParaRPr>
                    </a:p>
                    <a:p>
                      <a:pPr marL="0" marR="0">
                        <a:lnSpc>
                          <a:spcPct val="115000"/>
                        </a:lnSpc>
                        <a:spcBef>
                          <a:spcPts val="0"/>
                        </a:spcBef>
                        <a:spcAft>
                          <a:spcPts val="0"/>
                        </a:spcAft>
                      </a:pPr>
                      <a:r>
                        <a:rPr lang="en-US" sz="1600" dirty="0" smtClean="0">
                          <a:effectLst/>
                        </a:rPr>
                        <a:t>FDIC: African Americans </a:t>
                      </a:r>
                      <a:r>
                        <a:rPr lang="en-US" sz="1600" dirty="0">
                          <a:effectLst/>
                        </a:rPr>
                        <a:t>lower, and Asian higher than </a:t>
                      </a:r>
                      <a:r>
                        <a:rPr lang="en-US" sz="1600" dirty="0" smtClean="0">
                          <a:effectLst/>
                        </a:rPr>
                        <a:t>average</a:t>
                      </a:r>
                    </a:p>
                    <a:p>
                      <a:pPr marL="0" marR="0" lvl="0" indent="0" algn="l" defTabSz="685800" rtl="0" eaLnBrk="1" fontAlgn="auto" latinLnBrk="0" hangingPunct="1">
                        <a:lnSpc>
                          <a:spcPct val="115000"/>
                        </a:lnSpc>
                        <a:spcBef>
                          <a:spcPts val="0"/>
                        </a:spcBef>
                        <a:spcAft>
                          <a:spcPts val="0"/>
                        </a:spcAft>
                        <a:buClrTx/>
                        <a:buSzTx/>
                        <a:buFontTx/>
                        <a:buNone/>
                        <a:tabLst/>
                        <a:defRPr/>
                      </a:pPr>
                      <a:r>
                        <a:rPr lang="en-US" sz="1600" dirty="0" smtClean="0">
                          <a:effectLst/>
                        </a:rPr>
                        <a:t>Pew: African Americans </a:t>
                      </a:r>
                      <a:r>
                        <a:rPr lang="en-US" sz="1600" dirty="0">
                          <a:effectLst/>
                        </a:rPr>
                        <a:t>and Hispanic </a:t>
                      </a:r>
                      <a:r>
                        <a:rPr lang="en-US" sz="1600" dirty="0" smtClean="0">
                          <a:effectLst/>
                        </a:rPr>
                        <a:t>higher than average</a:t>
                      </a:r>
                    </a:p>
                    <a:p>
                      <a:pPr marL="0" marR="0">
                        <a:lnSpc>
                          <a:spcPct val="115000"/>
                        </a:lnSpc>
                        <a:spcBef>
                          <a:spcPts val="0"/>
                        </a:spcBef>
                        <a:spcAft>
                          <a:spcPts val="0"/>
                        </a:spcAft>
                      </a:pP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2017</a:t>
                      </a:r>
                      <a:r>
                        <a:rPr lang="en-US" sz="1600">
                          <a:effectLst/>
                        </a:rPr>
                        <a:t>: </a:t>
                      </a:r>
                      <a:r>
                        <a:rPr lang="en-US" sz="1600" smtClean="0">
                          <a:effectLst/>
                        </a:rPr>
                        <a:t>72.7%</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2848417511"/>
                  </a:ext>
                </a:extLst>
              </a:tr>
              <a:tr h="1402080">
                <a:tc>
                  <a:txBody>
                    <a:bodyPr/>
                    <a:lstStyle/>
                    <a:p>
                      <a:pPr marL="71755" marR="71755">
                        <a:lnSpc>
                          <a:spcPct val="115000"/>
                        </a:lnSpc>
                        <a:spcBef>
                          <a:spcPts val="0"/>
                        </a:spcBef>
                        <a:spcAft>
                          <a:spcPts val="0"/>
                        </a:spcAft>
                      </a:pPr>
                      <a:r>
                        <a:rPr lang="en-US" sz="1600" dirty="0">
                          <a:effectLst/>
                        </a:rPr>
                        <a:t>Cell service data </a:t>
                      </a:r>
                      <a:r>
                        <a:rPr lang="en-US" sz="1600" dirty="0" smtClean="0">
                          <a:effectLst/>
                        </a:rPr>
                        <a:t>access</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1600" dirty="0">
                          <a:effectLst/>
                        </a:rPr>
                        <a:t>Younger more likely than average to let service </a:t>
                      </a:r>
                      <a:r>
                        <a:rPr lang="en-US" sz="1600" dirty="0" smtClean="0">
                          <a:effectLst/>
                        </a:rPr>
                        <a:t>lapse</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Low-income households about twice as likely as average to let service </a:t>
                      </a:r>
                      <a:r>
                        <a:rPr lang="en-US" sz="1600" dirty="0" smtClean="0">
                          <a:effectLst/>
                        </a:rPr>
                        <a:t>lapse</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African Americans and </a:t>
                      </a:r>
                      <a:r>
                        <a:rPr lang="en-US" sz="1600" dirty="0" smtClean="0">
                          <a:effectLst/>
                        </a:rPr>
                        <a:t>Hispanics </a:t>
                      </a:r>
                      <a:r>
                        <a:rPr lang="en-US" sz="1600" dirty="0">
                          <a:effectLst/>
                        </a:rPr>
                        <a:t>are around twice as likely </a:t>
                      </a:r>
                      <a:r>
                        <a:rPr lang="en-US" sz="1600" dirty="0" smtClean="0">
                          <a:effectLst/>
                        </a:rPr>
                        <a:t>as</a:t>
                      </a:r>
                      <a:r>
                        <a:rPr lang="en-US" sz="1600" baseline="0" dirty="0" smtClean="0">
                          <a:effectLst/>
                        </a:rPr>
                        <a:t> </a:t>
                      </a:r>
                      <a:r>
                        <a:rPr lang="en-US" sz="1600" dirty="0" smtClean="0">
                          <a:effectLst/>
                        </a:rPr>
                        <a:t>whites </a:t>
                      </a:r>
                      <a:r>
                        <a:rPr lang="en-US" sz="1600" dirty="0">
                          <a:effectLst/>
                        </a:rPr>
                        <a:t>to let service </a:t>
                      </a:r>
                      <a:r>
                        <a:rPr lang="en-US" sz="1600" dirty="0" smtClean="0">
                          <a:effectLst/>
                        </a:rPr>
                        <a:t>lapse</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smtClean="0">
                          <a:effectLst/>
                        </a:rPr>
                        <a:t>23% let </a:t>
                      </a:r>
                      <a:r>
                        <a:rPr lang="en-US" sz="1600" dirty="0">
                          <a:effectLst/>
                        </a:rPr>
                        <a:t>cell service </a:t>
                      </a:r>
                      <a:r>
                        <a:rPr lang="en-US" sz="1600" dirty="0" smtClean="0">
                          <a:effectLst/>
                        </a:rPr>
                        <a:t>lap</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3646679809"/>
                  </a:ext>
                </a:extLst>
              </a:tr>
              <a:tr h="1962912">
                <a:tc>
                  <a:txBody>
                    <a:bodyPr/>
                    <a:lstStyle/>
                    <a:p>
                      <a:pPr marL="71755" marR="71755">
                        <a:lnSpc>
                          <a:spcPct val="115000"/>
                        </a:lnSpc>
                        <a:spcBef>
                          <a:spcPts val="0"/>
                        </a:spcBef>
                        <a:spcAft>
                          <a:spcPts val="0"/>
                        </a:spcAft>
                      </a:pPr>
                      <a:r>
                        <a:rPr lang="en-US" sz="1600" dirty="0">
                          <a:effectLst/>
                        </a:rPr>
                        <a:t>Internet access at home</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1600" dirty="0">
                          <a:effectLst/>
                        </a:rPr>
                        <a:t>Mixed results: </a:t>
                      </a:r>
                      <a:endParaRPr lang="en-US" sz="1600" dirty="0" smtClean="0">
                        <a:effectLst/>
                      </a:endParaRPr>
                    </a:p>
                    <a:p>
                      <a:pPr marL="0" marR="0">
                        <a:lnSpc>
                          <a:spcPct val="115000"/>
                        </a:lnSpc>
                        <a:spcBef>
                          <a:spcPts val="0"/>
                        </a:spcBef>
                        <a:spcAft>
                          <a:spcPts val="0"/>
                        </a:spcAft>
                      </a:pPr>
                      <a:r>
                        <a:rPr lang="en-US" sz="1600" dirty="0" smtClean="0">
                          <a:effectLst/>
                        </a:rPr>
                        <a:t>FDIC: High </a:t>
                      </a:r>
                      <a:r>
                        <a:rPr lang="en-US" sz="1600" dirty="0">
                          <a:effectLst/>
                        </a:rPr>
                        <a:t>(</a:t>
                      </a:r>
                      <a:r>
                        <a:rPr lang="en-US" sz="1600">
                          <a:effectLst/>
                        </a:rPr>
                        <a:t>0ver </a:t>
                      </a:r>
                      <a:r>
                        <a:rPr lang="en-US" sz="1600" smtClean="0">
                          <a:effectLst/>
                        </a:rPr>
                        <a:t>75%) </a:t>
                      </a:r>
                      <a:r>
                        <a:rPr lang="en-US" sz="1600" dirty="0">
                          <a:effectLst/>
                        </a:rPr>
                        <a:t>across the age groups until tapering off over </a:t>
                      </a:r>
                      <a:r>
                        <a:rPr lang="en-US" sz="1600" dirty="0" smtClean="0">
                          <a:effectLst/>
                        </a:rPr>
                        <a:t>55</a:t>
                      </a:r>
                    </a:p>
                    <a:p>
                      <a:pPr marL="0" marR="0">
                        <a:lnSpc>
                          <a:spcPct val="115000"/>
                        </a:lnSpc>
                        <a:spcBef>
                          <a:spcPts val="0"/>
                        </a:spcBef>
                        <a:spcAft>
                          <a:spcPts val="0"/>
                        </a:spcAft>
                      </a:pPr>
                      <a:r>
                        <a:rPr lang="en-US" sz="1600" dirty="0" smtClean="0">
                          <a:effectLst/>
                        </a:rPr>
                        <a:t>Pew:</a:t>
                      </a:r>
                      <a:r>
                        <a:rPr lang="en-US" sz="1600" baseline="0" dirty="0" smtClean="0">
                          <a:effectLst/>
                        </a:rPr>
                        <a:t> H</a:t>
                      </a:r>
                      <a:r>
                        <a:rPr lang="en-US" sz="1600" dirty="0" smtClean="0">
                          <a:effectLst/>
                        </a:rPr>
                        <a:t>igher </a:t>
                      </a:r>
                      <a:r>
                        <a:rPr lang="en-US" sz="1600" dirty="0">
                          <a:effectLst/>
                        </a:rPr>
                        <a:t>access (more </a:t>
                      </a:r>
                      <a:r>
                        <a:rPr lang="en-US" sz="1600">
                          <a:effectLst/>
                        </a:rPr>
                        <a:t>than </a:t>
                      </a:r>
                      <a:r>
                        <a:rPr lang="en-US" sz="1600" smtClean="0">
                          <a:effectLst/>
                        </a:rPr>
                        <a:t>94%) </a:t>
                      </a:r>
                      <a:r>
                        <a:rPr lang="en-US" sz="1600" dirty="0">
                          <a:effectLst/>
                        </a:rPr>
                        <a:t>for those over </a:t>
                      </a:r>
                      <a:r>
                        <a:rPr lang="en-US" sz="1600" dirty="0" smtClean="0">
                          <a:effectLst/>
                        </a:rPr>
                        <a:t>50</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Higher income population higher access </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smtClean="0">
                          <a:effectLst/>
                        </a:rPr>
                        <a:t>African Americans </a:t>
                      </a:r>
                      <a:r>
                        <a:rPr lang="en-US" sz="1600" dirty="0">
                          <a:effectLst/>
                        </a:rPr>
                        <a:t>lower, and Asian higher, than </a:t>
                      </a:r>
                      <a:r>
                        <a:rPr lang="en-US" sz="1600" dirty="0" smtClean="0">
                          <a:effectLst/>
                        </a:rPr>
                        <a:t>average</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smtClean="0">
                          <a:effectLst/>
                        </a:rPr>
                        <a:t>FDIC: 72.6% have home internet </a:t>
                      </a:r>
                      <a:r>
                        <a:rPr lang="en-US" sz="1600" dirty="0">
                          <a:effectLst/>
                        </a:rPr>
                        <a:t>access </a:t>
                      </a:r>
                      <a:r>
                        <a:rPr lang="en-US" sz="1600" dirty="0" smtClean="0">
                          <a:effectLst/>
                        </a:rPr>
                        <a:t>Pew:</a:t>
                      </a:r>
                      <a:r>
                        <a:rPr lang="en-US" sz="1600" baseline="0" dirty="0" smtClean="0">
                          <a:effectLst/>
                        </a:rPr>
                        <a:t> </a:t>
                      </a:r>
                      <a:r>
                        <a:rPr lang="en-US" sz="1600" dirty="0" smtClean="0">
                          <a:effectLst/>
                        </a:rPr>
                        <a:t>90% </a:t>
                      </a:r>
                      <a:r>
                        <a:rPr lang="en-US" sz="1600" dirty="0">
                          <a:effectLst/>
                        </a:rPr>
                        <a:t>have </a:t>
                      </a:r>
                      <a:r>
                        <a:rPr lang="en-US" sz="1600" dirty="0" smtClean="0">
                          <a:effectLst/>
                        </a:rPr>
                        <a:t>“broadband”</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1754858106"/>
                  </a:ext>
                </a:extLst>
              </a:tr>
            </a:tbl>
          </a:graphicData>
        </a:graphic>
      </p:graphicFrame>
      <p:sp>
        <p:nvSpPr>
          <p:cNvPr id="5" name="TextBox 4"/>
          <p:cNvSpPr txBox="1"/>
          <p:nvPr/>
        </p:nvSpPr>
        <p:spPr>
          <a:xfrm>
            <a:off x="378374" y="392387"/>
            <a:ext cx="6336991" cy="584775"/>
          </a:xfrm>
          <a:prstGeom prst="rect">
            <a:avLst/>
          </a:prstGeom>
          <a:noFill/>
        </p:spPr>
        <p:txBody>
          <a:bodyPr wrap="none" rtlCol="0">
            <a:spAutoFit/>
          </a:bodyPr>
          <a:lstStyle/>
          <a:p>
            <a:r>
              <a:rPr lang="en-US" sz="3200" dirty="0"/>
              <a:t>Existing Research – Digital Divide</a:t>
            </a:r>
          </a:p>
        </p:txBody>
      </p:sp>
      <p:sp>
        <p:nvSpPr>
          <p:cNvPr id="2" name="Rectangle 1"/>
          <p:cNvSpPr/>
          <p:nvPr/>
        </p:nvSpPr>
        <p:spPr>
          <a:xfrm>
            <a:off x="378374" y="6401574"/>
            <a:ext cx="2856872" cy="379656"/>
          </a:xfrm>
          <a:prstGeom prst="rect">
            <a:avLst/>
          </a:prstGeom>
        </p:spPr>
        <p:txBody>
          <a:bodyPr wrap="none">
            <a:spAutoFit/>
          </a:bodyPr>
          <a:lstStyle/>
          <a:p>
            <a:r>
              <a:rPr lang="en-US" sz="1867" dirty="0"/>
              <a:t>FDIC (2018), Pew (2015)</a:t>
            </a:r>
          </a:p>
        </p:txBody>
      </p:sp>
    </p:spTree>
    <p:extLst>
      <p:ext uri="{BB962C8B-B14F-4D97-AF65-F5344CB8AC3E}">
        <p14:creationId xmlns:p14="http://schemas.microsoft.com/office/powerpoint/2010/main" val="2167469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30484103"/>
              </p:ext>
            </p:extLst>
          </p:nvPr>
        </p:nvGraphicFramePr>
        <p:xfrm>
          <a:off x="247443" y="1115949"/>
          <a:ext cx="11712328" cy="4661416"/>
        </p:xfrm>
        <a:graphic>
          <a:graphicData uri="http://schemas.openxmlformats.org/drawingml/2006/table">
            <a:tbl>
              <a:tblPr firstRow="1" firstCol="1" bandRow="1">
                <a:tableStyleId>{9D7B26C5-4107-4FEC-AEDC-1716B250A1EF}</a:tableStyleId>
              </a:tblPr>
              <a:tblGrid>
                <a:gridCol w="1079007">
                  <a:extLst>
                    <a:ext uri="{9D8B030D-6E8A-4147-A177-3AD203B41FA5}">
                      <a16:colId xmlns:a16="http://schemas.microsoft.com/office/drawing/2014/main" xmlns="" val="3592399313"/>
                    </a:ext>
                  </a:extLst>
                </a:gridCol>
                <a:gridCol w="2387069">
                  <a:extLst>
                    <a:ext uri="{9D8B030D-6E8A-4147-A177-3AD203B41FA5}">
                      <a16:colId xmlns:a16="http://schemas.microsoft.com/office/drawing/2014/main" xmlns="" val="3600440509"/>
                    </a:ext>
                  </a:extLst>
                </a:gridCol>
                <a:gridCol w="3102389">
                  <a:extLst>
                    <a:ext uri="{9D8B030D-6E8A-4147-A177-3AD203B41FA5}">
                      <a16:colId xmlns:a16="http://schemas.microsoft.com/office/drawing/2014/main" xmlns="" val="144760009"/>
                    </a:ext>
                  </a:extLst>
                </a:gridCol>
                <a:gridCol w="3622767">
                  <a:extLst>
                    <a:ext uri="{9D8B030D-6E8A-4147-A177-3AD203B41FA5}">
                      <a16:colId xmlns:a16="http://schemas.microsoft.com/office/drawing/2014/main" xmlns="" val="8802434"/>
                    </a:ext>
                  </a:extLst>
                </a:gridCol>
                <a:gridCol w="1521096">
                  <a:extLst>
                    <a:ext uri="{9D8B030D-6E8A-4147-A177-3AD203B41FA5}">
                      <a16:colId xmlns:a16="http://schemas.microsoft.com/office/drawing/2014/main" xmlns="" val="3683100169"/>
                    </a:ext>
                  </a:extLst>
                </a:gridCol>
              </a:tblGrid>
              <a:tr h="560832">
                <a:tc>
                  <a:txBody>
                    <a:bodyPr/>
                    <a:lstStyle/>
                    <a:p>
                      <a:endParaRPr lang="en-US" sz="1600" dirty="0">
                        <a:solidFill>
                          <a:srgbClr val="000000"/>
                        </a:solidFill>
                        <a:effectLst/>
                        <a:latin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1600">
                          <a:effectLst/>
                        </a:rPr>
                        <a:t>Age</a:t>
                      </a:r>
                      <a:endParaRPr lang="en-US" sz="160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a:effectLst/>
                        </a:rPr>
                        <a:t>Income</a:t>
                      </a:r>
                      <a:endParaRPr lang="en-US" sz="160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Race/Ethnicity</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a:effectLst/>
                        </a:rPr>
                        <a:t>Overall averages</a:t>
                      </a:r>
                      <a:endParaRPr lang="en-US" sz="160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1172690372"/>
                  </a:ext>
                </a:extLst>
              </a:tr>
              <a:tr h="1402080">
                <a:tc>
                  <a:txBody>
                    <a:bodyPr/>
                    <a:lstStyle/>
                    <a:p>
                      <a:pPr marL="71755" marR="71755">
                        <a:lnSpc>
                          <a:spcPct val="115000"/>
                        </a:lnSpc>
                        <a:spcBef>
                          <a:spcPts val="0"/>
                        </a:spcBef>
                        <a:spcAft>
                          <a:spcPts val="0"/>
                        </a:spcAft>
                      </a:pPr>
                      <a:r>
                        <a:rPr lang="en-US" sz="1600" dirty="0">
                          <a:effectLst/>
                        </a:rPr>
                        <a:t>New mobility Services, access to</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1600" dirty="0">
                          <a:effectLst/>
                        </a:rPr>
                        <a:t>No spatial deficiencies in access to TNC services in L.A. </a:t>
                      </a:r>
                      <a:r>
                        <a:rPr lang="en-US" sz="1600" dirty="0" smtClean="0">
                          <a:effectLst/>
                        </a:rPr>
                        <a:t>(Brown 2019)</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No spatial deficiencies in access to TNC services in L.A. (Brown </a:t>
                      </a:r>
                      <a:r>
                        <a:rPr lang="en-US" sz="1600" dirty="0" smtClean="0">
                          <a:effectLst/>
                        </a:rPr>
                        <a:t>2019). </a:t>
                      </a:r>
                      <a:r>
                        <a:rPr lang="en-US" sz="1600" dirty="0" err="1">
                          <a:effectLst/>
                        </a:rPr>
                        <a:t>Bikeshare</a:t>
                      </a:r>
                      <a:r>
                        <a:rPr lang="en-US" sz="1600" dirty="0">
                          <a:effectLst/>
                        </a:rPr>
                        <a:t> and </a:t>
                      </a:r>
                      <a:r>
                        <a:rPr lang="en-US" sz="1600" dirty="0" err="1">
                          <a:effectLst/>
                        </a:rPr>
                        <a:t>carshare</a:t>
                      </a:r>
                      <a:r>
                        <a:rPr lang="en-US" sz="1600" dirty="0">
                          <a:effectLst/>
                        </a:rPr>
                        <a:t> availability appears to be equitable (Schaller 2016)</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No spatial deficiencies in access to TNC services in L.A. </a:t>
                      </a:r>
                      <a:r>
                        <a:rPr lang="en-US" sz="1600" dirty="0" smtClean="0">
                          <a:effectLst/>
                        </a:rPr>
                        <a:t>(</a:t>
                      </a:r>
                      <a:r>
                        <a:rPr lang="en-US" sz="1600" dirty="0">
                          <a:effectLst/>
                        </a:rPr>
                        <a:t>Brown </a:t>
                      </a:r>
                      <a:r>
                        <a:rPr lang="en-US" sz="1600" dirty="0" smtClean="0">
                          <a:effectLst/>
                        </a:rPr>
                        <a:t>2019). </a:t>
                      </a:r>
                      <a:r>
                        <a:rPr lang="en-US" sz="1600" dirty="0" err="1">
                          <a:effectLst/>
                        </a:rPr>
                        <a:t>Bikeshare</a:t>
                      </a:r>
                      <a:r>
                        <a:rPr lang="en-US" sz="1600" dirty="0">
                          <a:effectLst/>
                        </a:rPr>
                        <a:t> and </a:t>
                      </a:r>
                      <a:r>
                        <a:rPr lang="en-US" sz="1600" dirty="0" err="1">
                          <a:effectLst/>
                        </a:rPr>
                        <a:t>carshare</a:t>
                      </a:r>
                      <a:r>
                        <a:rPr lang="en-US" sz="1600" dirty="0">
                          <a:effectLst/>
                        </a:rPr>
                        <a:t> availability appears to be equitable (Schaller 2016)</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a:effectLst/>
                        </a:rPr>
                        <a:t>Geography of services varies by region</a:t>
                      </a:r>
                      <a:endParaRPr lang="en-US" sz="160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4254421081"/>
                  </a:ext>
                </a:extLst>
              </a:tr>
              <a:tr h="2698504">
                <a:tc>
                  <a:txBody>
                    <a:bodyPr/>
                    <a:lstStyle/>
                    <a:p>
                      <a:pPr marL="71755" marR="71755">
                        <a:lnSpc>
                          <a:spcPct val="115000"/>
                        </a:lnSpc>
                        <a:spcBef>
                          <a:spcPts val="0"/>
                        </a:spcBef>
                        <a:spcAft>
                          <a:spcPts val="0"/>
                        </a:spcAft>
                      </a:pPr>
                      <a:r>
                        <a:rPr lang="en-US" sz="1600" dirty="0">
                          <a:effectLst/>
                        </a:rPr>
                        <a:t>New mobility Services, </a:t>
                      </a:r>
                    </a:p>
                    <a:p>
                      <a:pPr marL="71755" marR="71755">
                        <a:lnSpc>
                          <a:spcPct val="115000"/>
                        </a:lnSpc>
                        <a:spcBef>
                          <a:spcPts val="0"/>
                        </a:spcBef>
                        <a:spcAft>
                          <a:spcPts val="0"/>
                        </a:spcAft>
                      </a:pPr>
                      <a:r>
                        <a:rPr lang="en-US" sz="1600" dirty="0">
                          <a:effectLst/>
                        </a:rPr>
                        <a:t>use of</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vert="vert270"/>
                </a:tc>
                <a:tc>
                  <a:txBody>
                    <a:bodyPr/>
                    <a:lstStyle/>
                    <a:p>
                      <a:pPr marL="0" marR="0">
                        <a:lnSpc>
                          <a:spcPct val="115000"/>
                        </a:lnSpc>
                        <a:spcBef>
                          <a:spcPts val="0"/>
                        </a:spcBef>
                        <a:spcAft>
                          <a:spcPts val="0"/>
                        </a:spcAft>
                      </a:pPr>
                      <a:r>
                        <a:rPr lang="en-US" sz="1600" dirty="0">
                          <a:effectLst/>
                        </a:rPr>
                        <a:t>Barriers to use due to technology proficiency (</a:t>
                      </a:r>
                      <a:r>
                        <a:rPr lang="en-US" sz="1600" dirty="0" err="1">
                          <a:effectLst/>
                        </a:rPr>
                        <a:t>Shirgaokar</a:t>
                      </a:r>
                      <a:r>
                        <a:rPr lang="en-US" sz="1600" dirty="0">
                          <a:effectLst/>
                        </a:rPr>
                        <a:t> 2018); Higher TNC use among younger population (Schaller </a:t>
                      </a:r>
                      <a:r>
                        <a:rPr lang="en-US" sz="1600" dirty="0" smtClean="0">
                          <a:effectLst/>
                        </a:rPr>
                        <a:t>2016)</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Mixed results: Schaller (2016) reports higher use of TNCs among higher </a:t>
                      </a:r>
                      <a:r>
                        <a:rPr lang="en-US" sz="1600" dirty="0" smtClean="0">
                          <a:effectLst/>
                        </a:rPr>
                        <a:t>income. </a:t>
                      </a:r>
                    </a:p>
                    <a:p>
                      <a:pPr marL="0" marR="0">
                        <a:lnSpc>
                          <a:spcPct val="115000"/>
                        </a:lnSpc>
                        <a:spcBef>
                          <a:spcPts val="0"/>
                        </a:spcBef>
                        <a:spcAft>
                          <a:spcPts val="0"/>
                        </a:spcAft>
                      </a:pPr>
                      <a:r>
                        <a:rPr lang="en-US" sz="1600" dirty="0" err="1" smtClean="0">
                          <a:effectLst/>
                        </a:rPr>
                        <a:t>Rayle</a:t>
                      </a:r>
                      <a:r>
                        <a:rPr lang="en-US" sz="1600" dirty="0" smtClean="0">
                          <a:effectLst/>
                        </a:rPr>
                        <a:t> </a:t>
                      </a:r>
                      <a:r>
                        <a:rPr lang="en-US" sz="1600" dirty="0">
                          <a:effectLst/>
                        </a:rPr>
                        <a:t>et al. (2016) report moderate income (and collage educated) highest users of TNCs. </a:t>
                      </a:r>
                      <a:endParaRPr lang="en-US" sz="1600" dirty="0" smtClean="0">
                        <a:effectLst/>
                      </a:endParaRPr>
                    </a:p>
                    <a:p>
                      <a:pPr marL="0" marR="0">
                        <a:lnSpc>
                          <a:spcPct val="115000"/>
                        </a:lnSpc>
                        <a:spcBef>
                          <a:spcPts val="0"/>
                        </a:spcBef>
                        <a:spcAft>
                          <a:spcPts val="0"/>
                        </a:spcAft>
                      </a:pPr>
                      <a:r>
                        <a:rPr lang="en-US" sz="1600" dirty="0" err="1" smtClean="0">
                          <a:effectLst/>
                        </a:rPr>
                        <a:t>Gehrke</a:t>
                      </a:r>
                      <a:r>
                        <a:rPr lang="en-US" sz="1600" dirty="0" smtClean="0">
                          <a:effectLst/>
                        </a:rPr>
                        <a:t> </a:t>
                      </a:r>
                      <a:r>
                        <a:rPr lang="en-US" sz="1600" dirty="0">
                          <a:effectLst/>
                        </a:rPr>
                        <a:t>et al (2018) report incomes of users similar to the rest of the Boston region.</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Mixed results: </a:t>
                      </a:r>
                      <a:endParaRPr lang="en-US" sz="1600" dirty="0" smtClean="0">
                        <a:effectLst/>
                      </a:endParaRPr>
                    </a:p>
                    <a:p>
                      <a:pPr marL="0" marR="0">
                        <a:lnSpc>
                          <a:spcPct val="115000"/>
                        </a:lnSpc>
                        <a:spcBef>
                          <a:spcPts val="0"/>
                        </a:spcBef>
                        <a:spcAft>
                          <a:spcPts val="0"/>
                        </a:spcAft>
                      </a:pPr>
                      <a:r>
                        <a:rPr lang="en-US" sz="1600" dirty="0" smtClean="0">
                          <a:effectLst/>
                        </a:rPr>
                        <a:t>Higher </a:t>
                      </a:r>
                      <a:r>
                        <a:rPr lang="en-US" sz="1600" dirty="0">
                          <a:effectLst/>
                        </a:rPr>
                        <a:t>frequency (per capita trips) of TNC use among ethnic and racial minorities (</a:t>
                      </a:r>
                      <a:r>
                        <a:rPr lang="en-US" sz="1600" dirty="0" err="1">
                          <a:effectLst/>
                        </a:rPr>
                        <a:t>Shaheen</a:t>
                      </a:r>
                      <a:r>
                        <a:rPr lang="en-US" sz="1600" dirty="0">
                          <a:effectLst/>
                        </a:rPr>
                        <a:t> 2017, Brown 2019, and Schaller 2016). </a:t>
                      </a:r>
                      <a:endParaRPr lang="en-US" sz="1600" dirty="0" smtClean="0">
                        <a:effectLst/>
                      </a:endParaRPr>
                    </a:p>
                    <a:p>
                      <a:pPr marL="0" marR="0">
                        <a:lnSpc>
                          <a:spcPct val="115000"/>
                        </a:lnSpc>
                        <a:spcBef>
                          <a:spcPts val="0"/>
                        </a:spcBef>
                        <a:spcAft>
                          <a:spcPts val="0"/>
                        </a:spcAft>
                      </a:pPr>
                      <a:r>
                        <a:rPr lang="en-US" sz="1600" dirty="0" err="1" smtClean="0">
                          <a:effectLst/>
                        </a:rPr>
                        <a:t>Feigon</a:t>
                      </a:r>
                      <a:r>
                        <a:rPr lang="en-US" sz="1600" dirty="0" smtClean="0">
                          <a:effectLst/>
                        </a:rPr>
                        <a:t> </a:t>
                      </a:r>
                      <a:r>
                        <a:rPr lang="en-US" sz="1600" dirty="0">
                          <a:effectLst/>
                        </a:rPr>
                        <a:t>and Murphy (2018) report is inconclusive – whiter neighborhoods generate more trips, but not in all regions </a:t>
                      </a:r>
                      <a:r>
                        <a:rPr lang="en-US" sz="1600" dirty="0" smtClean="0">
                          <a:effectLst/>
                        </a:rPr>
                        <a:t>studied</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tc>
                  <a:txBody>
                    <a:bodyPr/>
                    <a:lstStyle/>
                    <a:p>
                      <a:pPr marL="0" marR="0">
                        <a:lnSpc>
                          <a:spcPct val="115000"/>
                        </a:lnSpc>
                        <a:spcBef>
                          <a:spcPts val="0"/>
                        </a:spcBef>
                        <a:spcAft>
                          <a:spcPts val="0"/>
                        </a:spcAft>
                      </a:pPr>
                      <a:r>
                        <a:rPr lang="en-US" sz="1600" dirty="0">
                          <a:effectLst/>
                        </a:rPr>
                        <a:t>A few percent of all trips (varies by </a:t>
                      </a:r>
                      <a:r>
                        <a:rPr lang="en-US" sz="1600" dirty="0" smtClean="0">
                          <a:effectLst/>
                        </a:rPr>
                        <a:t>region) </a:t>
                      </a:r>
                      <a:r>
                        <a:rPr lang="en-US" sz="1600" dirty="0">
                          <a:effectLst/>
                        </a:rPr>
                        <a:t>– no national data </a:t>
                      </a:r>
                      <a:endParaRPr lang="en-US" sz="1600" dirty="0">
                        <a:solidFill>
                          <a:srgbClr val="000000"/>
                        </a:solidFill>
                        <a:effectLst/>
                        <a:latin typeface="Arial" panose="020B0604020202020204" pitchFamily="34" charset="0"/>
                        <a:ea typeface="Arial" panose="020B0604020202020204" pitchFamily="34" charset="0"/>
                      </a:endParaRPr>
                    </a:p>
                  </a:txBody>
                  <a:tcPr marL="32844" marR="32844" marT="0" marB="0"/>
                </a:tc>
                <a:extLst>
                  <a:ext uri="{0D108BD9-81ED-4DB2-BD59-A6C34878D82A}">
                    <a16:rowId xmlns:a16="http://schemas.microsoft.com/office/drawing/2014/main" xmlns="" val="1688149813"/>
                  </a:ext>
                </a:extLst>
              </a:tr>
            </a:tbl>
          </a:graphicData>
        </a:graphic>
      </p:graphicFrame>
      <p:sp>
        <p:nvSpPr>
          <p:cNvPr id="5" name="TextBox 4"/>
          <p:cNvSpPr txBox="1"/>
          <p:nvPr/>
        </p:nvSpPr>
        <p:spPr>
          <a:xfrm>
            <a:off x="378374" y="392387"/>
            <a:ext cx="6268063" cy="584775"/>
          </a:xfrm>
          <a:prstGeom prst="rect">
            <a:avLst/>
          </a:prstGeom>
          <a:noFill/>
        </p:spPr>
        <p:txBody>
          <a:bodyPr wrap="none" rtlCol="0">
            <a:spAutoFit/>
          </a:bodyPr>
          <a:lstStyle/>
          <a:p>
            <a:r>
              <a:rPr lang="en-US" sz="3200" dirty="0"/>
              <a:t>Existing Research – New Mobility</a:t>
            </a:r>
          </a:p>
        </p:txBody>
      </p:sp>
    </p:spTree>
    <p:extLst>
      <p:ext uri="{BB962C8B-B14F-4D97-AF65-F5344CB8AC3E}">
        <p14:creationId xmlns:p14="http://schemas.microsoft.com/office/powerpoint/2010/main" val="6034997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1596</Words>
  <Application>Microsoft Office PowerPoint</Application>
  <PresentationFormat>Widescreen</PresentationFormat>
  <Paragraphs>171</Paragraphs>
  <Slides>29</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Understanding Technology-Based Exclusion in Emerging Smart Mobility Systems</vt:lpstr>
      <vt:lpstr>Project team</vt:lpstr>
      <vt:lpstr>PowerPoint Presentation</vt:lpstr>
      <vt:lpstr>A multi-agency funded project:   City of Eugene, OR  City of Gresham, OR  Lane Transit District (Eugene, OR)  Clevor Consulting Group, Portland, OR  RTD Denver  National Institute for Transportation and Communities (NITC) at Portland State University</vt:lpstr>
      <vt:lpstr>Motivation</vt:lpstr>
      <vt:lpstr>Existing disparities access to automated payment “ecosystem”</vt:lpstr>
      <vt:lpstr>PowerPoint Presentation</vt:lpstr>
      <vt:lpstr>PowerPoint Presentation</vt:lpstr>
      <vt:lpstr>PowerPoint Presentation</vt:lpstr>
      <vt:lpstr>Overall project research questions</vt:lpstr>
      <vt:lpstr>Overall project research questions</vt:lpstr>
      <vt:lpstr>Data collection methods</vt:lpstr>
      <vt:lpstr>Case cities</vt:lpstr>
      <vt:lpstr>Focus groups</vt:lpstr>
      <vt:lpstr>Large sample survey</vt:lpstr>
      <vt:lpstr>Equity analysis – comparing the experience of groups of riders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punchlines</vt:lpstr>
      <vt:lpstr>Implications for practice</vt:lpstr>
      <vt:lpstr>Next Steps</vt:lpstr>
      <vt:lpstr>Questions?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Technology-Based Exclusion in Emerging Smart Mobility Systems</dc:title>
  <dc:creator>AGolub</dc:creator>
  <cp:lastModifiedBy>AGolub</cp:lastModifiedBy>
  <cp:revision>31</cp:revision>
  <dcterms:created xsi:type="dcterms:W3CDTF">2019-12-18T03:11:49Z</dcterms:created>
  <dcterms:modified xsi:type="dcterms:W3CDTF">2020-05-22T18:26:54Z</dcterms:modified>
</cp:coreProperties>
</file>