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6" r:id="rId2"/>
  </p:sldIdLst>
  <p:sldSz cx="32918400" cy="21945600"/>
  <p:notesSz cx="32918400" cy="51206400"/>
  <p:defaultTextStyle>
    <a:defPPr>
      <a:defRPr lang="en-US"/>
    </a:defPPr>
    <a:lvl1pPr algn="l" rtl="0" fontAlgn="base">
      <a:spcBef>
        <a:spcPct val="0"/>
      </a:spcBef>
      <a:spcAft>
        <a:spcPct val="0"/>
      </a:spcAft>
      <a:defRPr sz="2100" kern="1200">
        <a:solidFill>
          <a:schemeClr val="tx1"/>
        </a:solidFill>
        <a:latin typeface="Helvetica" charset="0"/>
        <a:ea typeface="+mn-ea"/>
        <a:cs typeface="+mn-cs"/>
      </a:defRPr>
    </a:lvl1pPr>
    <a:lvl2pPr marL="298140" algn="l" rtl="0" fontAlgn="base">
      <a:spcBef>
        <a:spcPct val="0"/>
      </a:spcBef>
      <a:spcAft>
        <a:spcPct val="0"/>
      </a:spcAft>
      <a:defRPr sz="2100" kern="1200">
        <a:solidFill>
          <a:schemeClr val="tx1"/>
        </a:solidFill>
        <a:latin typeface="Helvetica" charset="0"/>
        <a:ea typeface="+mn-ea"/>
        <a:cs typeface="+mn-cs"/>
      </a:defRPr>
    </a:lvl2pPr>
    <a:lvl3pPr marL="596280" algn="l" rtl="0" fontAlgn="base">
      <a:spcBef>
        <a:spcPct val="0"/>
      </a:spcBef>
      <a:spcAft>
        <a:spcPct val="0"/>
      </a:spcAft>
      <a:defRPr sz="2100" kern="1200">
        <a:solidFill>
          <a:schemeClr val="tx1"/>
        </a:solidFill>
        <a:latin typeface="Helvetica" charset="0"/>
        <a:ea typeface="+mn-ea"/>
        <a:cs typeface="+mn-cs"/>
      </a:defRPr>
    </a:lvl3pPr>
    <a:lvl4pPr marL="894420" algn="l" rtl="0" fontAlgn="base">
      <a:spcBef>
        <a:spcPct val="0"/>
      </a:spcBef>
      <a:spcAft>
        <a:spcPct val="0"/>
      </a:spcAft>
      <a:defRPr sz="2100" kern="1200">
        <a:solidFill>
          <a:schemeClr val="tx1"/>
        </a:solidFill>
        <a:latin typeface="Helvetica" charset="0"/>
        <a:ea typeface="+mn-ea"/>
        <a:cs typeface="+mn-cs"/>
      </a:defRPr>
    </a:lvl4pPr>
    <a:lvl5pPr marL="1192560" algn="l" rtl="0" fontAlgn="base">
      <a:spcBef>
        <a:spcPct val="0"/>
      </a:spcBef>
      <a:spcAft>
        <a:spcPct val="0"/>
      </a:spcAft>
      <a:defRPr sz="2100" kern="1200">
        <a:solidFill>
          <a:schemeClr val="tx1"/>
        </a:solidFill>
        <a:latin typeface="Helvetica" charset="0"/>
        <a:ea typeface="+mn-ea"/>
        <a:cs typeface="+mn-cs"/>
      </a:defRPr>
    </a:lvl5pPr>
    <a:lvl6pPr marL="1490701" algn="l" defTabSz="596280" rtl="0" eaLnBrk="1" latinLnBrk="0" hangingPunct="1">
      <a:defRPr sz="2100" kern="1200">
        <a:solidFill>
          <a:schemeClr val="tx1"/>
        </a:solidFill>
        <a:latin typeface="Helvetica" charset="0"/>
        <a:ea typeface="+mn-ea"/>
        <a:cs typeface="+mn-cs"/>
      </a:defRPr>
    </a:lvl6pPr>
    <a:lvl7pPr marL="1788841" algn="l" defTabSz="596280" rtl="0" eaLnBrk="1" latinLnBrk="0" hangingPunct="1">
      <a:defRPr sz="2100" kern="1200">
        <a:solidFill>
          <a:schemeClr val="tx1"/>
        </a:solidFill>
        <a:latin typeface="Helvetica" charset="0"/>
        <a:ea typeface="+mn-ea"/>
        <a:cs typeface="+mn-cs"/>
      </a:defRPr>
    </a:lvl7pPr>
    <a:lvl8pPr marL="2086981" algn="l" defTabSz="596280" rtl="0" eaLnBrk="1" latinLnBrk="0" hangingPunct="1">
      <a:defRPr sz="2100" kern="1200">
        <a:solidFill>
          <a:schemeClr val="tx1"/>
        </a:solidFill>
        <a:latin typeface="Helvetica" charset="0"/>
        <a:ea typeface="+mn-ea"/>
        <a:cs typeface="+mn-cs"/>
      </a:defRPr>
    </a:lvl8pPr>
    <a:lvl9pPr marL="2385121" algn="l" defTabSz="596280" rtl="0" eaLnBrk="1" latinLnBrk="0" hangingPunct="1">
      <a:defRPr sz="2100" kern="1200">
        <a:solidFill>
          <a:schemeClr val="tx1"/>
        </a:solidFill>
        <a:latin typeface="Helvetica" charset="0"/>
        <a:ea typeface="+mn-ea"/>
        <a:cs typeface="+mn-cs"/>
      </a:defRPr>
    </a:lvl9pPr>
  </p:defaultTextStyle>
  <p:extLst>
    <p:ext uri="{EFAFB233-063F-42B5-8137-9DF3F51BA10A}">
      <p15:sldGuideLst xmlns:p15="http://schemas.microsoft.com/office/powerpoint/2012/main">
        <p15:guide id="1" orient="horz" pos="478">
          <p15:clr>
            <a:srgbClr val="A4A3A4"/>
          </p15:clr>
        </p15:guide>
        <p15:guide id="2" orient="horz" pos="13088">
          <p15:clr>
            <a:srgbClr val="A4A3A4"/>
          </p15:clr>
        </p15:guide>
        <p15:guide id="3" orient="horz" pos="2486">
          <p15:clr>
            <a:srgbClr val="A4A3A4"/>
          </p15:clr>
        </p15:guide>
        <p15:guide id="4" orient="horz" pos="1419">
          <p15:clr>
            <a:srgbClr val="A4A3A4"/>
          </p15:clr>
        </p15:guide>
        <p15:guide id="5" pos="4782">
          <p15:clr>
            <a:srgbClr val="A4A3A4"/>
          </p15:clr>
        </p15:guide>
        <p15:guide id="6" pos="5408">
          <p15:clr>
            <a:srgbClr val="A4A3A4"/>
          </p15:clr>
        </p15:guide>
        <p15:guide id="7" pos="9843">
          <p15:clr>
            <a:srgbClr val="A4A3A4"/>
          </p15:clr>
        </p15:guide>
        <p15:guide id="8" pos="15773">
          <p15:clr>
            <a:srgbClr val="A4A3A4"/>
          </p15:clr>
        </p15:guide>
        <p15:guide id="9" pos="739">
          <p15:clr>
            <a:srgbClr val="A4A3A4"/>
          </p15:clr>
        </p15:guide>
        <p15:guide id="10" pos="10498">
          <p15:clr>
            <a:srgbClr val="A4A3A4"/>
          </p15:clr>
        </p15:guide>
        <p15:guide id="11" pos="15148">
          <p15:clr>
            <a:srgbClr val="A4A3A4"/>
          </p15:clr>
        </p15:guide>
        <p15:guide id="12" pos="198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8000"/>
    <a:srgbClr val="0D69D9"/>
    <a:srgbClr val="FF9900"/>
    <a:srgbClr val="FFFFE1"/>
    <a:srgbClr val="FFF3F3"/>
    <a:srgbClr val="800040"/>
    <a:srgbClr val="004080"/>
    <a:srgbClr val="FF6FC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61" autoAdjust="0"/>
    <p:restoredTop sz="94660"/>
  </p:normalViewPr>
  <p:slideViewPr>
    <p:cSldViewPr snapToGrid="0">
      <p:cViewPr>
        <p:scale>
          <a:sx n="33" d="100"/>
          <a:sy n="33" d="100"/>
        </p:scale>
        <p:origin x="28" y="16"/>
      </p:cViewPr>
      <p:guideLst>
        <p:guide orient="horz" pos="478"/>
        <p:guide orient="horz" pos="13088"/>
        <p:guide orient="horz" pos="2486"/>
        <p:guide orient="horz" pos="1419"/>
        <p:guide pos="4782"/>
        <p:guide pos="5408"/>
        <p:guide pos="9843"/>
        <p:guide pos="15773"/>
        <p:guide pos="739"/>
        <p:guide pos="10498"/>
        <p:guide pos="15148"/>
        <p:guide pos="198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9" d="100"/>
        <a:sy n="79" d="100"/>
      </p:scale>
      <p:origin x="0" y="7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14265275" cy="2560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dirty="0"/>
          </a:p>
        </p:txBody>
      </p:sp>
      <p:sp>
        <p:nvSpPr>
          <p:cNvPr id="6147" name="Rectangle 3"/>
          <p:cNvSpPr>
            <a:spLocks noGrp="1" noChangeArrowheads="1"/>
          </p:cNvSpPr>
          <p:nvPr>
            <p:ph type="dt" sz="quarter" idx="1"/>
          </p:nvPr>
        </p:nvSpPr>
        <p:spPr bwMode="auto">
          <a:xfrm>
            <a:off x="18646775" y="0"/>
            <a:ext cx="14263688" cy="2560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dirty="0"/>
          </a:p>
        </p:txBody>
      </p:sp>
      <p:sp>
        <p:nvSpPr>
          <p:cNvPr id="6148" name="Rectangle 4"/>
          <p:cNvSpPr>
            <a:spLocks noGrp="1" noChangeArrowheads="1"/>
          </p:cNvSpPr>
          <p:nvPr>
            <p:ph type="ftr" sz="quarter" idx="2"/>
          </p:nvPr>
        </p:nvSpPr>
        <p:spPr bwMode="auto">
          <a:xfrm>
            <a:off x="0" y="48637825"/>
            <a:ext cx="14265275" cy="25590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dirty="0"/>
          </a:p>
        </p:txBody>
      </p:sp>
      <p:sp>
        <p:nvSpPr>
          <p:cNvPr id="6149" name="Rectangle 5"/>
          <p:cNvSpPr>
            <a:spLocks noGrp="1" noChangeArrowheads="1"/>
          </p:cNvSpPr>
          <p:nvPr>
            <p:ph type="sldNum" sz="quarter" idx="3"/>
          </p:nvPr>
        </p:nvSpPr>
        <p:spPr bwMode="auto">
          <a:xfrm>
            <a:off x="18646775" y="48637825"/>
            <a:ext cx="14263688" cy="25590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830D8678-7DDB-4615-BA15-85CB46F9A33D}" type="slidenum">
              <a:rPr lang="en-US"/>
              <a:pPr/>
              <a:t>‹#›</a:t>
            </a:fld>
            <a:endParaRPr lang="en-US" dirty="0"/>
          </a:p>
        </p:txBody>
      </p:sp>
    </p:spTree>
    <p:extLst>
      <p:ext uri="{BB962C8B-B14F-4D97-AF65-F5344CB8AC3E}">
        <p14:creationId xmlns:p14="http://schemas.microsoft.com/office/powerpoint/2010/main" val="3255167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4265275" cy="2560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dirty="0"/>
          </a:p>
        </p:txBody>
      </p:sp>
      <p:sp>
        <p:nvSpPr>
          <p:cNvPr id="4099" name="Rectangle 3"/>
          <p:cNvSpPr>
            <a:spLocks noGrp="1" noChangeArrowheads="1"/>
          </p:cNvSpPr>
          <p:nvPr>
            <p:ph type="dt" idx="1"/>
          </p:nvPr>
        </p:nvSpPr>
        <p:spPr bwMode="auto">
          <a:xfrm>
            <a:off x="18646775" y="0"/>
            <a:ext cx="14263688" cy="2560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dirty="0"/>
          </a:p>
        </p:txBody>
      </p:sp>
      <p:sp>
        <p:nvSpPr>
          <p:cNvPr id="4100" name="Rectangle 4"/>
          <p:cNvSpPr>
            <a:spLocks noGrp="1" noRot="1" noChangeAspect="1" noChangeArrowheads="1" noTextEdit="1"/>
          </p:cNvSpPr>
          <p:nvPr>
            <p:ph type="sldImg" idx="2"/>
          </p:nvPr>
        </p:nvSpPr>
        <p:spPr bwMode="auto">
          <a:xfrm>
            <a:off x="2057400" y="3840163"/>
            <a:ext cx="28803600" cy="192024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3292475" y="24323675"/>
            <a:ext cx="26333450" cy="23042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48637825"/>
            <a:ext cx="14265275" cy="25590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dirty="0"/>
          </a:p>
        </p:txBody>
      </p:sp>
      <p:sp>
        <p:nvSpPr>
          <p:cNvPr id="4103" name="Rectangle 7"/>
          <p:cNvSpPr>
            <a:spLocks noGrp="1" noChangeArrowheads="1"/>
          </p:cNvSpPr>
          <p:nvPr>
            <p:ph type="sldNum" sz="quarter" idx="5"/>
          </p:nvPr>
        </p:nvSpPr>
        <p:spPr bwMode="auto">
          <a:xfrm>
            <a:off x="18646775" y="48637825"/>
            <a:ext cx="14263688" cy="25590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8F3807EB-ADE0-41DA-9E27-0BAF8FE943D0}" type="slidenum">
              <a:rPr lang="en-US"/>
              <a:pPr/>
              <a:t>‹#›</a:t>
            </a:fld>
            <a:endParaRPr lang="en-US" dirty="0"/>
          </a:p>
        </p:txBody>
      </p:sp>
    </p:spTree>
    <p:extLst>
      <p:ext uri="{BB962C8B-B14F-4D97-AF65-F5344CB8AC3E}">
        <p14:creationId xmlns:p14="http://schemas.microsoft.com/office/powerpoint/2010/main" val="16495078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800" kern="1200">
        <a:solidFill>
          <a:schemeClr val="tx1"/>
        </a:solidFill>
        <a:latin typeface="Times New Roman" pitchFamily="18" charset="0"/>
        <a:ea typeface="+mn-ea"/>
        <a:cs typeface="+mn-cs"/>
      </a:defRPr>
    </a:lvl1pPr>
    <a:lvl2pPr marL="298140" algn="l" rtl="0" fontAlgn="base">
      <a:spcBef>
        <a:spcPct val="30000"/>
      </a:spcBef>
      <a:spcAft>
        <a:spcPct val="0"/>
      </a:spcAft>
      <a:defRPr sz="800" kern="1200">
        <a:solidFill>
          <a:schemeClr val="tx1"/>
        </a:solidFill>
        <a:latin typeface="Times New Roman" pitchFamily="18" charset="0"/>
        <a:ea typeface="+mn-ea"/>
        <a:cs typeface="+mn-cs"/>
      </a:defRPr>
    </a:lvl2pPr>
    <a:lvl3pPr marL="596280" algn="l" rtl="0" fontAlgn="base">
      <a:spcBef>
        <a:spcPct val="30000"/>
      </a:spcBef>
      <a:spcAft>
        <a:spcPct val="0"/>
      </a:spcAft>
      <a:defRPr sz="800" kern="1200">
        <a:solidFill>
          <a:schemeClr val="tx1"/>
        </a:solidFill>
        <a:latin typeface="Times New Roman" pitchFamily="18" charset="0"/>
        <a:ea typeface="+mn-ea"/>
        <a:cs typeface="+mn-cs"/>
      </a:defRPr>
    </a:lvl3pPr>
    <a:lvl4pPr marL="894420" algn="l" rtl="0" fontAlgn="base">
      <a:spcBef>
        <a:spcPct val="30000"/>
      </a:spcBef>
      <a:spcAft>
        <a:spcPct val="0"/>
      </a:spcAft>
      <a:defRPr sz="800" kern="1200">
        <a:solidFill>
          <a:schemeClr val="tx1"/>
        </a:solidFill>
        <a:latin typeface="Times New Roman" pitchFamily="18" charset="0"/>
        <a:ea typeface="+mn-ea"/>
        <a:cs typeface="+mn-cs"/>
      </a:defRPr>
    </a:lvl4pPr>
    <a:lvl5pPr marL="1192560" algn="l" rtl="0" fontAlgn="base">
      <a:spcBef>
        <a:spcPct val="30000"/>
      </a:spcBef>
      <a:spcAft>
        <a:spcPct val="0"/>
      </a:spcAft>
      <a:defRPr sz="800" kern="1200">
        <a:solidFill>
          <a:schemeClr val="tx1"/>
        </a:solidFill>
        <a:latin typeface="Times New Roman" pitchFamily="18" charset="0"/>
        <a:ea typeface="+mn-ea"/>
        <a:cs typeface="+mn-cs"/>
      </a:defRPr>
    </a:lvl5pPr>
    <a:lvl6pPr marL="1490701" algn="l" defTabSz="596280" rtl="0" eaLnBrk="1" latinLnBrk="0" hangingPunct="1">
      <a:defRPr sz="800" kern="1200">
        <a:solidFill>
          <a:schemeClr val="tx1"/>
        </a:solidFill>
        <a:latin typeface="+mn-lt"/>
        <a:ea typeface="+mn-ea"/>
        <a:cs typeface="+mn-cs"/>
      </a:defRPr>
    </a:lvl6pPr>
    <a:lvl7pPr marL="1788841" algn="l" defTabSz="596280" rtl="0" eaLnBrk="1" latinLnBrk="0" hangingPunct="1">
      <a:defRPr sz="800" kern="1200">
        <a:solidFill>
          <a:schemeClr val="tx1"/>
        </a:solidFill>
        <a:latin typeface="+mn-lt"/>
        <a:ea typeface="+mn-ea"/>
        <a:cs typeface="+mn-cs"/>
      </a:defRPr>
    </a:lvl7pPr>
    <a:lvl8pPr marL="2086981" algn="l" defTabSz="596280" rtl="0" eaLnBrk="1" latinLnBrk="0" hangingPunct="1">
      <a:defRPr sz="800" kern="1200">
        <a:solidFill>
          <a:schemeClr val="tx1"/>
        </a:solidFill>
        <a:latin typeface="+mn-lt"/>
        <a:ea typeface="+mn-ea"/>
        <a:cs typeface="+mn-cs"/>
      </a:defRPr>
    </a:lvl8pPr>
    <a:lvl9pPr marL="2385121" algn="l" defTabSz="596280"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CBFF5-222E-42A0-8B01-47FFB25345FD}" type="slidenum">
              <a:rPr lang="en-US"/>
              <a:pPr/>
              <a:t>1</a:t>
            </a:fld>
            <a:endParaRPr lang="en-US" dirty="0"/>
          </a:p>
        </p:txBody>
      </p:sp>
      <p:sp>
        <p:nvSpPr>
          <p:cNvPr id="5122" name="Rectangle 2"/>
          <p:cNvSpPr>
            <a:spLocks noGrp="1" noRot="1" noChangeAspect="1" noChangeArrowheads="1" noTextEdit="1"/>
          </p:cNvSpPr>
          <p:nvPr>
            <p:ph type="sldImg"/>
          </p:nvPr>
        </p:nvSpPr>
        <p:spPr>
          <a:xfrm>
            <a:off x="2057400" y="3840163"/>
            <a:ext cx="28803600" cy="19202400"/>
          </a:xfrm>
          <a:ln/>
        </p:spPr>
      </p:sp>
      <p:sp>
        <p:nvSpPr>
          <p:cNvPr id="5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6991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1"/>
            <a:ext cx="27980640"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195" indent="0" algn="ctr">
              <a:buNone/>
              <a:defRPr>
                <a:solidFill>
                  <a:schemeClr val="tx1">
                    <a:tint val="75000"/>
                  </a:schemeClr>
                </a:solidFill>
              </a:defRPr>
            </a:lvl2pPr>
            <a:lvl3pPr marL="3134393" indent="0" algn="ctr">
              <a:buNone/>
              <a:defRPr>
                <a:solidFill>
                  <a:schemeClr val="tx1">
                    <a:tint val="75000"/>
                  </a:schemeClr>
                </a:solidFill>
              </a:defRPr>
            </a:lvl3pPr>
            <a:lvl4pPr marL="4701588" indent="0" algn="ctr">
              <a:buNone/>
              <a:defRPr>
                <a:solidFill>
                  <a:schemeClr val="tx1">
                    <a:tint val="75000"/>
                  </a:schemeClr>
                </a:solidFill>
              </a:defRPr>
            </a:lvl4pPr>
            <a:lvl5pPr marL="6268786" indent="0" algn="ctr">
              <a:buNone/>
              <a:defRPr>
                <a:solidFill>
                  <a:schemeClr val="tx1">
                    <a:tint val="75000"/>
                  </a:schemeClr>
                </a:solidFill>
              </a:defRPr>
            </a:lvl5pPr>
            <a:lvl6pPr marL="7835981" indent="0" algn="ctr">
              <a:buNone/>
              <a:defRPr>
                <a:solidFill>
                  <a:schemeClr val="tx1">
                    <a:tint val="75000"/>
                  </a:schemeClr>
                </a:solidFill>
              </a:defRPr>
            </a:lvl6pPr>
            <a:lvl7pPr marL="9403179" indent="0" algn="ctr">
              <a:buNone/>
              <a:defRPr>
                <a:solidFill>
                  <a:schemeClr val="tx1">
                    <a:tint val="75000"/>
                  </a:schemeClr>
                </a:solidFill>
              </a:defRPr>
            </a:lvl7pPr>
            <a:lvl8pPr marL="10970374" indent="0" algn="ctr">
              <a:buNone/>
              <a:defRPr>
                <a:solidFill>
                  <a:schemeClr val="tx1">
                    <a:tint val="75000"/>
                  </a:schemeClr>
                </a:solidFill>
              </a:defRPr>
            </a:lvl8pPr>
            <a:lvl9pPr marL="1253757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36528A-3387-4A82-9D85-3238BF5E0522}" type="slidenum">
              <a:rPr lang="en-US" smtClean="0"/>
              <a:pPr/>
              <a:t>‹#›</a:t>
            </a:fld>
            <a:endParaRPr lang="en-US" dirty="0"/>
          </a:p>
        </p:txBody>
      </p:sp>
    </p:spTree>
    <p:extLst>
      <p:ext uri="{BB962C8B-B14F-4D97-AF65-F5344CB8AC3E}">
        <p14:creationId xmlns:p14="http://schemas.microsoft.com/office/powerpoint/2010/main" val="79455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966F95-F1D5-455A-A275-5C3A3794007B}" type="slidenum">
              <a:rPr lang="en-US" smtClean="0"/>
              <a:pPr/>
              <a:t>‹#›</a:t>
            </a:fld>
            <a:endParaRPr lang="en-US" dirty="0"/>
          </a:p>
        </p:txBody>
      </p:sp>
    </p:spTree>
    <p:extLst>
      <p:ext uri="{BB962C8B-B14F-4D97-AF65-F5344CB8AC3E}">
        <p14:creationId xmlns:p14="http://schemas.microsoft.com/office/powerpoint/2010/main" val="140234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50990" y="4216400"/>
            <a:ext cx="41473757" cy="8988044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18302" y="4216400"/>
            <a:ext cx="123884053" cy="898804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5B915B-5E50-4CBC-83D8-47D47688E30F}" type="slidenum">
              <a:rPr lang="en-US" smtClean="0"/>
              <a:pPr/>
              <a:t>‹#›</a:t>
            </a:fld>
            <a:endParaRPr lang="en-US" dirty="0"/>
          </a:p>
        </p:txBody>
      </p:sp>
    </p:spTree>
    <p:extLst>
      <p:ext uri="{BB962C8B-B14F-4D97-AF65-F5344CB8AC3E}">
        <p14:creationId xmlns:p14="http://schemas.microsoft.com/office/powerpoint/2010/main" val="176312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A113BE-8117-402E-8A9C-E2561F796576}" type="slidenum">
              <a:rPr lang="en-US" smtClean="0"/>
              <a:pPr/>
              <a:t>‹#›</a:t>
            </a:fld>
            <a:endParaRPr lang="en-US" dirty="0"/>
          </a:p>
        </p:txBody>
      </p:sp>
    </p:spTree>
    <p:extLst>
      <p:ext uri="{BB962C8B-B14F-4D97-AF65-F5344CB8AC3E}">
        <p14:creationId xmlns:p14="http://schemas.microsoft.com/office/powerpoint/2010/main" val="339335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1"/>
            <a:ext cx="27980640" cy="4358640"/>
          </a:xfrm>
        </p:spPr>
        <p:txBody>
          <a:bodyPr anchor="t"/>
          <a:lstStyle>
            <a:lvl1pPr algn="l">
              <a:defRPr sz="13700" b="1" cap="all"/>
            </a:lvl1pPr>
          </a:lstStyle>
          <a:p>
            <a:r>
              <a:rPr lang="en-US"/>
              <a:t>Click to edit Master title style</a:t>
            </a:r>
          </a:p>
        </p:txBody>
      </p:sp>
      <p:sp>
        <p:nvSpPr>
          <p:cNvPr id="3" name="Text Placeholder 2"/>
          <p:cNvSpPr>
            <a:spLocks noGrp="1"/>
          </p:cNvSpPr>
          <p:nvPr>
            <p:ph type="body" idx="1"/>
          </p:nvPr>
        </p:nvSpPr>
        <p:spPr>
          <a:xfrm>
            <a:off x="2600327" y="9301486"/>
            <a:ext cx="27980640" cy="4800599"/>
          </a:xfrm>
        </p:spPr>
        <p:txBody>
          <a:bodyPr anchor="b"/>
          <a:lstStyle>
            <a:lvl1pPr marL="0" indent="0">
              <a:buNone/>
              <a:defRPr sz="6800">
                <a:solidFill>
                  <a:schemeClr val="tx1">
                    <a:tint val="75000"/>
                  </a:schemeClr>
                </a:solidFill>
              </a:defRPr>
            </a:lvl1pPr>
            <a:lvl2pPr marL="1567195" indent="0">
              <a:buNone/>
              <a:defRPr sz="6200">
                <a:solidFill>
                  <a:schemeClr val="tx1">
                    <a:tint val="75000"/>
                  </a:schemeClr>
                </a:solidFill>
              </a:defRPr>
            </a:lvl2pPr>
            <a:lvl3pPr marL="3134393" indent="0">
              <a:buNone/>
              <a:defRPr sz="5500">
                <a:solidFill>
                  <a:schemeClr val="tx1">
                    <a:tint val="75000"/>
                  </a:schemeClr>
                </a:solidFill>
              </a:defRPr>
            </a:lvl3pPr>
            <a:lvl4pPr marL="4701588" indent="0">
              <a:buNone/>
              <a:defRPr sz="4800">
                <a:solidFill>
                  <a:schemeClr val="tx1">
                    <a:tint val="75000"/>
                  </a:schemeClr>
                </a:solidFill>
              </a:defRPr>
            </a:lvl4pPr>
            <a:lvl5pPr marL="6268786" indent="0">
              <a:buNone/>
              <a:defRPr sz="4800">
                <a:solidFill>
                  <a:schemeClr val="tx1">
                    <a:tint val="75000"/>
                  </a:schemeClr>
                </a:solidFill>
              </a:defRPr>
            </a:lvl5pPr>
            <a:lvl6pPr marL="7835981" indent="0">
              <a:buNone/>
              <a:defRPr sz="4800">
                <a:solidFill>
                  <a:schemeClr val="tx1">
                    <a:tint val="75000"/>
                  </a:schemeClr>
                </a:solidFill>
              </a:defRPr>
            </a:lvl6pPr>
            <a:lvl7pPr marL="9403179" indent="0">
              <a:buNone/>
              <a:defRPr sz="4800">
                <a:solidFill>
                  <a:schemeClr val="tx1">
                    <a:tint val="75000"/>
                  </a:schemeClr>
                </a:solidFill>
              </a:defRPr>
            </a:lvl7pPr>
            <a:lvl8pPr marL="10970374" indent="0">
              <a:buNone/>
              <a:defRPr sz="4800">
                <a:solidFill>
                  <a:schemeClr val="tx1">
                    <a:tint val="75000"/>
                  </a:schemeClr>
                </a:solidFill>
              </a:defRPr>
            </a:lvl8pPr>
            <a:lvl9pPr marL="12537571"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9DD413-BEF1-416C-BD95-82FE4461818E}" type="slidenum">
              <a:rPr lang="en-US" smtClean="0"/>
              <a:pPr/>
              <a:t>‹#›</a:t>
            </a:fld>
            <a:endParaRPr lang="en-US" dirty="0"/>
          </a:p>
        </p:txBody>
      </p:sp>
    </p:spTree>
    <p:extLst>
      <p:ext uri="{BB962C8B-B14F-4D97-AF65-F5344CB8AC3E}">
        <p14:creationId xmlns:p14="http://schemas.microsoft.com/office/powerpoint/2010/main" val="398290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18297" y="24577040"/>
            <a:ext cx="82678903" cy="69519801"/>
          </a:xfrm>
        </p:spPr>
        <p:txBody>
          <a:bodyPr/>
          <a:lstStyle>
            <a:lvl1pPr>
              <a:defRPr sz="9600"/>
            </a:lvl1pPr>
            <a:lvl2pPr>
              <a:defRPr sz="8200"/>
            </a:lvl2pPr>
            <a:lvl3pPr>
              <a:defRPr sz="6800"/>
            </a:lvl3pPr>
            <a:lvl4pPr>
              <a:defRPr sz="6200"/>
            </a:lvl4pPr>
            <a:lvl5pPr>
              <a:defRPr sz="6200"/>
            </a:lvl5pPr>
            <a:lvl6pPr>
              <a:defRPr sz="6200"/>
            </a:lvl6pPr>
            <a:lvl7pPr>
              <a:defRPr sz="6200"/>
            </a:lvl7pPr>
            <a:lvl8pPr>
              <a:defRPr sz="6200"/>
            </a:lvl8pPr>
            <a:lvl9pPr>
              <a:defRPr sz="6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445845" y="24577040"/>
            <a:ext cx="82678907" cy="69519801"/>
          </a:xfrm>
        </p:spPr>
        <p:txBody>
          <a:bodyPr/>
          <a:lstStyle>
            <a:lvl1pPr>
              <a:defRPr sz="9600"/>
            </a:lvl1pPr>
            <a:lvl2pPr>
              <a:defRPr sz="8200"/>
            </a:lvl2pPr>
            <a:lvl3pPr>
              <a:defRPr sz="6800"/>
            </a:lvl3pPr>
            <a:lvl4pPr>
              <a:defRPr sz="6200"/>
            </a:lvl4pPr>
            <a:lvl5pPr>
              <a:defRPr sz="6200"/>
            </a:lvl5pPr>
            <a:lvl6pPr>
              <a:defRPr sz="6200"/>
            </a:lvl6pPr>
            <a:lvl7pPr>
              <a:defRPr sz="6200"/>
            </a:lvl7pPr>
            <a:lvl8pPr>
              <a:defRPr sz="6200"/>
            </a:lvl8pPr>
            <a:lvl9pPr>
              <a:defRPr sz="6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B9A652-EEC3-49C9-A1A8-4A41E89166E9}" type="slidenum">
              <a:rPr lang="en-US" smtClean="0"/>
              <a:pPr/>
              <a:t>‹#›</a:t>
            </a:fld>
            <a:endParaRPr lang="en-US" dirty="0"/>
          </a:p>
        </p:txBody>
      </p:sp>
    </p:spTree>
    <p:extLst>
      <p:ext uri="{BB962C8B-B14F-4D97-AF65-F5344CB8AC3E}">
        <p14:creationId xmlns:p14="http://schemas.microsoft.com/office/powerpoint/2010/main" val="8689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1"/>
            <a:ext cx="29626560"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0" y="4912361"/>
            <a:ext cx="14544677" cy="2047239"/>
          </a:xfrm>
        </p:spPr>
        <p:txBody>
          <a:bodyPr anchor="b"/>
          <a:lstStyle>
            <a:lvl1pPr marL="0" indent="0">
              <a:buNone/>
              <a:defRPr sz="8200" b="1"/>
            </a:lvl1pPr>
            <a:lvl2pPr marL="1567195" indent="0">
              <a:buNone/>
              <a:defRPr sz="6800" b="1"/>
            </a:lvl2pPr>
            <a:lvl3pPr marL="3134393" indent="0">
              <a:buNone/>
              <a:defRPr sz="6200" b="1"/>
            </a:lvl3pPr>
            <a:lvl4pPr marL="4701588" indent="0">
              <a:buNone/>
              <a:defRPr sz="5500" b="1"/>
            </a:lvl4pPr>
            <a:lvl5pPr marL="6268786" indent="0">
              <a:buNone/>
              <a:defRPr sz="5500" b="1"/>
            </a:lvl5pPr>
            <a:lvl6pPr marL="7835981" indent="0">
              <a:buNone/>
              <a:defRPr sz="5500" b="1"/>
            </a:lvl6pPr>
            <a:lvl7pPr marL="9403179" indent="0">
              <a:buNone/>
              <a:defRPr sz="5500" b="1"/>
            </a:lvl7pPr>
            <a:lvl8pPr marL="10970374" indent="0">
              <a:buNone/>
              <a:defRPr sz="5500" b="1"/>
            </a:lvl8pPr>
            <a:lvl9pPr marL="12537571" indent="0">
              <a:buNone/>
              <a:defRPr sz="5500" b="1"/>
            </a:lvl9pPr>
          </a:lstStyle>
          <a:p>
            <a:pPr lvl="0"/>
            <a:r>
              <a:rPr lang="en-US"/>
              <a:t>Click to edit Master text styles</a:t>
            </a:r>
          </a:p>
        </p:txBody>
      </p:sp>
      <p:sp>
        <p:nvSpPr>
          <p:cNvPr id="4" name="Content Placeholder 3"/>
          <p:cNvSpPr>
            <a:spLocks noGrp="1"/>
          </p:cNvSpPr>
          <p:nvPr>
            <p:ph sz="half" idx="2"/>
          </p:nvPr>
        </p:nvSpPr>
        <p:spPr>
          <a:xfrm>
            <a:off x="1645920" y="6959600"/>
            <a:ext cx="14544677" cy="12644121"/>
          </a:xfrm>
        </p:spPr>
        <p:txBody>
          <a:bodyPr/>
          <a:lstStyle>
            <a:lvl1pPr>
              <a:defRPr sz="8200"/>
            </a:lvl1pPr>
            <a:lvl2pPr>
              <a:defRPr sz="68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5" y="4912361"/>
            <a:ext cx="14550390" cy="2047239"/>
          </a:xfrm>
        </p:spPr>
        <p:txBody>
          <a:bodyPr anchor="b"/>
          <a:lstStyle>
            <a:lvl1pPr marL="0" indent="0">
              <a:buNone/>
              <a:defRPr sz="8200" b="1"/>
            </a:lvl1pPr>
            <a:lvl2pPr marL="1567195" indent="0">
              <a:buNone/>
              <a:defRPr sz="6800" b="1"/>
            </a:lvl2pPr>
            <a:lvl3pPr marL="3134393" indent="0">
              <a:buNone/>
              <a:defRPr sz="6200" b="1"/>
            </a:lvl3pPr>
            <a:lvl4pPr marL="4701588" indent="0">
              <a:buNone/>
              <a:defRPr sz="5500" b="1"/>
            </a:lvl4pPr>
            <a:lvl5pPr marL="6268786" indent="0">
              <a:buNone/>
              <a:defRPr sz="5500" b="1"/>
            </a:lvl5pPr>
            <a:lvl6pPr marL="7835981" indent="0">
              <a:buNone/>
              <a:defRPr sz="5500" b="1"/>
            </a:lvl6pPr>
            <a:lvl7pPr marL="9403179" indent="0">
              <a:buNone/>
              <a:defRPr sz="5500" b="1"/>
            </a:lvl7pPr>
            <a:lvl8pPr marL="10970374" indent="0">
              <a:buNone/>
              <a:defRPr sz="5500" b="1"/>
            </a:lvl8pPr>
            <a:lvl9pPr marL="12537571" indent="0">
              <a:buNone/>
              <a:defRPr sz="5500" b="1"/>
            </a:lvl9pPr>
          </a:lstStyle>
          <a:p>
            <a:pPr lvl="0"/>
            <a:r>
              <a:rPr lang="en-US"/>
              <a:t>Click to edit Master text styles</a:t>
            </a:r>
          </a:p>
        </p:txBody>
      </p:sp>
      <p:sp>
        <p:nvSpPr>
          <p:cNvPr id="6" name="Content Placeholder 5"/>
          <p:cNvSpPr>
            <a:spLocks noGrp="1"/>
          </p:cNvSpPr>
          <p:nvPr>
            <p:ph sz="quarter" idx="4"/>
          </p:nvPr>
        </p:nvSpPr>
        <p:spPr>
          <a:xfrm>
            <a:off x="16722095" y="6959600"/>
            <a:ext cx="14550390" cy="12644121"/>
          </a:xfrm>
        </p:spPr>
        <p:txBody>
          <a:bodyPr/>
          <a:lstStyle>
            <a:lvl1pPr>
              <a:defRPr sz="8200"/>
            </a:lvl1pPr>
            <a:lvl2pPr>
              <a:defRPr sz="68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004B10-92D5-4150-BA79-3919D5584B27}" type="slidenum">
              <a:rPr lang="en-US" smtClean="0"/>
              <a:pPr/>
              <a:t>‹#›</a:t>
            </a:fld>
            <a:endParaRPr lang="en-US" dirty="0"/>
          </a:p>
        </p:txBody>
      </p:sp>
    </p:spTree>
    <p:extLst>
      <p:ext uri="{BB962C8B-B14F-4D97-AF65-F5344CB8AC3E}">
        <p14:creationId xmlns:p14="http://schemas.microsoft.com/office/powerpoint/2010/main" val="318353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FDB0A0-B846-4E36-BCA6-457152400260}" type="slidenum">
              <a:rPr lang="en-US" smtClean="0"/>
              <a:pPr/>
              <a:t>‹#›</a:t>
            </a:fld>
            <a:endParaRPr lang="en-US" dirty="0"/>
          </a:p>
        </p:txBody>
      </p:sp>
    </p:spTree>
    <p:extLst>
      <p:ext uri="{BB962C8B-B14F-4D97-AF65-F5344CB8AC3E}">
        <p14:creationId xmlns:p14="http://schemas.microsoft.com/office/powerpoint/2010/main" val="4128369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EF3C8E-700E-421B-9EAB-71CD82B8672E}" type="slidenum">
              <a:rPr lang="en-US" smtClean="0"/>
              <a:pPr/>
              <a:t>‹#›</a:t>
            </a:fld>
            <a:endParaRPr lang="en-US" dirty="0"/>
          </a:p>
        </p:txBody>
      </p:sp>
    </p:spTree>
    <p:extLst>
      <p:ext uri="{BB962C8B-B14F-4D97-AF65-F5344CB8AC3E}">
        <p14:creationId xmlns:p14="http://schemas.microsoft.com/office/powerpoint/2010/main" val="3296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5" y="873760"/>
            <a:ext cx="10829927" cy="3718560"/>
          </a:xfrm>
        </p:spPr>
        <p:txBody>
          <a:bodyPr anchor="b"/>
          <a:lstStyle>
            <a:lvl1pPr algn="l">
              <a:defRPr sz="6800" b="1"/>
            </a:lvl1pPr>
          </a:lstStyle>
          <a:p>
            <a:r>
              <a:rPr lang="en-US"/>
              <a:t>Click to edit Master title style</a:t>
            </a:r>
          </a:p>
        </p:txBody>
      </p:sp>
      <p:sp>
        <p:nvSpPr>
          <p:cNvPr id="3" name="Content Placeholder 2"/>
          <p:cNvSpPr>
            <a:spLocks noGrp="1"/>
          </p:cNvSpPr>
          <p:nvPr>
            <p:ph idx="1"/>
          </p:nvPr>
        </p:nvSpPr>
        <p:spPr>
          <a:xfrm>
            <a:off x="12870180" y="873765"/>
            <a:ext cx="18402300" cy="18729961"/>
          </a:xfrm>
        </p:spPr>
        <p:txBody>
          <a:bodyPr/>
          <a:lstStyle>
            <a:lvl1pPr>
              <a:defRPr sz="11000"/>
            </a:lvl1pPr>
            <a:lvl2pPr>
              <a:defRPr sz="9600"/>
            </a:lvl2pPr>
            <a:lvl3pPr>
              <a:defRPr sz="8200"/>
            </a:lvl3pPr>
            <a:lvl4pPr>
              <a:defRPr sz="6800"/>
            </a:lvl4pPr>
            <a:lvl5pPr>
              <a:defRPr sz="6800"/>
            </a:lvl5pPr>
            <a:lvl6pPr>
              <a:defRPr sz="6800"/>
            </a:lvl6pPr>
            <a:lvl7pPr>
              <a:defRPr sz="6800"/>
            </a:lvl7pPr>
            <a:lvl8pPr>
              <a:defRPr sz="6800"/>
            </a:lvl8pPr>
            <a:lvl9pPr>
              <a:defRPr sz="6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5" y="4592325"/>
            <a:ext cx="10829927" cy="15011401"/>
          </a:xfrm>
        </p:spPr>
        <p:txBody>
          <a:bodyPr/>
          <a:lstStyle>
            <a:lvl1pPr marL="0" indent="0">
              <a:buNone/>
              <a:defRPr sz="4800"/>
            </a:lvl1pPr>
            <a:lvl2pPr marL="1567195" indent="0">
              <a:buNone/>
              <a:defRPr sz="4100"/>
            </a:lvl2pPr>
            <a:lvl3pPr marL="3134393" indent="0">
              <a:buNone/>
              <a:defRPr sz="3500"/>
            </a:lvl3pPr>
            <a:lvl4pPr marL="4701588" indent="0">
              <a:buNone/>
              <a:defRPr sz="3100"/>
            </a:lvl4pPr>
            <a:lvl5pPr marL="6268786" indent="0">
              <a:buNone/>
              <a:defRPr sz="3100"/>
            </a:lvl5pPr>
            <a:lvl6pPr marL="7835981" indent="0">
              <a:buNone/>
              <a:defRPr sz="3100"/>
            </a:lvl6pPr>
            <a:lvl7pPr marL="9403179" indent="0">
              <a:buNone/>
              <a:defRPr sz="3100"/>
            </a:lvl7pPr>
            <a:lvl8pPr marL="10970374" indent="0">
              <a:buNone/>
              <a:defRPr sz="3100"/>
            </a:lvl8pPr>
            <a:lvl9pPr marL="12537571"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948F93-08FD-4830-A8A0-0B100CEF40D3}" type="slidenum">
              <a:rPr lang="en-US" smtClean="0"/>
              <a:pPr/>
              <a:t>‹#›</a:t>
            </a:fld>
            <a:endParaRPr lang="en-US" dirty="0"/>
          </a:p>
        </p:txBody>
      </p:sp>
    </p:spTree>
    <p:extLst>
      <p:ext uri="{BB962C8B-B14F-4D97-AF65-F5344CB8AC3E}">
        <p14:creationId xmlns:p14="http://schemas.microsoft.com/office/powerpoint/2010/main" val="319466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800" b="1"/>
            </a:lvl1pPr>
          </a:lstStyle>
          <a:p>
            <a:r>
              <a:rPr lang="en-US"/>
              <a:t>Click to edit Master title style</a:t>
            </a:r>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195" indent="0">
              <a:buNone/>
              <a:defRPr sz="9600"/>
            </a:lvl2pPr>
            <a:lvl3pPr marL="3134393" indent="0">
              <a:buNone/>
              <a:defRPr sz="8200"/>
            </a:lvl3pPr>
            <a:lvl4pPr marL="4701588" indent="0">
              <a:buNone/>
              <a:defRPr sz="6800"/>
            </a:lvl4pPr>
            <a:lvl5pPr marL="6268786" indent="0">
              <a:buNone/>
              <a:defRPr sz="6800"/>
            </a:lvl5pPr>
            <a:lvl6pPr marL="7835981" indent="0">
              <a:buNone/>
              <a:defRPr sz="6800"/>
            </a:lvl6pPr>
            <a:lvl7pPr marL="9403179" indent="0">
              <a:buNone/>
              <a:defRPr sz="6800"/>
            </a:lvl7pPr>
            <a:lvl8pPr marL="10970374" indent="0">
              <a:buNone/>
              <a:defRPr sz="6800"/>
            </a:lvl8pPr>
            <a:lvl9pPr marL="12537571" indent="0">
              <a:buNone/>
              <a:defRPr sz="6800"/>
            </a:lvl9pPr>
          </a:lstStyle>
          <a:p>
            <a:endParaRPr lang="en-US" dirty="0"/>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195" indent="0">
              <a:buNone/>
              <a:defRPr sz="4100"/>
            </a:lvl2pPr>
            <a:lvl3pPr marL="3134393" indent="0">
              <a:buNone/>
              <a:defRPr sz="3500"/>
            </a:lvl3pPr>
            <a:lvl4pPr marL="4701588" indent="0">
              <a:buNone/>
              <a:defRPr sz="3100"/>
            </a:lvl4pPr>
            <a:lvl5pPr marL="6268786" indent="0">
              <a:buNone/>
              <a:defRPr sz="3100"/>
            </a:lvl5pPr>
            <a:lvl6pPr marL="7835981" indent="0">
              <a:buNone/>
              <a:defRPr sz="3100"/>
            </a:lvl6pPr>
            <a:lvl7pPr marL="9403179" indent="0">
              <a:buNone/>
              <a:defRPr sz="3100"/>
            </a:lvl7pPr>
            <a:lvl8pPr marL="10970374" indent="0">
              <a:buNone/>
              <a:defRPr sz="3100"/>
            </a:lvl8pPr>
            <a:lvl9pPr marL="12537571"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B3649B-3BF1-46DF-90AF-35485B62A663}" type="slidenum">
              <a:rPr lang="en-US" smtClean="0"/>
              <a:pPr/>
              <a:t>‹#›</a:t>
            </a:fld>
            <a:endParaRPr lang="en-US" dirty="0"/>
          </a:p>
        </p:txBody>
      </p:sp>
    </p:spTree>
    <p:extLst>
      <p:ext uri="{BB962C8B-B14F-4D97-AF65-F5344CB8AC3E}">
        <p14:creationId xmlns:p14="http://schemas.microsoft.com/office/powerpoint/2010/main" val="194733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1"/>
            <a:ext cx="29626560" cy="3657600"/>
          </a:xfrm>
          <a:prstGeom prst="rect">
            <a:avLst/>
          </a:prstGeom>
        </p:spPr>
        <p:txBody>
          <a:bodyPr vert="horz" lIns="313440" tIns="156722" rIns="313440" bIns="156722" rtlCol="0" anchor="ctr">
            <a:normAutofit/>
          </a:bodyPr>
          <a:lstStyle/>
          <a:p>
            <a:r>
              <a:rPr lang="en-US"/>
              <a:t>Click to edit Master title style</a:t>
            </a:r>
          </a:p>
        </p:txBody>
      </p:sp>
      <p:sp>
        <p:nvSpPr>
          <p:cNvPr id="3" name="Text Placeholder 2"/>
          <p:cNvSpPr>
            <a:spLocks noGrp="1"/>
          </p:cNvSpPr>
          <p:nvPr>
            <p:ph type="body" idx="1"/>
          </p:nvPr>
        </p:nvSpPr>
        <p:spPr>
          <a:xfrm>
            <a:off x="1645920" y="5120645"/>
            <a:ext cx="29626560" cy="14483081"/>
          </a:xfrm>
          <a:prstGeom prst="rect">
            <a:avLst/>
          </a:prstGeom>
        </p:spPr>
        <p:txBody>
          <a:bodyPr vert="horz" lIns="313440" tIns="156722" rIns="313440" bIns="1567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0340321"/>
            <a:ext cx="7680960" cy="1168400"/>
          </a:xfrm>
          <a:prstGeom prst="rect">
            <a:avLst/>
          </a:prstGeom>
        </p:spPr>
        <p:txBody>
          <a:bodyPr vert="horz" lIns="313440" tIns="156722" rIns="313440" bIns="156722" rtlCol="0" anchor="ctr"/>
          <a:lstStyle>
            <a:lvl1pPr algn="l">
              <a:defRPr sz="41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1247120" y="20340321"/>
            <a:ext cx="10424160" cy="1168400"/>
          </a:xfrm>
          <a:prstGeom prst="rect">
            <a:avLst/>
          </a:prstGeom>
        </p:spPr>
        <p:txBody>
          <a:bodyPr vert="horz" lIns="313440" tIns="156722" rIns="313440" bIns="156722" rtlCol="0" anchor="ctr"/>
          <a:lstStyle>
            <a:lvl1pPr algn="ctr">
              <a:defRPr sz="4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20340321"/>
            <a:ext cx="7680960" cy="1168400"/>
          </a:xfrm>
          <a:prstGeom prst="rect">
            <a:avLst/>
          </a:prstGeom>
        </p:spPr>
        <p:txBody>
          <a:bodyPr vert="horz" lIns="313440" tIns="156722" rIns="313440" bIns="156722" rtlCol="0" anchor="ctr"/>
          <a:lstStyle>
            <a:lvl1pPr algn="r">
              <a:defRPr sz="4100">
                <a:solidFill>
                  <a:schemeClr val="tx1">
                    <a:tint val="75000"/>
                  </a:schemeClr>
                </a:solidFill>
              </a:defRPr>
            </a:lvl1pPr>
          </a:lstStyle>
          <a:p>
            <a:fld id="{76C80F71-1734-4CB6-9CF6-659547CE62A2}" type="slidenum">
              <a:rPr lang="en-US" smtClean="0"/>
              <a:pPr/>
              <a:t>‹#›</a:t>
            </a:fld>
            <a:endParaRPr lang="en-US" dirty="0"/>
          </a:p>
        </p:txBody>
      </p:sp>
    </p:spTree>
    <p:extLst>
      <p:ext uri="{BB962C8B-B14F-4D97-AF65-F5344CB8AC3E}">
        <p14:creationId xmlns:p14="http://schemas.microsoft.com/office/powerpoint/2010/main" val="802596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134393" rtl="0" eaLnBrk="1" latinLnBrk="0" hangingPunct="1">
        <a:spcBef>
          <a:spcPct val="0"/>
        </a:spcBef>
        <a:buNone/>
        <a:defRPr sz="15100" kern="1200">
          <a:solidFill>
            <a:schemeClr val="tx1"/>
          </a:solidFill>
          <a:latin typeface="+mj-lt"/>
          <a:ea typeface="+mj-ea"/>
          <a:cs typeface="+mj-cs"/>
        </a:defRPr>
      </a:lvl1pPr>
    </p:titleStyle>
    <p:bodyStyle>
      <a:lvl1pPr marL="1175398" indent="-1175398" algn="l" defTabSz="3134393"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694" indent="-979496" algn="l" defTabSz="3134393"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7990" indent="-783597" algn="l" defTabSz="3134393"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5189" indent="-783597" algn="l" defTabSz="3134393" rtl="0" eaLnBrk="1" latinLnBrk="0" hangingPunct="1">
        <a:spcBef>
          <a:spcPct val="20000"/>
        </a:spcBef>
        <a:buFont typeface="Arial" pitchFamily="34" charset="0"/>
        <a:buChar char="–"/>
        <a:defRPr sz="6800" kern="1200">
          <a:solidFill>
            <a:schemeClr val="tx1"/>
          </a:solidFill>
          <a:latin typeface="+mn-lt"/>
          <a:ea typeface="+mn-ea"/>
          <a:cs typeface="+mn-cs"/>
        </a:defRPr>
      </a:lvl4pPr>
      <a:lvl5pPr marL="7052383" indent="-783597" algn="l" defTabSz="3134393" rtl="0" eaLnBrk="1" latinLnBrk="0" hangingPunct="1">
        <a:spcBef>
          <a:spcPct val="20000"/>
        </a:spcBef>
        <a:buFont typeface="Arial" pitchFamily="34" charset="0"/>
        <a:buChar char="»"/>
        <a:defRPr sz="6800" kern="1200">
          <a:solidFill>
            <a:schemeClr val="tx1"/>
          </a:solidFill>
          <a:latin typeface="+mn-lt"/>
          <a:ea typeface="+mn-ea"/>
          <a:cs typeface="+mn-cs"/>
        </a:defRPr>
      </a:lvl5pPr>
      <a:lvl6pPr marL="8619581" indent="-783597" algn="l" defTabSz="3134393" rtl="0" eaLnBrk="1" latinLnBrk="0" hangingPunct="1">
        <a:spcBef>
          <a:spcPct val="20000"/>
        </a:spcBef>
        <a:buFont typeface="Arial" pitchFamily="34" charset="0"/>
        <a:buChar char="•"/>
        <a:defRPr sz="6800" kern="1200">
          <a:solidFill>
            <a:schemeClr val="tx1"/>
          </a:solidFill>
          <a:latin typeface="+mn-lt"/>
          <a:ea typeface="+mn-ea"/>
          <a:cs typeface="+mn-cs"/>
        </a:defRPr>
      </a:lvl6pPr>
      <a:lvl7pPr marL="10186776" indent="-783597" algn="l" defTabSz="3134393" rtl="0" eaLnBrk="1" latinLnBrk="0" hangingPunct="1">
        <a:spcBef>
          <a:spcPct val="20000"/>
        </a:spcBef>
        <a:buFont typeface="Arial" pitchFamily="34" charset="0"/>
        <a:buChar char="•"/>
        <a:defRPr sz="6800" kern="1200">
          <a:solidFill>
            <a:schemeClr val="tx1"/>
          </a:solidFill>
          <a:latin typeface="+mn-lt"/>
          <a:ea typeface="+mn-ea"/>
          <a:cs typeface="+mn-cs"/>
        </a:defRPr>
      </a:lvl7pPr>
      <a:lvl8pPr marL="11753974" indent="-783597" algn="l" defTabSz="3134393" rtl="0" eaLnBrk="1" latinLnBrk="0" hangingPunct="1">
        <a:spcBef>
          <a:spcPct val="20000"/>
        </a:spcBef>
        <a:buFont typeface="Arial" pitchFamily="34" charset="0"/>
        <a:buChar char="•"/>
        <a:defRPr sz="6800" kern="1200">
          <a:solidFill>
            <a:schemeClr val="tx1"/>
          </a:solidFill>
          <a:latin typeface="+mn-lt"/>
          <a:ea typeface="+mn-ea"/>
          <a:cs typeface="+mn-cs"/>
        </a:defRPr>
      </a:lvl8pPr>
      <a:lvl9pPr marL="13321169" indent="-783597" algn="l" defTabSz="3134393" rtl="0" eaLnBrk="1" latinLnBrk="0" hangingPunct="1">
        <a:spcBef>
          <a:spcPct val="20000"/>
        </a:spcBef>
        <a:buFont typeface="Arial" pitchFamily="34" charset="0"/>
        <a:buChar char="•"/>
        <a:defRPr sz="6800" kern="1200">
          <a:solidFill>
            <a:schemeClr val="tx1"/>
          </a:solidFill>
          <a:latin typeface="+mn-lt"/>
          <a:ea typeface="+mn-ea"/>
          <a:cs typeface="+mn-cs"/>
        </a:defRPr>
      </a:lvl9pPr>
    </p:bodyStyle>
    <p:otherStyle>
      <a:defPPr>
        <a:defRPr lang="en-US"/>
      </a:defPPr>
      <a:lvl1pPr marL="0" algn="l" defTabSz="3134393" rtl="0" eaLnBrk="1" latinLnBrk="0" hangingPunct="1">
        <a:defRPr sz="6200" kern="1200">
          <a:solidFill>
            <a:schemeClr val="tx1"/>
          </a:solidFill>
          <a:latin typeface="+mn-lt"/>
          <a:ea typeface="+mn-ea"/>
          <a:cs typeface="+mn-cs"/>
        </a:defRPr>
      </a:lvl1pPr>
      <a:lvl2pPr marL="1567195" algn="l" defTabSz="3134393" rtl="0" eaLnBrk="1" latinLnBrk="0" hangingPunct="1">
        <a:defRPr sz="6200" kern="1200">
          <a:solidFill>
            <a:schemeClr val="tx1"/>
          </a:solidFill>
          <a:latin typeface="+mn-lt"/>
          <a:ea typeface="+mn-ea"/>
          <a:cs typeface="+mn-cs"/>
        </a:defRPr>
      </a:lvl2pPr>
      <a:lvl3pPr marL="3134393" algn="l" defTabSz="3134393" rtl="0" eaLnBrk="1" latinLnBrk="0" hangingPunct="1">
        <a:defRPr sz="6200" kern="1200">
          <a:solidFill>
            <a:schemeClr val="tx1"/>
          </a:solidFill>
          <a:latin typeface="+mn-lt"/>
          <a:ea typeface="+mn-ea"/>
          <a:cs typeface="+mn-cs"/>
        </a:defRPr>
      </a:lvl3pPr>
      <a:lvl4pPr marL="4701588" algn="l" defTabSz="3134393" rtl="0" eaLnBrk="1" latinLnBrk="0" hangingPunct="1">
        <a:defRPr sz="6200" kern="1200">
          <a:solidFill>
            <a:schemeClr val="tx1"/>
          </a:solidFill>
          <a:latin typeface="+mn-lt"/>
          <a:ea typeface="+mn-ea"/>
          <a:cs typeface="+mn-cs"/>
        </a:defRPr>
      </a:lvl4pPr>
      <a:lvl5pPr marL="6268786" algn="l" defTabSz="3134393" rtl="0" eaLnBrk="1" latinLnBrk="0" hangingPunct="1">
        <a:defRPr sz="6200" kern="1200">
          <a:solidFill>
            <a:schemeClr val="tx1"/>
          </a:solidFill>
          <a:latin typeface="+mn-lt"/>
          <a:ea typeface="+mn-ea"/>
          <a:cs typeface="+mn-cs"/>
        </a:defRPr>
      </a:lvl5pPr>
      <a:lvl6pPr marL="7835981" algn="l" defTabSz="3134393" rtl="0" eaLnBrk="1" latinLnBrk="0" hangingPunct="1">
        <a:defRPr sz="6200" kern="1200">
          <a:solidFill>
            <a:schemeClr val="tx1"/>
          </a:solidFill>
          <a:latin typeface="+mn-lt"/>
          <a:ea typeface="+mn-ea"/>
          <a:cs typeface="+mn-cs"/>
        </a:defRPr>
      </a:lvl6pPr>
      <a:lvl7pPr marL="9403179" algn="l" defTabSz="3134393" rtl="0" eaLnBrk="1" latinLnBrk="0" hangingPunct="1">
        <a:defRPr sz="6200" kern="1200">
          <a:solidFill>
            <a:schemeClr val="tx1"/>
          </a:solidFill>
          <a:latin typeface="+mn-lt"/>
          <a:ea typeface="+mn-ea"/>
          <a:cs typeface="+mn-cs"/>
        </a:defRPr>
      </a:lvl7pPr>
      <a:lvl8pPr marL="10970374" algn="l" defTabSz="3134393" rtl="0" eaLnBrk="1" latinLnBrk="0" hangingPunct="1">
        <a:defRPr sz="6200" kern="1200">
          <a:solidFill>
            <a:schemeClr val="tx1"/>
          </a:solidFill>
          <a:latin typeface="+mn-lt"/>
          <a:ea typeface="+mn-ea"/>
          <a:cs typeface="+mn-cs"/>
        </a:defRPr>
      </a:lvl8pPr>
      <a:lvl9pPr marL="12537571" algn="l" defTabSz="3134393"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8000">
            <a:alpha val="75000"/>
          </a:srgbClr>
        </a:solidFill>
        <a:effectLst/>
      </p:bgPr>
    </p:bg>
    <p:spTree>
      <p:nvGrpSpPr>
        <p:cNvPr id="1" name=""/>
        <p:cNvGrpSpPr/>
        <p:nvPr/>
      </p:nvGrpSpPr>
      <p:grpSpPr>
        <a:xfrm>
          <a:off x="0" y="0"/>
          <a:ext cx="0" cy="0"/>
          <a:chOff x="0" y="0"/>
          <a:chExt cx="0" cy="0"/>
        </a:xfrm>
      </p:grpSpPr>
      <p:sp>
        <p:nvSpPr>
          <p:cNvPr id="2226" name="Rectangle 178"/>
          <p:cNvSpPr>
            <a:spLocks noChangeArrowheads="1"/>
          </p:cNvSpPr>
          <p:nvPr/>
        </p:nvSpPr>
        <p:spPr bwMode="auto">
          <a:xfrm>
            <a:off x="539353" y="433717"/>
            <a:ext cx="31839693" cy="2112617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rgbClr val="FF8000"/>
            </a:solidFill>
            <a:headEnd/>
            <a:tailEnd/>
          </a:ln>
        </p:spPr>
        <p:style>
          <a:lnRef idx="2">
            <a:schemeClr val="accent6"/>
          </a:lnRef>
          <a:fillRef idx="1">
            <a:schemeClr val="lt1"/>
          </a:fillRef>
          <a:effectRef idx="0">
            <a:schemeClr val="accent6"/>
          </a:effectRef>
          <a:fontRef idx="minor">
            <a:schemeClr val="dk1"/>
          </a:fontRef>
        </p:style>
        <p:txBody>
          <a:bodyPr wrap="none" lIns="59628" tIns="29814" rIns="59628" bIns="29814" anchor="ctr"/>
          <a:lstStyle/>
          <a:p>
            <a:pPr algn="ctr"/>
            <a:endParaRPr lang="en-US" dirty="0"/>
          </a:p>
        </p:txBody>
      </p:sp>
      <p:sp>
        <p:nvSpPr>
          <p:cNvPr id="2055" name="Text Box 7"/>
          <p:cNvSpPr txBox="1">
            <a:spLocks noChangeArrowheads="1"/>
          </p:cNvSpPr>
          <p:nvPr/>
        </p:nvSpPr>
        <p:spPr bwMode="auto">
          <a:xfrm>
            <a:off x="1289617" y="6579819"/>
            <a:ext cx="7006998" cy="14493494"/>
          </a:xfrm>
          <a:prstGeom prst="rect">
            <a:avLst/>
          </a:prstGeom>
          <a:solidFill>
            <a:schemeClr val="bg1"/>
          </a:solidFill>
          <a:ln w="76200">
            <a:solidFill>
              <a:srgbClr val="FF8000"/>
            </a:solidFill>
            <a:miter lim="800000"/>
            <a:headEnd/>
            <a:tailEnd/>
          </a:ln>
          <a:effectLst/>
        </p:spPr>
        <p:txBody>
          <a:bodyPr lIns="596280" tIns="298140" rIns="596280" bIns="596280"/>
          <a:lstStyle/>
          <a:p>
            <a:pPr algn="just">
              <a:spcBef>
                <a:spcPct val="50000"/>
              </a:spcBef>
              <a:tabLst>
                <a:tab pos="326091" algn="l"/>
              </a:tabLst>
            </a:pPr>
            <a:r>
              <a:rPr lang="en-US" sz="2900" b="1" dirty="0">
                <a:solidFill>
                  <a:srgbClr val="0033CC"/>
                </a:solidFill>
                <a:latin typeface="Georgia" pitchFamily="18" charset="0"/>
              </a:rPr>
              <a:t>ABSTRACT</a:t>
            </a:r>
          </a:p>
          <a:p>
            <a:pPr algn="just">
              <a:spcBef>
                <a:spcPct val="50000"/>
              </a:spcBef>
              <a:tabLst>
                <a:tab pos="326091" algn="l"/>
              </a:tabLst>
            </a:pPr>
            <a:r>
              <a:rPr lang="en-US" sz="1800" dirty="0">
                <a:latin typeface="Georgia" panose="02040502050405020303" pitchFamily="18" charset="0"/>
              </a:rPr>
              <a:t>This project, a component of a graduate research assistantship with Dr. </a:t>
            </a:r>
            <a:r>
              <a:rPr lang="en-US" sz="1800" dirty="0" err="1">
                <a:latin typeface="Georgia" panose="02040502050405020303" pitchFamily="18" charset="0"/>
              </a:rPr>
              <a:t>Jandel</a:t>
            </a:r>
            <a:r>
              <a:rPr lang="en-US" sz="1800" dirty="0">
                <a:latin typeface="Georgia" panose="02040502050405020303" pitchFamily="18" charset="0"/>
              </a:rPr>
              <a:t> Crutchfield, is an interdisciplinary transportation equity study in Collin County funded through the National Institute for Transportation and Communities (NITC). The project aim is to evaluate transportation infrastructure of a suburban boomtown as it relates to environmental justice populations who reside there. This study utilizes a community-engaged, interdisciplinary approach to assess divergence between economic growth and transportation infrastructure development by measuring residents’ perspectives of this development in the area over the past decade. The mixed-methods exploratory design will collect responses from a diverse sample of stakeholders, including both environmental justice populations (i.e. transportation disadvantaged) and those who have greater transportation mobility (e.g., own personal vehicles). Researchers will also measure residents’ perspectives about the extent to which economic growth and infrastructure development impact access to affordable quality housing, employment, quality public education, and cultural and social activities. Additionally, a team member from civil engineering will conduct statistical modeling to map census data onto transit access. At the conclusion of the analysis, the researchers will produce a regional infrastructure profile to inform public policies supporting transportation infrastructure development, specifically to meet the needs of environmental justice populations.</a:t>
            </a:r>
          </a:p>
          <a:p>
            <a:pPr algn="just">
              <a:spcBef>
                <a:spcPct val="50000"/>
              </a:spcBef>
              <a:tabLst>
                <a:tab pos="326091" algn="l"/>
              </a:tabLst>
            </a:pPr>
            <a:endParaRPr lang="en-US" sz="2900" b="1" dirty="0">
              <a:solidFill>
                <a:srgbClr val="0033CC"/>
              </a:solidFill>
              <a:latin typeface="Georgia" pitchFamily="18" charset="0"/>
            </a:endParaRPr>
          </a:p>
          <a:p>
            <a:pPr>
              <a:spcBef>
                <a:spcPct val="10000"/>
              </a:spcBef>
              <a:tabLst>
                <a:tab pos="326091" algn="l"/>
              </a:tabLst>
            </a:pPr>
            <a:endParaRPr lang="en-US" sz="1600" dirty="0">
              <a:latin typeface="Times New Roman" pitchFamily="18" charset="0"/>
            </a:endParaRPr>
          </a:p>
        </p:txBody>
      </p:sp>
      <p:sp>
        <p:nvSpPr>
          <p:cNvPr id="2059" name="Text Box 11"/>
          <p:cNvSpPr txBox="1">
            <a:spLocks noChangeArrowheads="1"/>
          </p:cNvSpPr>
          <p:nvPr/>
        </p:nvSpPr>
        <p:spPr bwMode="auto">
          <a:xfrm>
            <a:off x="1286894" y="3541944"/>
            <a:ext cx="7006999" cy="2781036"/>
          </a:xfrm>
          <a:prstGeom prst="rect">
            <a:avLst/>
          </a:prstGeom>
          <a:solidFill>
            <a:schemeClr val="bg1"/>
          </a:solidFill>
          <a:ln w="76200">
            <a:solidFill>
              <a:srgbClr val="FF8000"/>
            </a:solidFill>
            <a:miter lim="800000"/>
            <a:headEnd/>
            <a:tailEnd/>
          </a:ln>
          <a:effectLst/>
        </p:spPr>
        <p:txBody>
          <a:bodyPr lIns="596280" tIns="298140" rIns="596280" bIns="596280"/>
          <a:lstStyle/>
          <a:p>
            <a:pPr lvl="0" algn="just">
              <a:spcBef>
                <a:spcPct val="50000"/>
              </a:spcBef>
              <a:tabLst>
                <a:tab pos="326091" algn="l"/>
              </a:tabLst>
            </a:pPr>
            <a:r>
              <a:rPr lang="en-US" sz="2900" b="1" dirty="0">
                <a:solidFill>
                  <a:srgbClr val="0033CC"/>
                </a:solidFill>
                <a:latin typeface="Georgia" pitchFamily="18" charset="0"/>
              </a:rPr>
              <a:t>BACKGROUND</a:t>
            </a:r>
          </a:p>
          <a:p>
            <a:pPr lvl="0" algn="just"/>
            <a:r>
              <a:rPr lang="en-US" sz="1800" dirty="0">
                <a:solidFill>
                  <a:prstClr val="black"/>
                </a:solidFill>
                <a:latin typeface="Georgia" panose="02040502050405020303" pitchFamily="18" charset="0"/>
                <a:cs typeface="Garamond"/>
              </a:rPr>
              <a:t>Researchers from UTA School of Social Work and College of Engineering have partnered with the Collin County Homeless Coalition (CCHC) to investigate gaps in transportation services/infrastructure for lower-income individuals, particularly those experiencing homelessness and/or housing insecurity.</a:t>
            </a:r>
          </a:p>
          <a:p>
            <a:pPr>
              <a:spcBef>
                <a:spcPct val="50000"/>
              </a:spcBef>
              <a:tabLst>
                <a:tab pos="331267" algn="l"/>
              </a:tabLst>
            </a:pPr>
            <a:endParaRPr lang="en-US" sz="2000" dirty="0">
              <a:latin typeface="Georgia" pitchFamily="18" charset="0"/>
            </a:endParaRPr>
          </a:p>
        </p:txBody>
      </p:sp>
      <p:sp>
        <p:nvSpPr>
          <p:cNvPr id="2064" name="Text Box 16"/>
          <p:cNvSpPr txBox="1">
            <a:spLocks noChangeArrowheads="1"/>
          </p:cNvSpPr>
          <p:nvPr/>
        </p:nvSpPr>
        <p:spPr bwMode="auto">
          <a:xfrm>
            <a:off x="24718395" y="18009538"/>
            <a:ext cx="6757988" cy="3099216"/>
          </a:xfrm>
          <a:prstGeom prst="rect">
            <a:avLst/>
          </a:prstGeom>
          <a:solidFill>
            <a:schemeClr val="bg1"/>
          </a:solidFill>
          <a:ln w="76200">
            <a:solidFill>
              <a:srgbClr val="FF8000"/>
            </a:solidFill>
            <a:miter lim="800000"/>
            <a:headEnd/>
            <a:tailEnd/>
          </a:ln>
          <a:effectLst/>
        </p:spPr>
        <p:txBody>
          <a:bodyPr lIns="596280" tIns="298140" rIns="596280" bIns="596280"/>
          <a:lstStyle/>
          <a:p>
            <a:pPr marL="326091" indent="-326091">
              <a:spcBef>
                <a:spcPct val="50000"/>
              </a:spcBef>
            </a:pPr>
            <a:r>
              <a:rPr lang="en-US" sz="2900" b="1" dirty="0">
                <a:solidFill>
                  <a:srgbClr val="0033CC"/>
                </a:solidFill>
                <a:latin typeface="Georgia" pitchFamily="18" charset="0"/>
              </a:rPr>
              <a:t>REFERENCES</a:t>
            </a:r>
          </a:p>
          <a:p>
            <a:pPr marL="326091" indent="-326091">
              <a:spcBef>
                <a:spcPct val="50000"/>
              </a:spcBef>
            </a:pPr>
            <a:r>
              <a:rPr lang="en-US" sz="1800" dirty="0">
                <a:latin typeface="Georgia" pitchFamily="18" charset="0"/>
              </a:rPr>
              <a:t>Poster based on research project entitled, “Helping Environmental Justice Populations Maintain Access to Opportunities in a Boomtown: An Interdisciplinary, Mixed-Methods Approach to Addressing Infrastructure Needs.”</a:t>
            </a:r>
          </a:p>
        </p:txBody>
      </p:sp>
      <p:sp>
        <p:nvSpPr>
          <p:cNvPr id="2060" name="Text Box 12"/>
          <p:cNvSpPr txBox="1">
            <a:spLocks noChangeArrowheads="1"/>
          </p:cNvSpPr>
          <p:nvPr/>
        </p:nvSpPr>
        <p:spPr bwMode="auto">
          <a:xfrm>
            <a:off x="9244450" y="3546272"/>
            <a:ext cx="6757988" cy="17570720"/>
          </a:xfrm>
          <a:prstGeom prst="rect">
            <a:avLst/>
          </a:prstGeom>
          <a:solidFill>
            <a:schemeClr val="bg1"/>
          </a:solidFill>
          <a:ln w="76200">
            <a:solidFill>
              <a:srgbClr val="FF8000"/>
            </a:solidFill>
            <a:miter lim="800000"/>
            <a:headEnd/>
            <a:tailEnd/>
          </a:ln>
          <a:effectLst/>
        </p:spPr>
        <p:txBody>
          <a:bodyPr lIns="596280" tIns="298140" rIns="596280" bIns="596280"/>
          <a:lstStyle/>
          <a:p>
            <a:pPr lvl="0">
              <a:spcBef>
                <a:spcPct val="50000"/>
              </a:spcBef>
              <a:tabLst>
                <a:tab pos="331267" algn="l"/>
              </a:tabLst>
            </a:pPr>
            <a:r>
              <a:rPr lang="en-US" sz="2900" b="1" dirty="0">
                <a:solidFill>
                  <a:srgbClr val="0033CC"/>
                </a:solidFill>
                <a:latin typeface="Georgia" pitchFamily="18" charset="0"/>
              </a:rPr>
              <a:t>METHODS</a:t>
            </a:r>
            <a:endParaRPr lang="en-US" sz="2000" dirty="0">
              <a:solidFill>
                <a:prstClr val="black"/>
              </a:solidFill>
              <a:latin typeface="Georgia" pitchFamily="18" charset="0"/>
            </a:endParaRPr>
          </a:p>
          <a:p>
            <a:pPr marL="342900" lvl="0" indent="-342900" algn="just">
              <a:spcBef>
                <a:spcPct val="10000"/>
              </a:spcBef>
              <a:buFont typeface="Arial" panose="020B0604020202020204" pitchFamily="34" charset="0"/>
              <a:buChar char="•"/>
              <a:tabLst>
                <a:tab pos="331267" algn="l"/>
              </a:tabLst>
            </a:pPr>
            <a:r>
              <a:rPr lang="en-US" sz="2000" dirty="0">
                <a:solidFill>
                  <a:prstClr val="black"/>
                </a:solidFill>
                <a:latin typeface="Georgia" pitchFamily="18" charset="0"/>
              </a:rPr>
              <a:t>Mixed Methods</a:t>
            </a:r>
          </a:p>
          <a:p>
            <a:pPr marL="342900" lvl="0" indent="-342900" algn="just">
              <a:spcBef>
                <a:spcPct val="10000"/>
              </a:spcBef>
              <a:buFont typeface="Arial" panose="020B0604020202020204" pitchFamily="34" charset="0"/>
              <a:buChar char="•"/>
              <a:tabLst>
                <a:tab pos="331267" algn="l"/>
              </a:tabLst>
            </a:pPr>
            <a:r>
              <a:rPr lang="en-US" sz="2000" dirty="0">
                <a:solidFill>
                  <a:prstClr val="black"/>
                </a:solidFill>
                <a:latin typeface="Georgia" pitchFamily="18" charset="0"/>
              </a:rPr>
              <a:t>Focus Groups</a:t>
            </a:r>
          </a:p>
          <a:p>
            <a:pPr marL="342900" lvl="0" indent="-342900" algn="just">
              <a:spcBef>
                <a:spcPct val="10000"/>
              </a:spcBef>
              <a:buFont typeface="Arial" panose="020B0604020202020204" pitchFamily="34" charset="0"/>
              <a:buChar char="•"/>
              <a:tabLst>
                <a:tab pos="331267" algn="l"/>
              </a:tabLst>
            </a:pPr>
            <a:r>
              <a:rPr lang="en-US" sz="2000" dirty="0">
                <a:solidFill>
                  <a:prstClr val="black"/>
                </a:solidFill>
                <a:latin typeface="Georgia" pitchFamily="18" charset="0"/>
              </a:rPr>
              <a:t>Surveys</a:t>
            </a:r>
          </a:p>
          <a:p>
            <a:pPr marL="342900" lvl="0" indent="-342900" algn="just">
              <a:spcBef>
                <a:spcPct val="10000"/>
              </a:spcBef>
              <a:buFont typeface="Arial" panose="020B0604020202020204" pitchFamily="34" charset="0"/>
              <a:buChar char="•"/>
              <a:tabLst>
                <a:tab pos="331267" algn="l"/>
              </a:tabLst>
            </a:pPr>
            <a:r>
              <a:rPr lang="en-US" sz="2000" dirty="0">
                <a:solidFill>
                  <a:prstClr val="black"/>
                </a:solidFill>
                <a:latin typeface="Georgia" pitchFamily="18" charset="0"/>
              </a:rPr>
              <a:t>Statistical Modeling </a:t>
            </a:r>
          </a:p>
          <a:p>
            <a:pPr lvl="0" algn="just">
              <a:spcBef>
                <a:spcPct val="10000"/>
              </a:spcBef>
              <a:tabLst>
                <a:tab pos="331267" algn="l"/>
              </a:tabLst>
            </a:pPr>
            <a:endParaRPr lang="en-US" sz="2000" dirty="0">
              <a:solidFill>
                <a:prstClr val="black"/>
              </a:solidFill>
              <a:latin typeface="Georgia" pitchFamily="18" charset="0"/>
            </a:endParaRPr>
          </a:p>
          <a:p>
            <a:pPr lvl="0" algn="just">
              <a:spcBef>
                <a:spcPct val="10000"/>
              </a:spcBef>
              <a:tabLst>
                <a:tab pos="331267" algn="l"/>
              </a:tabLst>
            </a:pPr>
            <a:r>
              <a:rPr lang="en-US" sz="2000" b="1" dirty="0">
                <a:solidFill>
                  <a:prstClr val="black"/>
                </a:solidFill>
                <a:latin typeface="Georgia" pitchFamily="18" charset="0"/>
              </a:rPr>
              <a:t>Examples of focus group questions:</a:t>
            </a:r>
          </a:p>
          <a:p>
            <a:pPr marL="342900" lvl="0" indent="-342900" algn="just">
              <a:spcBef>
                <a:spcPct val="10000"/>
              </a:spcBef>
              <a:buFont typeface="Arial" panose="020B0604020202020204" pitchFamily="34" charset="0"/>
              <a:buChar char="•"/>
              <a:tabLst>
                <a:tab pos="331267" algn="l"/>
              </a:tabLst>
            </a:pPr>
            <a:r>
              <a:rPr lang="en-US" sz="2000" dirty="0">
                <a:solidFill>
                  <a:prstClr val="black"/>
                </a:solidFill>
                <a:latin typeface="Georgia" pitchFamily="18" charset="0"/>
              </a:rPr>
              <a:t>How do you use public transportation systems in Collin County?</a:t>
            </a:r>
          </a:p>
          <a:p>
            <a:pPr marL="342900" lvl="0" indent="-342900" algn="just">
              <a:spcBef>
                <a:spcPct val="10000"/>
              </a:spcBef>
              <a:buFont typeface="Arial" panose="020B0604020202020204" pitchFamily="34" charset="0"/>
              <a:buChar char="•"/>
              <a:tabLst>
                <a:tab pos="331267" algn="l"/>
              </a:tabLst>
            </a:pPr>
            <a:r>
              <a:rPr lang="en-US" sz="2000" dirty="0">
                <a:solidFill>
                  <a:prstClr val="black"/>
                </a:solidFill>
                <a:latin typeface="Georgia" pitchFamily="18" charset="0"/>
              </a:rPr>
              <a:t>How would you describe the economic growth in Collin County over the last 5 years? </a:t>
            </a:r>
          </a:p>
          <a:p>
            <a:pPr marL="342900" lvl="0" indent="-342900" algn="just">
              <a:spcBef>
                <a:spcPct val="10000"/>
              </a:spcBef>
              <a:buFont typeface="Arial" panose="020B0604020202020204" pitchFamily="34" charset="0"/>
              <a:buChar char="•"/>
              <a:tabLst>
                <a:tab pos="331267" algn="l"/>
              </a:tabLst>
            </a:pPr>
            <a:r>
              <a:rPr lang="en-US" sz="2000" dirty="0">
                <a:solidFill>
                  <a:prstClr val="black"/>
                </a:solidFill>
                <a:latin typeface="Georgia" pitchFamily="18" charset="0"/>
              </a:rPr>
              <a:t>How well do you think residents of Collin County can access services like doctors’ offices, schools, jobs, and homes? </a:t>
            </a:r>
          </a:p>
          <a:p>
            <a:pPr algn="just">
              <a:tabLst>
                <a:tab pos="326091" algn="l"/>
              </a:tabLst>
            </a:pPr>
            <a:endParaRPr lang="en-US" sz="2900" b="1" dirty="0">
              <a:solidFill>
                <a:srgbClr val="0033CC"/>
              </a:solidFill>
              <a:latin typeface="Georgia" pitchFamily="18" charset="0"/>
            </a:endParaRPr>
          </a:p>
          <a:p>
            <a:pPr algn="just">
              <a:tabLst>
                <a:tab pos="326091" algn="l"/>
              </a:tabLst>
            </a:pPr>
            <a:endParaRPr lang="en-US" sz="2900" b="1" dirty="0">
              <a:solidFill>
                <a:srgbClr val="0033CC"/>
              </a:solidFill>
              <a:latin typeface="Georgia" pitchFamily="18" charset="0"/>
            </a:endParaRPr>
          </a:p>
          <a:p>
            <a:pPr algn="just">
              <a:tabLst>
                <a:tab pos="326091" algn="l"/>
              </a:tabLst>
            </a:pPr>
            <a:endParaRPr lang="en-US" sz="2900" b="1" dirty="0">
              <a:solidFill>
                <a:srgbClr val="0033CC"/>
              </a:solidFill>
              <a:latin typeface="Georgia" pitchFamily="18" charset="0"/>
            </a:endParaRPr>
          </a:p>
          <a:p>
            <a:pPr algn="just">
              <a:tabLst>
                <a:tab pos="326091" algn="l"/>
              </a:tabLst>
            </a:pPr>
            <a:endParaRPr lang="en-US" sz="2900" b="1" dirty="0">
              <a:solidFill>
                <a:srgbClr val="0033CC"/>
              </a:solidFill>
              <a:latin typeface="Georgia" pitchFamily="18" charset="0"/>
            </a:endParaRPr>
          </a:p>
          <a:p>
            <a:pPr algn="just">
              <a:tabLst>
                <a:tab pos="326091" algn="l"/>
              </a:tabLst>
            </a:pPr>
            <a:endParaRPr lang="en-US" sz="2900" b="1" dirty="0">
              <a:solidFill>
                <a:srgbClr val="0033CC"/>
              </a:solidFill>
              <a:latin typeface="Georgia" pitchFamily="18" charset="0"/>
            </a:endParaRPr>
          </a:p>
          <a:p>
            <a:pPr algn="just">
              <a:tabLst>
                <a:tab pos="326091" algn="l"/>
              </a:tabLst>
            </a:pPr>
            <a:endParaRPr lang="en-US" sz="2900" b="1" dirty="0">
              <a:solidFill>
                <a:srgbClr val="0033CC"/>
              </a:solidFill>
              <a:latin typeface="Georgia" pitchFamily="18" charset="0"/>
            </a:endParaRPr>
          </a:p>
          <a:p>
            <a:pPr algn="just">
              <a:tabLst>
                <a:tab pos="326091" algn="l"/>
              </a:tabLst>
            </a:pPr>
            <a:endParaRPr lang="en-US" sz="2900" b="1" dirty="0">
              <a:solidFill>
                <a:srgbClr val="0033CC"/>
              </a:solidFill>
              <a:latin typeface="Georgia" pitchFamily="18" charset="0"/>
            </a:endParaRPr>
          </a:p>
          <a:p>
            <a:pPr algn="just">
              <a:tabLst>
                <a:tab pos="326091" algn="l"/>
              </a:tabLst>
            </a:pPr>
            <a:endParaRPr lang="en-US" sz="2900" b="1" dirty="0">
              <a:solidFill>
                <a:srgbClr val="0033CC"/>
              </a:solidFill>
              <a:latin typeface="Georgia" pitchFamily="18" charset="0"/>
            </a:endParaRPr>
          </a:p>
          <a:p>
            <a:pPr algn="just">
              <a:tabLst>
                <a:tab pos="326091" algn="l"/>
              </a:tabLst>
            </a:pPr>
            <a:endParaRPr lang="en-US" sz="2900" b="1" dirty="0">
              <a:solidFill>
                <a:srgbClr val="0033CC"/>
              </a:solidFill>
              <a:latin typeface="Georgia" pitchFamily="18" charset="0"/>
            </a:endParaRPr>
          </a:p>
          <a:p>
            <a:pPr algn="just">
              <a:tabLst>
                <a:tab pos="326091" algn="l"/>
              </a:tabLst>
            </a:pPr>
            <a:endParaRPr lang="en-US" sz="2900" b="1" dirty="0">
              <a:solidFill>
                <a:srgbClr val="0033CC"/>
              </a:solidFill>
              <a:latin typeface="Georgia" pitchFamily="18" charset="0"/>
            </a:endParaRPr>
          </a:p>
          <a:p>
            <a:pPr algn="just">
              <a:tabLst>
                <a:tab pos="326091" algn="l"/>
              </a:tabLst>
            </a:pPr>
            <a:endParaRPr lang="en-US" sz="2900" b="1" dirty="0">
              <a:solidFill>
                <a:srgbClr val="0033CC"/>
              </a:solidFill>
              <a:latin typeface="Georgia" pitchFamily="18" charset="0"/>
            </a:endParaRPr>
          </a:p>
          <a:p>
            <a:pPr algn="just">
              <a:tabLst>
                <a:tab pos="326091" algn="l"/>
              </a:tabLst>
            </a:pPr>
            <a:r>
              <a:rPr lang="en-US" sz="2900" b="1" dirty="0">
                <a:solidFill>
                  <a:srgbClr val="0033CC"/>
                </a:solidFill>
                <a:latin typeface="Georgia" pitchFamily="18" charset="0"/>
              </a:rPr>
              <a:t>PRELIMINARY RESULTS</a:t>
            </a:r>
          </a:p>
          <a:p>
            <a:pPr algn="just">
              <a:tabLst>
                <a:tab pos="326091" algn="l"/>
              </a:tabLst>
            </a:pPr>
            <a:endParaRPr lang="en-US" sz="1600" b="1" dirty="0">
              <a:solidFill>
                <a:srgbClr val="0D69D9"/>
              </a:solidFill>
              <a:latin typeface="Georgia" pitchFamily="18" charset="0"/>
            </a:endParaRPr>
          </a:p>
          <a:p>
            <a:pPr algn="just">
              <a:tabLst>
                <a:tab pos="326091" algn="l"/>
              </a:tabLst>
            </a:pPr>
            <a:r>
              <a:rPr lang="en-US" sz="2000" dirty="0">
                <a:latin typeface="Georgia" pitchFamily="18" charset="0"/>
              </a:rPr>
              <a:t>Excerpts from focus group of Collin County residents with limited or no transportation access</a:t>
            </a:r>
          </a:p>
          <a:p>
            <a:pPr algn="just">
              <a:tabLst>
                <a:tab pos="326091" algn="l"/>
              </a:tabLst>
            </a:pPr>
            <a:endParaRPr lang="en-US" sz="2000" b="1" dirty="0">
              <a:latin typeface="Georgia" pitchFamily="18" charset="0"/>
            </a:endParaRPr>
          </a:p>
          <a:p>
            <a:pPr algn="just"/>
            <a:r>
              <a:rPr lang="en-US" sz="2000" b="1" dirty="0">
                <a:latin typeface="Georgia" panose="02040502050405020303" pitchFamily="18" charset="0"/>
              </a:rPr>
              <a:t>Lived Experience with No Vehicle</a:t>
            </a:r>
          </a:p>
          <a:p>
            <a:pPr algn="just"/>
            <a:r>
              <a:rPr lang="en-US" sz="2000" i="1" dirty="0">
                <a:latin typeface="Georgia" panose="02040502050405020303" pitchFamily="18" charset="0"/>
              </a:rPr>
              <a:t>“I came from Plano, and I was able to catch the bus [there]. It was a big transition from going from Plano to here [McKinney] and not having any transportation. I had to pretty much walk everywhere or try to hitch rides until I saved up money for Uber…I would walk to work and then walk from my work to my daycare and then me and my baby would have to walk back [home]. It was </a:t>
            </a:r>
            <a:r>
              <a:rPr lang="en-US" sz="2000" i="1" dirty="0" err="1">
                <a:latin typeface="Georgia" panose="02040502050405020303" pitchFamily="18" charset="0"/>
              </a:rPr>
              <a:t>kinda</a:t>
            </a:r>
            <a:r>
              <a:rPr lang="en-US" sz="2000" i="1" dirty="0">
                <a:latin typeface="Georgia" panose="02040502050405020303" pitchFamily="18" charset="0"/>
              </a:rPr>
              <a:t> rough…it’s like six miles from my job to the daycare.” </a:t>
            </a:r>
            <a:r>
              <a:rPr lang="en-US" sz="2000" dirty="0">
                <a:latin typeface="Georgia" panose="02040502050405020303" pitchFamily="18" charset="0"/>
              </a:rPr>
              <a:t>-Female Resident</a:t>
            </a:r>
          </a:p>
          <a:p>
            <a:pPr algn="just"/>
            <a:endParaRPr lang="en-US" sz="2000" dirty="0">
              <a:latin typeface="Georgia" panose="02040502050405020303" pitchFamily="18" charset="0"/>
            </a:endParaRPr>
          </a:p>
          <a:p>
            <a:r>
              <a:rPr lang="en-US" sz="2000" b="1" dirty="0">
                <a:latin typeface="Georgia" panose="02040502050405020303" pitchFamily="18" charset="0"/>
              </a:rPr>
              <a:t>Economic Growth &amp; Infrastructure Gaps</a:t>
            </a:r>
          </a:p>
          <a:p>
            <a:pPr algn="just"/>
            <a:r>
              <a:rPr lang="en-US" sz="2000" b="1" i="1" dirty="0">
                <a:latin typeface="Georgia" panose="02040502050405020303" pitchFamily="18" charset="0"/>
              </a:rPr>
              <a:t> </a:t>
            </a:r>
            <a:r>
              <a:rPr lang="en-US" sz="2000" i="1" dirty="0">
                <a:latin typeface="Georgia" panose="02040502050405020303" pitchFamily="18" charset="0"/>
              </a:rPr>
              <a:t>“They [Collin County] want employees to manage the restaurants and the grocery stores and the Wal-Marts and all those type of things. They want service workers, but there needs to be transportation for somebody that earns that type of salary.” </a:t>
            </a:r>
            <a:r>
              <a:rPr lang="en-US" sz="2000" dirty="0">
                <a:latin typeface="Georgia" panose="02040502050405020303" pitchFamily="18" charset="0"/>
              </a:rPr>
              <a:t>-Male Resident</a:t>
            </a:r>
          </a:p>
          <a:p>
            <a:endParaRPr lang="en-US" sz="2000" dirty="0">
              <a:latin typeface="Georgia" panose="02040502050405020303" pitchFamily="18" charset="0"/>
            </a:endParaRPr>
          </a:p>
          <a:p>
            <a:pPr algn="just">
              <a:tabLst>
                <a:tab pos="326091" algn="l"/>
              </a:tabLst>
            </a:pPr>
            <a:endParaRPr lang="en-US" sz="2000" b="1" dirty="0">
              <a:latin typeface="Georgia" pitchFamily="18" charset="0"/>
            </a:endParaRPr>
          </a:p>
          <a:p>
            <a:pPr algn="just">
              <a:tabLst>
                <a:tab pos="326091" algn="l"/>
              </a:tabLst>
            </a:pPr>
            <a:endParaRPr lang="en-US" sz="1800" dirty="0">
              <a:latin typeface="Georgia" pitchFamily="18" charset="0"/>
            </a:endParaRPr>
          </a:p>
          <a:p>
            <a:pPr algn="just">
              <a:tabLst>
                <a:tab pos="326091" algn="l"/>
              </a:tabLst>
            </a:pPr>
            <a:endParaRPr lang="en-US" sz="1600" dirty="0">
              <a:latin typeface="Georgia" pitchFamily="18" charset="0"/>
            </a:endParaRPr>
          </a:p>
          <a:p>
            <a:pPr algn="just">
              <a:tabLst>
                <a:tab pos="326091" algn="l"/>
              </a:tabLst>
            </a:pPr>
            <a:endParaRPr lang="en-US" sz="1600" dirty="0">
              <a:latin typeface="Georgia" pitchFamily="18" charset="0"/>
            </a:endParaRPr>
          </a:p>
          <a:p>
            <a:pPr algn="just">
              <a:tabLst>
                <a:tab pos="326091" algn="l"/>
              </a:tabLst>
            </a:pPr>
            <a:endParaRPr lang="en-US" sz="1600" dirty="0">
              <a:latin typeface="Georgia" pitchFamily="18" charset="0"/>
            </a:endParaRPr>
          </a:p>
          <a:p>
            <a:pPr algn="just">
              <a:tabLst>
                <a:tab pos="326091" algn="l"/>
              </a:tabLst>
            </a:pPr>
            <a:endParaRPr lang="en-US" sz="1600" dirty="0">
              <a:latin typeface="Georgia" pitchFamily="18" charset="0"/>
            </a:endParaRPr>
          </a:p>
          <a:p>
            <a:pPr algn="just">
              <a:tabLst>
                <a:tab pos="326091" algn="l"/>
              </a:tabLst>
            </a:pPr>
            <a:endParaRPr lang="en-US" sz="1600" dirty="0">
              <a:latin typeface="Georgia" pitchFamily="18" charset="0"/>
            </a:endParaRPr>
          </a:p>
        </p:txBody>
      </p:sp>
      <p:sp>
        <p:nvSpPr>
          <p:cNvPr id="2061" name="Text Box 13"/>
          <p:cNvSpPr txBox="1">
            <a:spLocks noChangeArrowheads="1"/>
          </p:cNvSpPr>
          <p:nvPr/>
        </p:nvSpPr>
        <p:spPr bwMode="auto">
          <a:xfrm>
            <a:off x="24693901" y="3546273"/>
            <a:ext cx="6757988" cy="4449864"/>
          </a:xfrm>
          <a:prstGeom prst="rect">
            <a:avLst/>
          </a:prstGeom>
          <a:solidFill>
            <a:schemeClr val="bg1"/>
          </a:solidFill>
          <a:ln w="76200">
            <a:solidFill>
              <a:srgbClr val="FF8000"/>
            </a:solidFill>
            <a:miter lim="800000"/>
            <a:headEnd/>
            <a:tailEnd/>
          </a:ln>
          <a:effectLst/>
        </p:spPr>
        <p:txBody>
          <a:bodyPr lIns="596280" tIns="298140" rIns="596280" bIns="596280"/>
          <a:lstStyle/>
          <a:p>
            <a:pPr>
              <a:spcBef>
                <a:spcPct val="50000"/>
              </a:spcBef>
              <a:tabLst>
                <a:tab pos="414084" algn="l"/>
              </a:tabLst>
            </a:pPr>
            <a:r>
              <a:rPr lang="en-US" sz="2900" b="1" dirty="0">
                <a:solidFill>
                  <a:srgbClr val="0033CC"/>
                </a:solidFill>
                <a:latin typeface="Georgia" pitchFamily="18" charset="0"/>
              </a:rPr>
              <a:t>NEXT STEPS</a:t>
            </a:r>
          </a:p>
          <a:p>
            <a:pPr marL="285750" indent="-285750" algn="just">
              <a:spcBef>
                <a:spcPts val="0"/>
              </a:spcBef>
              <a:buFont typeface="Arial" panose="020B0604020202020204" pitchFamily="34" charset="0"/>
              <a:buChar char="•"/>
              <a:tabLst>
                <a:tab pos="414084" algn="l"/>
              </a:tabLst>
            </a:pPr>
            <a:r>
              <a:rPr lang="en-US" sz="2000" dirty="0">
                <a:latin typeface="Georgia" pitchFamily="18" charset="0"/>
              </a:rPr>
              <a:t>Online focus group of Collin County residents with access to personal transportation</a:t>
            </a:r>
          </a:p>
          <a:p>
            <a:pPr marL="285750" indent="-285750" algn="just">
              <a:spcBef>
                <a:spcPts val="0"/>
              </a:spcBef>
              <a:buFont typeface="Arial" panose="020B0604020202020204" pitchFamily="34" charset="0"/>
              <a:buChar char="•"/>
              <a:tabLst>
                <a:tab pos="414084" algn="l"/>
              </a:tabLst>
            </a:pPr>
            <a:r>
              <a:rPr lang="en-US" sz="2000" dirty="0">
                <a:latin typeface="Georgia" pitchFamily="18" charset="0"/>
              </a:rPr>
              <a:t>In-person focus group for Collin County residents with limited or no transportation access</a:t>
            </a:r>
          </a:p>
          <a:p>
            <a:pPr marL="285750" indent="-285750" algn="just">
              <a:spcBef>
                <a:spcPts val="0"/>
              </a:spcBef>
              <a:buFont typeface="Arial" panose="020B0604020202020204" pitchFamily="34" charset="0"/>
              <a:buChar char="•"/>
              <a:tabLst>
                <a:tab pos="414084" algn="l"/>
              </a:tabLst>
            </a:pPr>
            <a:r>
              <a:rPr lang="en-US" sz="2000" dirty="0">
                <a:latin typeface="Georgia" pitchFamily="18" charset="0"/>
              </a:rPr>
              <a:t>Survey development from focus group results</a:t>
            </a:r>
          </a:p>
          <a:p>
            <a:pPr marL="285750" indent="-285750" algn="just">
              <a:spcBef>
                <a:spcPts val="0"/>
              </a:spcBef>
              <a:buFont typeface="Arial" panose="020B0604020202020204" pitchFamily="34" charset="0"/>
              <a:buChar char="•"/>
              <a:tabLst>
                <a:tab pos="414084" algn="l"/>
              </a:tabLst>
            </a:pPr>
            <a:r>
              <a:rPr lang="en-US" sz="2000" dirty="0">
                <a:latin typeface="Georgia" pitchFamily="18" charset="0"/>
              </a:rPr>
              <a:t>Distribution of survey to 100 residents with transportation access and 100 residents with limited or no transportation access</a:t>
            </a:r>
          </a:p>
          <a:p>
            <a:pPr marL="285750" indent="-285750" algn="just">
              <a:spcBef>
                <a:spcPts val="0"/>
              </a:spcBef>
              <a:buFont typeface="Arial" panose="020B0604020202020204" pitchFamily="34" charset="0"/>
              <a:buChar char="•"/>
              <a:tabLst>
                <a:tab pos="414084" algn="l"/>
              </a:tabLst>
            </a:pPr>
            <a:r>
              <a:rPr lang="en-US" sz="2000" dirty="0">
                <a:latin typeface="Georgia" pitchFamily="18" charset="0"/>
              </a:rPr>
              <a:t>Analysis of results &amp; report provided to Collin County Homeless Coalition</a:t>
            </a:r>
          </a:p>
        </p:txBody>
      </p:sp>
      <p:sp>
        <p:nvSpPr>
          <p:cNvPr id="2062" name="Text Box 14"/>
          <p:cNvSpPr txBox="1">
            <a:spLocks noChangeArrowheads="1"/>
          </p:cNvSpPr>
          <p:nvPr/>
        </p:nvSpPr>
        <p:spPr bwMode="auto">
          <a:xfrm>
            <a:off x="1126670" y="1327425"/>
            <a:ext cx="30665057" cy="1861673"/>
          </a:xfrm>
          <a:prstGeom prst="rect">
            <a:avLst/>
          </a:prstGeom>
          <a:noFill/>
          <a:ln w="12700">
            <a:noFill/>
            <a:miter lim="800000"/>
            <a:headEnd/>
            <a:tailEnd/>
          </a:ln>
          <a:effectLst/>
        </p:spPr>
        <p:txBody>
          <a:bodyPr lIns="178884" tIns="178884" rIns="178884" bIns="178884">
            <a:spAutoFit/>
          </a:bodyPr>
          <a:lstStyle/>
          <a:p>
            <a:pPr algn="ctr">
              <a:spcBef>
                <a:spcPct val="50000"/>
              </a:spcBef>
            </a:pPr>
            <a:r>
              <a:rPr lang="en-US" sz="3900" b="1" dirty="0">
                <a:solidFill>
                  <a:schemeClr val="bg1"/>
                </a:solidFill>
                <a:latin typeface="Georgia" pitchFamily="18" charset="0"/>
              </a:rPr>
              <a:t>Erin Findley, LMSW</a:t>
            </a:r>
          </a:p>
          <a:p>
            <a:pPr algn="ctr">
              <a:spcBef>
                <a:spcPct val="50000"/>
              </a:spcBef>
            </a:pPr>
            <a:r>
              <a:rPr lang="en-US" sz="3900" dirty="0">
                <a:solidFill>
                  <a:srgbClr val="FFFF00"/>
                </a:solidFill>
                <a:latin typeface="Georgia" pitchFamily="18" charset="0"/>
              </a:rPr>
              <a:t>	</a:t>
            </a:r>
            <a:r>
              <a:rPr lang="en-US" sz="3100" dirty="0">
                <a:solidFill>
                  <a:schemeClr val="bg1"/>
                </a:solidFill>
                <a:latin typeface="Georgia" pitchFamily="18" charset="0"/>
              </a:rPr>
              <a:t>School of Social Work, The University of Texas at Arlington, Arlington, Texas 76019</a:t>
            </a:r>
          </a:p>
        </p:txBody>
      </p:sp>
      <p:sp>
        <p:nvSpPr>
          <p:cNvPr id="2063" name="Text Box 15"/>
          <p:cNvSpPr txBox="1">
            <a:spLocks noChangeArrowheads="1"/>
          </p:cNvSpPr>
          <p:nvPr/>
        </p:nvSpPr>
        <p:spPr bwMode="auto">
          <a:xfrm>
            <a:off x="24693901" y="8322833"/>
            <a:ext cx="6757988" cy="9392682"/>
          </a:xfrm>
          <a:prstGeom prst="rect">
            <a:avLst/>
          </a:prstGeom>
          <a:solidFill>
            <a:schemeClr val="bg1"/>
          </a:solidFill>
          <a:ln w="76200">
            <a:solidFill>
              <a:srgbClr val="FF8000"/>
            </a:solidFill>
            <a:miter lim="800000"/>
            <a:headEnd/>
            <a:tailEnd/>
          </a:ln>
          <a:effectLst/>
        </p:spPr>
        <p:txBody>
          <a:bodyPr lIns="357768" tIns="298140" rIns="357768" bIns="417396"/>
          <a:lstStyle/>
          <a:p>
            <a:pPr marL="326091" indent="-326091"/>
            <a:r>
              <a:rPr lang="en-US" sz="2500" b="1" dirty="0">
                <a:solidFill>
                  <a:srgbClr val="0033CC"/>
                </a:solidFill>
                <a:latin typeface="Georgia" pitchFamily="18" charset="0"/>
              </a:rPr>
              <a:t>IMPLICATIONS FOR SOCIAL WORK</a:t>
            </a:r>
          </a:p>
          <a:p>
            <a:pPr marL="326091" indent="-326091" algn="just"/>
            <a:endParaRPr lang="en-US" sz="2500" b="1" dirty="0">
              <a:solidFill>
                <a:srgbClr val="0D69D9"/>
              </a:solidFill>
              <a:latin typeface="Georgia" pitchFamily="18" charset="0"/>
            </a:endParaRPr>
          </a:p>
          <a:p>
            <a:pPr algn="just"/>
            <a:r>
              <a:rPr lang="en-US" sz="2000" dirty="0">
                <a:latin typeface="Georgia" panose="02040502050405020303" pitchFamily="18" charset="0"/>
              </a:rPr>
              <a:t>A report will be provided to the Collin County Homeless Coalition to inform and advance future advocacy efforts for transportation-related needs of environmental justice populations.</a:t>
            </a:r>
          </a:p>
          <a:p>
            <a:pPr lvl="1" algn="just"/>
            <a:endParaRPr lang="en-US" sz="2000" dirty="0">
              <a:latin typeface="Georgia" panose="02040502050405020303" pitchFamily="18" charset="0"/>
            </a:endParaRPr>
          </a:p>
          <a:p>
            <a:pPr algn="just"/>
            <a:r>
              <a:rPr lang="en-US" sz="2000" dirty="0">
                <a:latin typeface="Georgia" panose="02040502050405020303" pitchFamily="18" charset="0"/>
              </a:rPr>
              <a:t>Researchers will measure residents’ perspectives about the extent to which economic growth and infrastructure development impact access to:</a:t>
            </a:r>
            <a:br>
              <a:rPr lang="en-US" sz="2000" dirty="0">
                <a:latin typeface="Georgia" panose="02040502050405020303" pitchFamily="18" charset="0"/>
              </a:rPr>
            </a:br>
            <a:r>
              <a:rPr lang="en-US" sz="2000" dirty="0">
                <a:latin typeface="Georgia" panose="02040502050405020303" pitchFamily="18" charset="0"/>
              </a:rPr>
              <a:t> </a:t>
            </a:r>
          </a:p>
          <a:p>
            <a:pPr marL="755340" lvl="1" indent="-457200" algn="just">
              <a:buFont typeface="Arial" panose="020B0604020202020204" pitchFamily="34" charset="0"/>
              <a:buChar char="•"/>
            </a:pPr>
            <a:r>
              <a:rPr lang="en-US" sz="2400" dirty="0">
                <a:latin typeface="Georgia" panose="02040502050405020303" pitchFamily="18" charset="0"/>
              </a:rPr>
              <a:t>Affordable quality housing;</a:t>
            </a:r>
          </a:p>
          <a:p>
            <a:pPr marL="755340" lvl="1" indent="-457200" algn="just">
              <a:buFont typeface="Arial" panose="020B0604020202020204" pitchFamily="34" charset="0"/>
              <a:buChar char="•"/>
            </a:pPr>
            <a:r>
              <a:rPr lang="en-US" sz="2400" dirty="0">
                <a:latin typeface="Georgia" panose="02040502050405020303" pitchFamily="18" charset="0"/>
              </a:rPr>
              <a:t>Employment;</a:t>
            </a:r>
          </a:p>
          <a:p>
            <a:pPr marL="755340" lvl="1" indent="-457200" algn="just">
              <a:buFont typeface="Arial" panose="020B0604020202020204" pitchFamily="34" charset="0"/>
              <a:buChar char="•"/>
            </a:pPr>
            <a:r>
              <a:rPr lang="en-US" sz="2400" dirty="0">
                <a:latin typeface="Georgia" panose="02040502050405020303" pitchFamily="18" charset="0"/>
              </a:rPr>
              <a:t>Quality public education; and </a:t>
            </a:r>
          </a:p>
          <a:p>
            <a:pPr marL="755340" lvl="1" indent="-457200" algn="just">
              <a:buFont typeface="Arial" panose="020B0604020202020204" pitchFamily="34" charset="0"/>
              <a:buChar char="•"/>
            </a:pPr>
            <a:r>
              <a:rPr lang="en-US" sz="2400" dirty="0">
                <a:latin typeface="Georgia" panose="02040502050405020303" pitchFamily="18" charset="0"/>
              </a:rPr>
              <a:t>Cultural and social activities. </a:t>
            </a:r>
          </a:p>
          <a:p>
            <a:pPr marL="457200" indent="-457200">
              <a:buFont typeface="Arial" panose="020B0604020202020204" pitchFamily="34" charset="0"/>
              <a:buChar char="•"/>
            </a:pPr>
            <a:endParaRPr lang="en-US" sz="2400" dirty="0">
              <a:latin typeface="Georgia" panose="02040502050405020303" pitchFamily="18" charset="0"/>
            </a:endParaRPr>
          </a:p>
          <a:p>
            <a:endParaRPr lang="en-US" sz="2400" dirty="0">
              <a:latin typeface="Georgia" panose="02040502050405020303" pitchFamily="18" charset="0"/>
            </a:endParaRPr>
          </a:p>
        </p:txBody>
      </p:sp>
      <p:sp>
        <p:nvSpPr>
          <p:cNvPr id="2162" name="Text Box 114"/>
          <p:cNvSpPr txBox="1">
            <a:spLocks noChangeArrowheads="1"/>
          </p:cNvSpPr>
          <p:nvPr/>
        </p:nvSpPr>
        <p:spPr bwMode="auto">
          <a:xfrm>
            <a:off x="16983755" y="3546273"/>
            <a:ext cx="6757988" cy="14550084"/>
          </a:xfrm>
          <a:prstGeom prst="rect">
            <a:avLst/>
          </a:prstGeom>
          <a:solidFill>
            <a:schemeClr val="bg1"/>
          </a:solidFill>
          <a:ln w="76200">
            <a:solidFill>
              <a:srgbClr val="FF8000"/>
            </a:solidFill>
            <a:miter lim="800000"/>
            <a:headEnd/>
            <a:tailEnd/>
          </a:ln>
          <a:effectLst/>
        </p:spPr>
        <p:txBody>
          <a:bodyPr lIns="596280" tIns="596280" rIns="596280" bIns="596280"/>
          <a:lstStyle/>
          <a:p>
            <a:pPr algn="just">
              <a:tabLst>
                <a:tab pos="326091" algn="l"/>
              </a:tabLst>
            </a:pPr>
            <a:endParaRPr lang="en-US" sz="1600" dirty="0">
              <a:latin typeface="Georgia" pitchFamily="18" charset="0"/>
            </a:endParaRPr>
          </a:p>
          <a:p>
            <a:pPr algn="just">
              <a:tabLst>
                <a:tab pos="326091" algn="l"/>
              </a:tabLst>
            </a:pPr>
            <a:endParaRPr lang="en-US" sz="2400" b="1" dirty="0">
              <a:latin typeface="Georgia" pitchFamily="18" charset="0"/>
            </a:endParaRPr>
          </a:p>
        </p:txBody>
      </p:sp>
      <p:sp>
        <p:nvSpPr>
          <p:cNvPr id="2111" name="Text Box 63"/>
          <p:cNvSpPr txBox="1">
            <a:spLocks noChangeArrowheads="1"/>
          </p:cNvSpPr>
          <p:nvPr/>
        </p:nvSpPr>
        <p:spPr bwMode="auto">
          <a:xfrm>
            <a:off x="16983755" y="19292359"/>
            <a:ext cx="7048841" cy="1117600"/>
          </a:xfrm>
          <a:prstGeom prst="rect">
            <a:avLst/>
          </a:prstGeom>
          <a:noFill/>
          <a:ln w="12700">
            <a:noFill/>
            <a:miter lim="800000"/>
            <a:headEnd/>
            <a:tailEnd/>
          </a:ln>
          <a:effectLst/>
        </p:spPr>
        <p:txBody>
          <a:bodyPr lIns="596280" tIns="596280" rIns="596280" bIns="596280"/>
          <a:lstStyle/>
          <a:p>
            <a:pPr algn="just">
              <a:spcBef>
                <a:spcPct val="10000"/>
              </a:spcBef>
              <a:tabLst>
                <a:tab pos="326091" algn="l"/>
              </a:tabLst>
            </a:pPr>
            <a:endParaRPr lang="en-US" sz="1600">
              <a:latin typeface="Times New Roman" pitchFamily="18" charset="0"/>
            </a:endParaRPr>
          </a:p>
        </p:txBody>
      </p:sp>
      <p:sp>
        <p:nvSpPr>
          <p:cNvPr id="2115" name="Rectangle 67"/>
          <p:cNvSpPr>
            <a:spLocks noChangeArrowheads="1"/>
          </p:cNvSpPr>
          <p:nvPr/>
        </p:nvSpPr>
        <p:spPr bwMode="auto">
          <a:xfrm>
            <a:off x="17591995" y="18412883"/>
            <a:ext cx="5799705" cy="1240367"/>
          </a:xfrm>
          <a:prstGeom prst="rect">
            <a:avLst/>
          </a:prstGeom>
          <a:noFill/>
          <a:ln w="9525">
            <a:noFill/>
            <a:miter lim="800000"/>
            <a:headEnd/>
            <a:tailEnd/>
          </a:ln>
          <a:effectLst/>
        </p:spPr>
        <p:txBody>
          <a:bodyPr lIns="59628" tIns="59628" rIns="59628" bIns="59628"/>
          <a:lstStyle/>
          <a:p>
            <a:pPr eaLnBrk="0" hangingPunct="0"/>
            <a:endParaRPr lang="en-US" sz="1300" dirty="0"/>
          </a:p>
        </p:txBody>
      </p:sp>
      <p:sp>
        <p:nvSpPr>
          <p:cNvPr id="2228" name="Rectangle 180"/>
          <p:cNvSpPr>
            <a:spLocks noChangeArrowheads="1"/>
          </p:cNvSpPr>
          <p:nvPr/>
        </p:nvSpPr>
        <p:spPr bwMode="auto">
          <a:xfrm>
            <a:off x="7330884" y="588478"/>
            <a:ext cx="24779415" cy="860429"/>
          </a:xfrm>
          <a:prstGeom prst="rect">
            <a:avLst/>
          </a:prstGeom>
          <a:noFill/>
          <a:ln w="9525">
            <a:noFill/>
            <a:miter lim="800000"/>
            <a:headEnd/>
            <a:tailEnd/>
          </a:ln>
          <a:effectLst/>
        </p:spPr>
        <p:txBody>
          <a:bodyPr wrap="none" lIns="59628" tIns="29814" rIns="59628" bIns="29814">
            <a:spAutoFit/>
          </a:bodyPr>
          <a:lstStyle/>
          <a:p>
            <a:pPr algn="ctr"/>
            <a:r>
              <a:rPr lang="en-US" sz="5200" b="1" dirty="0">
                <a:solidFill>
                  <a:schemeClr val="bg1"/>
                </a:solidFill>
                <a:latin typeface="Georgia" pitchFamily="18" charset="0"/>
              </a:rPr>
              <a:t>WHO GETS LEFT BEHIND IN BOOMTOWN?: RESEARCH FOR EQUITY </a:t>
            </a:r>
          </a:p>
        </p:txBody>
      </p:sp>
      <p:sp>
        <p:nvSpPr>
          <p:cNvPr id="2233" name="Text Box 185"/>
          <p:cNvSpPr txBox="1">
            <a:spLocks noChangeArrowheads="1"/>
          </p:cNvSpPr>
          <p:nvPr/>
        </p:nvSpPr>
        <p:spPr bwMode="auto">
          <a:xfrm>
            <a:off x="1928813" y="4621743"/>
            <a:ext cx="118382" cy="386291"/>
          </a:xfrm>
          <a:prstGeom prst="rect">
            <a:avLst/>
          </a:prstGeom>
          <a:noFill/>
          <a:ln w="9525">
            <a:noFill/>
            <a:miter lim="800000"/>
            <a:headEnd/>
            <a:tailEnd/>
          </a:ln>
          <a:effectLst/>
        </p:spPr>
        <p:txBody>
          <a:bodyPr lIns="59628" tIns="29814" rIns="59628" bIns="29814">
            <a:spAutoFit/>
          </a:bodyPr>
          <a:lstStyle/>
          <a:p>
            <a:pPr>
              <a:spcBef>
                <a:spcPct val="50000"/>
              </a:spcBef>
            </a:pPr>
            <a:endParaRPr lang="en-US"/>
          </a:p>
        </p:txBody>
      </p:sp>
      <p:sp>
        <p:nvSpPr>
          <p:cNvPr id="28" name="Text Box 13"/>
          <p:cNvSpPr txBox="1">
            <a:spLocks noChangeArrowheads="1"/>
          </p:cNvSpPr>
          <p:nvPr/>
        </p:nvSpPr>
        <p:spPr bwMode="auto">
          <a:xfrm>
            <a:off x="17022535" y="18350716"/>
            <a:ext cx="6757988" cy="2758038"/>
          </a:xfrm>
          <a:prstGeom prst="rect">
            <a:avLst/>
          </a:prstGeom>
          <a:solidFill>
            <a:schemeClr val="bg1"/>
          </a:solidFill>
          <a:ln w="76200">
            <a:solidFill>
              <a:srgbClr val="FF8000"/>
            </a:solidFill>
            <a:miter lim="800000"/>
            <a:headEnd/>
            <a:tailEnd/>
          </a:ln>
          <a:effectLst/>
        </p:spPr>
        <p:txBody>
          <a:bodyPr lIns="596280" tIns="298140" rIns="596280" bIns="596280"/>
          <a:lstStyle/>
          <a:p>
            <a:pPr>
              <a:spcBef>
                <a:spcPct val="50000"/>
              </a:spcBef>
              <a:tabLst>
                <a:tab pos="414084" algn="l"/>
              </a:tabLst>
            </a:pPr>
            <a:r>
              <a:rPr lang="en-US" sz="1800" b="1" dirty="0">
                <a:latin typeface="Georgia" pitchFamily="18" charset="0"/>
              </a:rPr>
              <a:t>LIMITATIONS</a:t>
            </a:r>
          </a:p>
          <a:p>
            <a:pPr algn="just">
              <a:spcBef>
                <a:spcPct val="50000"/>
              </a:spcBef>
              <a:tabLst>
                <a:tab pos="414084" algn="l"/>
              </a:tabLst>
            </a:pPr>
            <a:r>
              <a:rPr lang="en-US" sz="1800" dirty="0">
                <a:latin typeface="Georgia" pitchFamily="18" charset="0"/>
              </a:rPr>
              <a:t>Self-report measures always contain possibility of social desirability bias. </a:t>
            </a:r>
          </a:p>
          <a:p>
            <a:pPr algn="just">
              <a:spcBef>
                <a:spcPct val="50000"/>
              </a:spcBef>
              <a:tabLst>
                <a:tab pos="414084" algn="l"/>
              </a:tabLst>
            </a:pPr>
            <a:r>
              <a:rPr lang="en-US" sz="1800" dirty="0">
                <a:latin typeface="Georgia" pitchFamily="18" charset="0"/>
              </a:rPr>
              <a:t>Generalizability of results may be limited by convenience sampling and by data collection exclusively in Collin County, Texas.</a:t>
            </a:r>
          </a:p>
          <a:p>
            <a:pPr algn="just">
              <a:spcBef>
                <a:spcPct val="50000"/>
              </a:spcBef>
              <a:tabLst>
                <a:tab pos="414084" algn="l"/>
              </a:tabLst>
            </a:pPr>
            <a:endParaRPr lang="en-US" sz="1600" dirty="0">
              <a:latin typeface="Georgia" pitchFamily="18" charset="0"/>
            </a:endParaRPr>
          </a:p>
          <a:p>
            <a:pPr marL="285750" indent="-285750" algn="just">
              <a:spcBef>
                <a:spcPct val="50000"/>
              </a:spcBef>
              <a:buFont typeface="Arial" pitchFamily="34" charset="0"/>
              <a:buChar char="•"/>
              <a:tabLst>
                <a:tab pos="414084" algn="l"/>
              </a:tabLst>
            </a:pPr>
            <a:endParaRPr lang="en-US" sz="1600" dirty="0">
              <a:latin typeface="Georgia" pitchFamily="18" charset="0"/>
            </a:endParaRPr>
          </a:p>
          <a:p>
            <a:pPr>
              <a:spcBef>
                <a:spcPct val="50000"/>
              </a:spcBef>
              <a:tabLst>
                <a:tab pos="414084" algn="l"/>
              </a:tabLst>
            </a:pPr>
            <a:endParaRPr lang="en-US" sz="1600" u="sng" dirty="0">
              <a:latin typeface="Georgia" pitchFamily="18" charset="0"/>
            </a:endParaRPr>
          </a:p>
        </p:txBody>
      </p:sp>
      <p:sp>
        <p:nvSpPr>
          <p:cNvPr id="3" name="TextBox 2"/>
          <p:cNvSpPr txBox="1"/>
          <p:nvPr/>
        </p:nvSpPr>
        <p:spPr>
          <a:xfrm>
            <a:off x="17500554" y="3816142"/>
            <a:ext cx="5799705" cy="10972234"/>
          </a:xfrm>
          <a:prstGeom prst="rect">
            <a:avLst/>
          </a:prstGeom>
          <a:noFill/>
        </p:spPr>
        <p:txBody>
          <a:bodyPr wrap="square" rtlCol="0">
            <a:spAutoFit/>
          </a:bodyPr>
          <a:lstStyle/>
          <a:p>
            <a:r>
              <a:rPr lang="en-US" sz="2000" b="1" dirty="0">
                <a:latin typeface="Georgia" panose="02040502050405020303" pitchFamily="18" charset="0"/>
              </a:rPr>
              <a:t>Limited Transportation Access Limits Opportunity for Upward Mobility</a:t>
            </a:r>
          </a:p>
          <a:p>
            <a:pPr algn="just"/>
            <a:r>
              <a:rPr lang="en-US" sz="2000" i="1" dirty="0">
                <a:latin typeface="Georgia" panose="02040502050405020303" pitchFamily="18" charset="0"/>
              </a:rPr>
              <a:t>“I have to walk to work, and luckily it’s just right there next door. But that prohibits me from getting a better job since I do not have transportation to go somewhere else.”</a:t>
            </a:r>
            <a:r>
              <a:rPr lang="en-US" sz="2000" dirty="0">
                <a:latin typeface="Georgia" panose="02040502050405020303" pitchFamily="18" charset="0"/>
              </a:rPr>
              <a:t> -Female Resident</a:t>
            </a:r>
          </a:p>
          <a:p>
            <a:pPr algn="just"/>
            <a:endParaRPr lang="en-US" sz="2000" dirty="0">
              <a:latin typeface="Georgia" panose="02040502050405020303" pitchFamily="18" charset="0"/>
            </a:endParaRPr>
          </a:p>
          <a:p>
            <a:pPr algn="just"/>
            <a:r>
              <a:rPr lang="en-US" sz="2000" i="1" dirty="0">
                <a:latin typeface="Georgia" panose="02040502050405020303" pitchFamily="18" charset="0"/>
              </a:rPr>
              <a:t>“I’m very fortunate, I have a vehicle right now, but it’s…</a:t>
            </a:r>
            <a:r>
              <a:rPr lang="en-US" sz="2000" i="1" dirty="0" err="1">
                <a:latin typeface="Georgia" panose="02040502050405020303" pitchFamily="18" charset="0"/>
              </a:rPr>
              <a:t>gonna</a:t>
            </a:r>
            <a:r>
              <a:rPr lang="en-US" sz="2000" i="1" dirty="0">
                <a:latin typeface="Georgia" panose="02040502050405020303" pitchFamily="18" charset="0"/>
              </a:rPr>
              <a:t> be 20 years old this year, so it has quite a few issues. I was able to secure a really decent job, but it’s eight miles from here [a supportive housing program]…[so] if it breaks down once I get out there, then I’m </a:t>
            </a:r>
            <a:r>
              <a:rPr lang="en-US" sz="2000" i="1" dirty="0" err="1">
                <a:latin typeface="Georgia" panose="02040502050405020303" pitchFamily="18" charset="0"/>
              </a:rPr>
              <a:t>gonna</a:t>
            </a:r>
            <a:r>
              <a:rPr lang="en-US" sz="2000" i="1" dirty="0">
                <a:latin typeface="Georgia" panose="02040502050405020303" pitchFamily="18" charset="0"/>
              </a:rPr>
              <a:t> fall right back down the rabbit hole again. I’ll lose that job.” </a:t>
            </a:r>
            <a:r>
              <a:rPr lang="en-US" sz="2000" dirty="0">
                <a:latin typeface="Georgia" panose="02040502050405020303" pitchFamily="18" charset="0"/>
              </a:rPr>
              <a:t>-Male Resident</a:t>
            </a:r>
          </a:p>
          <a:p>
            <a:pPr algn="just"/>
            <a:endParaRPr lang="en-US" sz="2000" dirty="0">
              <a:latin typeface="Georgia" panose="02040502050405020303" pitchFamily="18" charset="0"/>
            </a:endParaRPr>
          </a:p>
          <a:p>
            <a:r>
              <a:rPr lang="en-US" sz="2000" b="1" dirty="0">
                <a:latin typeface="Georgia" panose="02040502050405020303" pitchFamily="18" charset="0"/>
              </a:rPr>
              <a:t>Research as Advocacy: Amplifying Voices</a:t>
            </a:r>
          </a:p>
          <a:p>
            <a:pPr algn="just"/>
            <a:r>
              <a:rPr lang="en-US" sz="2000" i="1" dirty="0">
                <a:latin typeface="Georgia" panose="02040502050405020303" pitchFamily="18" charset="0"/>
              </a:rPr>
              <a:t>“We made a decision to come today to the meeting to…see if our voice could help maybe change the transportation situation in [Collin County]. I am a consumer. It bothers me – it affects me – not being able to have transportation.” </a:t>
            </a:r>
            <a:r>
              <a:rPr lang="en-US" sz="2000" dirty="0">
                <a:latin typeface="Georgia" panose="02040502050405020303" pitchFamily="18" charset="0"/>
              </a:rPr>
              <a:t>-Female Resident</a:t>
            </a:r>
          </a:p>
          <a:p>
            <a:pPr algn="just"/>
            <a:endParaRPr lang="en-US" sz="2000" dirty="0">
              <a:latin typeface="Georgia" panose="02040502050405020303" pitchFamily="18" charset="0"/>
            </a:endParaRPr>
          </a:p>
          <a:p>
            <a:pPr algn="just"/>
            <a:r>
              <a:rPr lang="en-US" sz="2000" i="1" dirty="0">
                <a:latin typeface="Georgia" panose="02040502050405020303" pitchFamily="18" charset="0"/>
              </a:rPr>
              <a:t>“I’m very prideful, I don’t like to ask people to help me…I want to be on my own feet. I’m a[n] older woman. I want to be able to stand up – be able [for] people to hear my voice. I hope whoever this [data] goes to knows how hard it is not to have transportation.” </a:t>
            </a:r>
            <a:r>
              <a:rPr lang="en-US" sz="2000" dirty="0">
                <a:latin typeface="Georgia" panose="02040502050405020303" pitchFamily="18" charset="0"/>
              </a:rPr>
              <a:t>-Female Resident</a:t>
            </a:r>
          </a:p>
          <a:p>
            <a:pPr algn="just"/>
            <a:endParaRPr lang="en-US" sz="2000" dirty="0">
              <a:latin typeface="Georgia" panose="02040502050405020303" pitchFamily="18" charset="0"/>
            </a:endParaRPr>
          </a:p>
          <a:p>
            <a:pPr algn="just"/>
            <a:endParaRPr lang="en-US" sz="2000" dirty="0">
              <a:latin typeface="Georgia" panose="02040502050405020303" pitchFamily="18" charset="0"/>
            </a:endParaRPr>
          </a:p>
          <a:p>
            <a:endParaRPr lang="en-US" sz="2000" b="1" dirty="0">
              <a:latin typeface="Georgia" panose="02040502050405020303" pitchFamily="18"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939" t="42987" r="13991" b="17778"/>
          <a:stretch/>
        </p:blipFill>
        <p:spPr>
          <a:xfrm>
            <a:off x="1286894" y="872287"/>
            <a:ext cx="5598000" cy="2231086"/>
          </a:xfrm>
          <a:prstGeom prst="rect">
            <a:avLst/>
          </a:prstGeom>
          <a:ln w="76200">
            <a:solidFill>
              <a:srgbClr val="FF8000"/>
            </a:solidFill>
          </a:ln>
        </p:spPr>
      </p:pic>
      <p:pic>
        <p:nvPicPr>
          <p:cNvPr id="6" name="Picture 5">
            <a:extLst>
              <a:ext uri="{FF2B5EF4-FFF2-40B4-BE49-F238E27FC236}">
                <a16:creationId xmlns:a16="http://schemas.microsoft.com/office/drawing/2014/main" id="{19ACEF60-A808-4507-8A2F-CD07096CC0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8823" y="16089471"/>
            <a:ext cx="6363140" cy="4236126"/>
          </a:xfrm>
          <a:prstGeom prst="rect">
            <a:avLst/>
          </a:prstGeom>
        </p:spPr>
      </p:pic>
      <p:pic>
        <p:nvPicPr>
          <p:cNvPr id="8" name="Picture 7">
            <a:extLst>
              <a:ext uri="{FF2B5EF4-FFF2-40B4-BE49-F238E27FC236}">
                <a16:creationId xmlns:a16="http://schemas.microsoft.com/office/drawing/2014/main" id="{25B81A4B-E3A9-464D-9988-92EB0AF667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00694" y="13684974"/>
            <a:ext cx="6091005" cy="4061020"/>
          </a:xfrm>
          <a:prstGeom prst="rect">
            <a:avLst/>
          </a:prstGeom>
        </p:spPr>
      </p:pic>
      <p:pic>
        <p:nvPicPr>
          <p:cNvPr id="10" name="Picture 9">
            <a:extLst>
              <a:ext uri="{FF2B5EF4-FFF2-40B4-BE49-F238E27FC236}">
                <a16:creationId xmlns:a16="http://schemas.microsoft.com/office/drawing/2014/main" id="{E5715F3D-EA04-4737-91E1-6FACFDA9D4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71853" y="8972578"/>
            <a:ext cx="6091005" cy="4060207"/>
          </a:xfrm>
          <a:prstGeom prst="rect">
            <a:avLst/>
          </a:prstGeom>
        </p:spPr>
      </p:pic>
      <p:pic>
        <p:nvPicPr>
          <p:cNvPr id="13" name="Picture 12">
            <a:extLst>
              <a:ext uri="{FF2B5EF4-FFF2-40B4-BE49-F238E27FC236}">
                <a16:creationId xmlns:a16="http://schemas.microsoft.com/office/drawing/2014/main" id="{C89248B5-AD63-478D-9D39-2018F23F1B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29572" y="14074061"/>
            <a:ext cx="3289109" cy="3289109"/>
          </a:xfrm>
          <a:prstGeom prst="rect">
            <a:avLst/>
          </a:prstGeom>
        </p:spPr>
      </p:pic>
      <p:sp>
        <p:nvSpPr>
          <p:cNvPr id="5" name="TextBox 4">
            <a:extLst>
              <a:ext uri="{FF2B5EF4-FFF2-40B4-BE49-F238E27FC236}">
                <a16:creationId xmlns:a16="http://schemas.microsoft.com/office/drawing/2014/main" id="{96828603-0982-4E3B-9171-9E58E588A5C5}"/>
              </a:ext>
            </a:extLst>
          </p:cNvPr>
          <p:cNvSpPr txBox="1"/>
          <p:nvPr/>
        </p:nvSpPr>
        <p:spPr>
          <a:xfrm>
            <a:off x="28393762" y="14225406"/>
            <a:ext cx="2924681" cy="3216265"/>
          </a:xfrm>
          <a:prstGeom prst="rect">
            <a:avLst/>
          </a:prstGeom>
          <a:noFill/>
        </p:spPr>
        <p:txBody>
          <a:bodyPr wrap="square" rtlCol="0">
            <a:spAutoFit/>
          </a:bodyPr>
          <a:lstStyle/>
          <a:p>
            <a:pPr marL="326091" indent="-326091">
              <a:spcBef>
                <a:spcPct val="50000"/>
              </a:spcBef>
            </a:pPr>
            <a:r>
              <a:rPr lang="en-US" sz="2800" b="1" dirty="0">
                <a:solidFill>
                  <a:srgbClr val="0033CC"/>
                </a:solidFill>
                <a:latin typeface="Georgia" pitchFamily="18" charset="0"/>
              </a:rPr>
              <a:t>“Access to those things </a:t>
            </a:r>
            <a:r>
              <a:rPr lang="en-US" sz="2800" b="1" i="1" dirty="0">
                <a:solidFill>
                  <a:srgbClr val="0033CC"/>
                </a:solidFill>
                <a:latin typeface="Georgia" pitchFamily="18" charset="0"/>
              </a:rPr>
              <a:t>is</a:t>
            </a:r>
            <a:r>
              <a:rPr lang="en-US" sz="2800" b="1" dirty="0">
                <a:solidFill>
                  <a:srgbClr val="0033CC"/>
                </a:solidFill>
                <a:latin typeface="Georgia" pitchFamily="18" charset="0"/>
              </a:rPr>
              <a:t> those things.”</a:t>
            </a:r>
          </a:p>
          <a:p>
            <a:pPr marL="326091" indent="-326091" algn="ctr">
              <a:spcBef>
                <a:spcPct val="50000"/>
              </a:spcBef>
            </a:pPr>
            <a:r>
              <a:rPr lang="en-US" sz="2000" b="1" dirty="0">
                <a:latin typeface="Georgia" pitchFamily="18" charset="0"/>
              </a:rPr>
              <a:t>-Craig Keaton, MSW, PhD Candidate</a:t>
            </a:r>
          </a:p>
          <a:p>
            <a:endParaRPr lang="en-US" dirty="0"/>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13579</TotalTime>
  <Words>923</Words>
  <Application>Microsoft Office PowerPoint</Application>
  <PresentationFormat>Custom</PresentationFormat>
  <Paragraphs>77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Georgia</vt:lpstr>
      <vt:lpstr>Helvetica</vt:lpstr>
      <vt:lpstr>Times New Roman</vt:lpstr>
      <vt:lpstr>Office Theme</vt:lpstr>
      <vt:lpstr>PowerPoint Presentation</vt:lpstr>
    </vt:vector>
  </TitlesOfParts>
  <Company>Swarthmore College</Company>
  <LinksUpToDate>false</LinksUpToDate>
  <SharedDoc>false</SharedDoc>
  <HyperlinkBase>http://www.swarthmore.edu/NatSci/cpurrin1/posteradvice.htm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posters (Swarthmore College)</dc:title>
  <dc:creator>Colin Purrington</dc:creator>
  <dc:description>Suggestions and gripes to: cpurrin1@swarthmore.edu</dc:description>
  <cp:lastModifiedBy>Erin</cp:lastModifiedBy>
  <cp:revision>632</cp:revision>
  <cp:lastPrinted>2004-05-01T11:19:50Z</cp:lastPrinted>
  <dcterms:created xsi:type="dcterms:W3CDTF">2010-07-20T17:45:54Z</dcterms:created>
  <dcterms:modified xsi:type="dcterms:W3CDTF">2019-03-25T20:46:08Z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