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344" r:id="rId3"/>
    <p:sldId id="345" r:id="rId4"/>
    <p:sldId id="322" r:id="rId5"/>
    <p:sldId id="346" r:id="rId6"/>
    <p:sldId id="342" r:id="rId7"/>
    <p:sldId id="341" r:id="rId8"/>
    <p:sldId id="343" r:id="rId9"/>
    <p:sldId id="347" r:id="rId10"/>
    <p:sldId id="365" r:id="rId11"/>
    <p:sldId id="366" r:id="rId12"/>
    <p:sldId id="367" r:id="rId13"/>
    <p:sldId id="368" r:id="rId14"/>
    <p:sldId id="370" r:id="rId15"/>
    <p:sldId id="339" r:id="rId16"/>
    <p:sldId id="374" r:id="rId17"/>
    <p:sldId id="363" r:id="rId18"/>
    <p:sldId id="362" r:id="rId19"/>
    <p:sldId id="364" r:id="rId20"/>
    <p:sldId id="340" r:id="rId21"/>
    <p:sldId id="375" r:id="rId22"/>
    <p:sldId id="376" r:id="rId23"/>
    <p:sldId id="377" r:id="rId24"/>
    <p:sldId id="378" r:id="rId25"/>
    <p:sldId id="379" r:id="rId26"/>
    <p:sldId id="349" r:id="rId27"/>
    <p:sldId id="360" r:id="rId28"/>
    <p:sldId id="361" r:id="rId29"/>
    <p:sldId id="350" r:id="rId30"/>
    <p:sldId id="351" r:id="rId31"/>
    <p:sldId id="352" r:id="rId32"/>
    <p:sldId id="353" r:id="rId33"/>
    <p:sldId id="354" r:id="rId34"/>
    <p:sldId id="355" r:id="rId35"/>
    <p:sldId id="356" r:id="rId36"/>
    <p:sldId id="357" r:id="rId37"/>
    <p:sldId id="304"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4319">
          <p15:clr>
            <a:srgbClr val="A4A3A4"/>
          </p15:clr>
        </p15:guide>
        <p15:guide id="2" pos="5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18"/>
    <a:srgbClr val="00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57" autoAdjust="0"/>
  </p:normalViewPr>
  <p:slideViewPr>
    <p:cSldViewPr snapToGrid="0" showGuides="1">
      <p:cViewPr varScale="1">
        <p:scale>
          <a:sx n="70" d="100"/>
          <a:sy n="70" d="100"/>
        </p:scale>
        <p:origin x="1386" y="72"/>
      </p:cViewPr>
      <p:guideLst>
        <p:guide orient="horz" pos="4319"/>
        <p:guide pos="583"/>
      </p:guideLst>
    </p:cSldViewPr>
  </p:slideViewPr>
  <p:notesTextViewPr>
    <p:cViewPr>
      <p:scale>
        <a:sx n="1" d="1"/>
        <a:sy n="1" d="1"/>
      </p:scale>
      <p:origin x="0" y="0"/>
    </p:cViewPr>
  </p:notesTextViewPr>
  <p:sorterViewPr>
    <p:cViewPr>
      <p:scale>
        <a:sx n="134" d="100"/>
        <a:sy n="134" d="100"/>
      </p:scale>
      <p:origin x="0" y="-9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D4BDE4-362D-4DC5-AA97-AEDE19E37B54}" type="datetimeFigureOut">
              <a:rPr lang="en-US"/>
              <a:pPr>
                <a:defRPr/>
              </a:pPr>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8E3276D-FCB4-4C02-A5B8-C2889FE2395D}" type="slidenum">
              <a:rPr lang="en-US" altLang="en-US"/>
              <a:pPr/>
              <a:t>‹#›</a:t>
            </a:fld>
            <a:endParaRPr lang="en-US" altLang="en-US"/>
          </a:p>
        </p:txBody>
      </p:sp>
    </p:spTree>
    <p:extLst>
      <p:ext uri="{BB962C8B-B14F-4D97-AF65-F5344CB8AC3E}">
        <p14:creationId xmlns:p14="http://schemas.microsoft.com/office/powerpoint/2010/main" val="2453168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Thanks for having me and thank you for the introduction</a:t>
            </a:r>
          </a:p>
          <a:p>
            <a:pPr eaLnBrk="1" hangingPunct="1">
              <a:spcBef>
                <a:spcPct val="0"/>
              </a:spcBef>
            </a:pPr>
            <a:endParaRPr lang="en-US" altLang="en-US" smtClean="0"/>
          </a:p>
          <a:p>
            <a:pPr eaLnBrk="1" hangingPunct="1">
              <a:spcBef>
                <a:spcPct val="0"/>
              </a:spcBef>
            </a:pPr>
            <a:r>
              <a:rPr lang="en-US" altLang="en-US" smtClean="0"/>
              <a:t>Today, I am going to be speaking about urban sprawl and its quality of life impacts. </a:t>
            </a:r>
          </a:p>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02C5768-9D39-48B3-BF3F-1C1672456ECF}" type="slidenum">
              <a:rPr lang="en-US" altLang="en-US"/>
              <a:pPr>
                <a:spcBef>
                  <a:spcPct val="0"/>
                </a:spcBef>
              </a:pPr>
              <a:t>1</a:t>
            </a:fld>
            <a:endParaRPr lang="en-US" altLang="en-US"/>
          </a:p>
        </p:txBody>
      </p:sp>
    </p:spTree>
    <p:extLst>
      <p:ext uri="{BB962C8B-B14F-4D97-AF65-F5344CB8AC3E}">
        <p14:creationId xmlns:p14="http://schemas.microsoft.com/office/powerpoint/2010/main" val="25472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E4DD943-BF07-417B-A0A5-C3AA85B5AF07}" type="slidenum">
              <a:rPr lang="en-US" altLang="en-US"/>
              <a:pPr>
                <a:spcBef>
                  <a:spcPct val="0"/>
                </a:spcBef>
              </a:pPr>
              <a:t>2</a:t>
            </a:fld>
            <a:endParaRPr lang="en-US" altLang="en-US"/>
          </a:p>
        </p:txBody>
      </p:sp>
    </p:spTree>
    <p:extLst>
      <p:ext uri="{BB962C8B-B14F-4D97-AF65-F5344CB8AC3E}">
        <p14:creationId xmlns:p14="http://schemas.microsoft.com/office/powerpoint/2010/main" val="118384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2B1B1BB-4A2F-45F6-B91E-3B1440C5648A}" type="slidenum">
              <a:rPr lang="en-GB" altLang="en-US">
                <a:latin typeface="Arial" pitchFamily="34" charset="0"/>
              </a:rPr>
              <a:pPr>
                <a:spcBef>
                  <a:spcPct val="0"/>
                </a:spcBef>
              </a:pPr>
              <a:t>10</a:t>
            </a:fld>
            <a:endParaRPr lang="en-GB" altLang="en-US">
              <a:latin typeface="Arial" pitchFamily="34"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16571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C8B6717-A112-4C72-A8D8-9C3D0CA7DED4}" type="slidenum">
              <a:rPr lang="en-GB" altLang="en-US">
                <a:latin typeface="Arial" pitchFamily="34" charset="0"/>
              </a:rPr>
              <a:pPr>
                <a:spcBef>
                  <a:spcPct val="0"/>
                </a:spcBef>
              </a:pPr>
              <a:t>11</a:t>
            </a:fld>
            <a:endParaRPr lang="en-GB" altLang="en-US">
              <a:latin typeface="Arial" pitchFamily="34"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85666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5A7ECBC-7526-4183-9FD4-451AE7ECC036}" type="slidenum">
              <a:rPr lang="en-GB" altLang="en-US">
                <a:latin typeface="Arial" pitchFamily="34" charset="0"/>
              </a:rPr>
              <a:pPr>
                <a:spcBef>
                  <a:spcPct val="0"/>
                </a:spcBef>
              </a:pPr>
              <a:t>12</a:t>
            </a:fld>
            <a:endParaRPr lang="en-GB" altLang="en-US">
              <a:latin typeface="Arial" pitchFamily="34"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00373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F872902-537A-4385-8C1E-4128C447F9E7}" type="slidenum">
              <a:rPr lang="en-GB" altLang="en-US">
                <a:latin typeface="Arial" pitchFamily="34" charset="0"/>
              </a:rPr>
              <a:pPr>
                <a:spcBef>
                  <a:spcPct val="0"/>
                </a:spcBef>
              </a:pPr>
              <a:t>13</a:t>
            </a:fld>
            <a:endParaRPr lang="en-GB" altLang="en-US">
              <a:latin typeface="Arial"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pitchFamily="34" charset="0"/>
              </a:rPr>
              <a:t>Buffers were established around household geocode locations with three different buffer widths, one quarter mile, one half mile, and one mile.  Built environmental variables were computed for each household and all three buffer widths.  The rationale for using different buffers is that different travel outcomes may depend on the built environment at different scales around home locations.  For example, the number of walk trips may depend on conditions within a shorter distance of the home location than does the number of automobile trips.</a:t>
            </a:r>
          </a:p>
          <a:p>
            <a:pPr eaLnBrk="1" hangingPunct="1"/>
            <a:endParaRPr lang="en-GB" altLang="en-US" smtClean="0">
              <a:latin typeface="Arial" pitchFamily="34" charset="0"/>
            </a:endParaRPr>
          </a:p>
        </p:txBody>
      </p:sp>
    </p:spTree>
    <p:extLst>
      <p:ext uri="{BB962C8B-B14F-4D97-AF65-F5344CB8AC3E}">
        <p14:creationId xmlns:p14="http://schemas.microsoft.com/office/powerpoint/2010/main" val="352024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42B92D3-F8BF-4405-B28D-AA739270956E}" type="slidenum">
              <a:rPr lang="en-GB" altLang="en-US">
                <a:latin typeface="Arial" pitchFamily="34" charset="0"/>
              </a:rPr>
              <a:pPr>
                <a:spcBef>
                  <a:spcPct val="0"/>
                </a:spcBef>
              </a:pPr>
              <a:t>14</a:t>
            </a:fld>
            <a:endParaRPr lang="en-GB" altLang="en-US">
              <a:latin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18759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7B1EE65-F326-4C92-BF58-90933B4562BD}" type="slidenum">
              <a:rPr lang="en-US" altLang="en-US"/>
              <a:pPr>
                <a:spcBef>
                  <a:spcPct val="0"/>
                </a:spcBef>
              </a:pPr>
              <a:t>15</a:t>
            </a:fld>
            <a:endParaRPr lang="en-US" altLang="en-US"/>
          </a:p>
        </p:txBody>
      </p:sp>
    </p:spTree>
    <p:extLst>
      <p:ext uri="{BB962C8B-B14F-4D97-AF65-F5344CB8AC3E}">
        <p14:creationId xmlns:p14="http://schemas.microsoft.com/office/powerpoint/2010/main" val="417884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2698879-F8B0-4678-9410-A364F120B6EE}" type="slidenum">
              <a:rPr lang="en-GB" altLang="en-US">
                <a:latin typeface="Arial" pitchFamily="34" charset="0"/>
              </a:rPr>
              <a:pPr>
                <a:spcBef>
                  <a:spcPct val="0"/>
                </a:spcBef>
              </a:pPr>
              <a:t>16</a:t>
            </a:fld>
            <a:endParaRPr lang="en-GB" altLang="en-US">
              <a:latin typeface="Arial"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71537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A90EE4-F06B-4B6B-901A-6BDCACD218D4}"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137A2B-B20D-45F5-B816-929875FF4C7E}" type="slidenum">
              <a:rPr lang="en-US" altLang="en-US"/>
              <a:pPr/>
              <a:t>‹#›</a:t>
            </a:fld>
            <a:endParaRPr lang="en-US" altLang="en-US"/>
          </a:p>
        </p:txBody>
      </p:sp>
    </p:spTree>
    <p:extLst>
      <p:ext uri="{BB962C8B-B14F-4D97-AF65-F5344CB8AC3E}">
        <p14:creationId xmlns:p14="http://schemas.microsoft.com/office/powerpoint/2010/main" val="374962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2657EF-D564-4387-985A-E66CEEC5B81E}"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936406-2386-481E-8F56-B7B3CE638F03}" type="slidenum">
              <a:rPr lang="en-US" altLang="en-US"/>
              <a:pPr/>
              <a:t>‹#›</a:t>
            </a:fld>
            <a:endParaRPr lang="en-US" altLang="en-US"/>
          </a:p>
        </p:txBody>
      </p:sp>
    </p:spTree>
    <p:extLst>
      <p:ext uri="{BB962C8B-B14F-4D97-AF65-F5344CB8AC3E}">
        <p14:creationId xmlns:p14="http://schemas.microsoft.com/office/powerpoint/2010/main" val="312706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586E27-565D-4842-9B5E-7E755DE3F4B9}"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09A0E4-5CD9-4969-AA15-38A979C056A0}" type="slidenum">
              <a:rPr lang="en-US" altLang="en-US"/>
              <a:pPr/>
              <a:t>‹#›</a:t>
            </a:fld>
            <a:endParaRPr lang="en-US" altLang="en-US"/>
          </a:p>
        </p:txBody>
      </p:sp>
    </p:spTree>
    <p:extLst>
      <p:ext uri="{BB962C8B-B14F-4D97-AF65-F5344CB8AC3E}">
        <p14:creationId xmlns:p14="http://schemas.microsoft.com/office/powerpoint/2010/main" val="161784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C5310-646E-4FC1-9332-798881683278}"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315F11-87AA-4473-840B-AD6AB17063B7}" type="slidenum">
              <a:rPr lang="en-US" altLang="en-US"/>
              <a:pPr/>
              <a:t>‹#›</a:t>
            </a:fld>
            <a:endParaRPr lang="en-US" altLang="en-US"/>
          </a:p>
        </p:txBody>
      </p:sp>
    </p:spTree>
    <p:extLst>
      <p:ext uri="{BB962C8B-B14F-4D97-AF65-F5344CB8AC3E}">
        <p14:creationId xmlns:p14="http://schemas.microsoft.com/office/powerpoint/2010/main" val="60215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ED387C-B725-4C6E-BB7A-E4DD7CB383CD}"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3820B5-2558-4033-A7FE-517EF6BF6992}" type="slidenum">
              <a:rPr lang="en-US" altLang="en-US"/>
              <a:pPr/>
              <a:t>‹#›</a:t>
            </a:fld>
            <a:endParaRPr lang="en-US" altLang="en-US"/>
          </a:p>
        </p:txBody>
      </p:sp>
    </p:spTree>
    <p:extLst>
      <p:ext uri="{BB962C8B-B14F-4D97-AF65-F5344CB8AC3E}">
        <p14:creationId xmlns:p14="http://schemas.microsoft.com/office/powerpoint/2010/main" val="142963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7BC31DB-C0A4-4CF0-9490-36831021548B}" type="datetime1">
              <a:rPr lang="en-US"/>
              <a:pPr>
                <a:defRPr/>
              </a:pPr>
              <a:t>5/20/2015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10C810-7FCA-4110-82B6-D605DF92858C}" type="slidenum">
              <a:rPr lang="en-US" altLang="en-US"/>
              <a:pPr/>
              <a:t>‹#›</a:t>
            </a:fld>
            <a:endParaRPr lang="en-US" altLang="en-US"/>
          </a:p>
        </p:txBody>
      </p:sp>
    </p:spTree>
    <p:extLst>
      <p:ext uri="{BB962C8B-B14F-4D97-AF65-F5344CB8AC3E}">
        <p14:creationId xmlns:p14="http://schemas.microsoft.com/office/powerpoint/2010/main" val="193110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553A2E-455D-4F4E-BCD1-914798A999A2}" type="datetime1">
              <a:rPr lang="en-US"/>
              <a:pPr>
                <a:defRPr/>
              </a:pPr>
              <a:t>5/20/2015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2149E8C-2075-4024-8408-AB190D4705B1}" type="slidenum">
              <a:rPr lang="en-US" altLang="en-US"/>
              <a:pPr/>
              <a:t>‹#›</a:t>
            </a:fld>
            <a:endParaRPr lang="en-US" altLang="en-US"/>
          </a:p>
        </p:txBody>
      </p:sp>
    </p:spTree>
    <p:extLst>
      <p:ext uri="{BB962C8B-B14F-4D97-AF65-F5344CB8AC3E}">
        <p14:creationId xmlns:p14="http://schemas.microsoft.com/office/powerpoint/2010/main" val="176275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89DA35-CDA8-4191-A25C-B3D662595F97}" type="datetime1">
              <a:rPr lang="en-US"/>
              <a:pPr>
                <a:defRPr/>
              </a:pPr>
              <a:t>5/20/2015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4D9BA-D8EC-4DCF-983E-6123BC930F7B}" type="slidenum">
              <a:rPr lang="en-US" altLang="en-US"/>
              <a:pPr/>
              <a:t>‹#›</a:t>
            </a:fld>
            <a:endParaRPr lang="en-US" altLang="en-US"/>
          </a:p>
        </p:txBody>
      </p:sp>
    </p:spTree>
    <p:extLst>
      <p:ext uri="{BB962C8B-B14F-4D97-AF65-F5344CB8AC3E}">
        <p14:creationId xmlns:p14="http://schemas.microsoft.com/office/powerpoint/2010/main" val="373901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6A418B-55E2-40DB-8186-8F5C8F106443}" type="datetime1">
              <a:rPr lang="en-US"/>
              <a:pPr>
                <a:defRPr/>
              </a:pPr>
              <a:t>5/20/2015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5901D14-19BF-4C1A-B5A8-544858376A69}" type="slidenum">
              <a:rPr lang="en-US" altLang="en-US"/>
              <a:pPr/>
              <a:t>‹#›</a:t>
            </a:fld>
            <a:endParaRPr lang="en-US" altLang="en-US"/>
          </a:p>
        </p:txBody>
      </p:sp>
    </p:spTree>
    <p:extLst>
      <p:ext uri="{BB962C8B-B14F-4D97-AF65-F5344CB8AC3E}">
        <p14:creationId xmlns:p14="http://schemas.microsoft.com/office/powerpoint/2010/main" val="335552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F2D798-3E67-45BF-A77D-05775548B340}" type="datetime1">
              <a:rPr lang="en-US"/>
              <a:pPr>
                <a:defRPr/>
              </a:pPr>
              <a:t>5/20/2015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E7AF4E-B82D-4CE7-978F-90B4C6B685E6}" type="slidenum">
              <a:rPr lang="en-US" altLang="en-US"/>
              <a:pPr/>
              <a:t>‹#›</a:t>
            </a:fld>
            <a:endParaRPr lang="en-US" altLang="en-US"/>
          </a:p>
        </p:txBody>
      </p:sp>
    </p:spTree>
    <p:extLst>
      <p:ext uri="{BB962C8B-B14F-4D97-AF65-F5344CB8AC3E}">
        <p14:creationId xmlns:p14="http://schemas.microsoft.com/office/powerpoint/2010/main" val="17272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AAB0A7-A454-41F7-BA5B-EEEFDF4861DA}" type="datetime1">
              <a:rPr lang="en-US"/>
              <a:pPr>
                <a:defRPr/>
              </a:pPr>
              <a:t>5/20/2015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B16A0-9C0A-4ECB-B35A-25B8B60C52B4}" type="slidenum">
              <a:rPr lang="en-US" altLang="en-US"/>
              <a:pPr/>
              <a:t>‹#›</a:t>
            </a:fld>
            <a:endParaRPr lang="en-US" altLang="en-US"/>
          </a:p>
        </p:txBody>
      </p:sp>
    </p:spTree>
    <p:extLst>
      <p:ext uri="{BB962C8B-B14F-4D97-AF65-F5344CB8AC3E}">
        <p14:creationId xmlns:p14="http://schemas.microsoft.com/office/powerpoint/2010/main" val="306647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1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cs typeface="+mn-cs"/>
              </a:defRPr>
            </a:lvl1pPr>
          </a:lstStyle>
          <a:p>
            <a:pPr>
              <a:defRPr/>
            </a:pPr>
            <a:fld id="{CB2CEC8F-A82B-4119-8118-D57A6D29165F}" type="datetime1">
              <a:rPr lang="en-US"/>
              <a:pPr>
                <a:defRPr/>
              </a:pPr>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A758493C-610D-4708-AA48-E66332DA938D}"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376738" y="674688"/>
            <a:ext cx="4767262" cy="1301750"/>
          </a:xfrm>
          <a:solidFill>
            <a:schemeClr val="bg1">
              <a:alpha val="44000"/>
            </a:schemeClr>
          </a:solidFill>
        </p:spPr>
        <p:txBody>
          <a:bodyPr rtlCol="0" anchor="t">
            <a:noAutofit/>
          </a:bodyPr>
          <a:lstStyle/>
          <a:p>
            <a:pPr algn="l" eaLnBrk="1" fontAlgn="auto" hangingPunct="1">
              <a:spcAft>
                <a:spcPts val="0"/>
              </a:spcAft>
              <a:defRPr/>
            </a:pPr>
            <a:r>
              <a:rPr lang="en-US" altLang="en-US" sz="3200" b="1" dirty="0">
                <a:effectLst>
                  <a:outerShdw blurRad="38100" dist="38100" dir="2700000" algn="tl">
                    <a:srgbClr val="000000">
                      <a:alpha val="43137"/>
                    </a:srgbClr>
                  </a:outerShdw>
                </a:effectLst>
                <a:latin typeface="+mn-lt"/>
              </a:rPr>
              <a:t>HOW AFFORDABLE IS HUD AFFORDABLE HOUSING?</a:t>
            </a:r>
            <a:endParaRPr lang="en-US" altLang="en-US" sz="3200" b="1" dirty="0" smtClean="0">
              <a:effectLst>
                <a:outerShdw blurRad="38100" dist="38100" dir="2700000" algn="tl">
                  <a:srgbClr val="000000">
                    <a:alpha val="43137"/>
                  </a:srgbClr>
                </a:outerShdw>
              </a:effectLst>
              <a:latin typeface="+mn-lt"/>
            </a:endParaRPr>
          </a:p>
        </p:txBody>
      </p:sp>
      <p:grpSp>
        <p:nvGrpSpPr>
          <p:cNvPr id="3075" name="Group 4"/>
          <p:cNvGrpSpPr>
            <a:grpSpLocks/>
          </p:cNvGrpSpPr>
          <p:nvPr/>
        </p:nvGrpSpPr>
        <p:grpSpPr bwMode="auto">
          <a:xfrm>
            <a:off x="271463" y="42863"/>
            <a:ext cx="4105275" cy="6651625"/>
            <a:chOff x="0" y="0"/>
            <a:chExt cx="3950720" cy="6400800"/>
          </a:xfrm>
        </p:grpSpPr>
        <p:pic>
          <p:nvPicPr>
            <p:cNvPr id="307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990"/>
              <a:ext cx="3912433" cy="638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8"/>
            <p:cNvSpPr txBox="1">
              <a:spLocks noChangeArrowheads="1"/>
            </p:cNvSpPr>
            <p:nvPr/>
          </p:nvSpPr>
          <p:spPr bwMode="auto">
            <a:xfrm>
              <a:off x="2803161" y="0"/>
              <a:ext cx="1118235"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400" b="1">
                  <a:solidFill>
                    <a:schemeClr val="bg1"/>
                  </a:solidFill>
                </a:rPr>
                <a:t>Phoenix, AZ</a:t>
              </a:r>
              <a:endParaRPr lang="en-US" altLang="en-US" sz="1100">
                <a:solidFill>
                  <a:schemeClr val="bg1"/>
                </a:solidFill>
              </a:endParaRPr>
            </a:p>
          </p:txBody>
        </p:sp>
        <p:sp>
          <p:nvSpPr>
            <p:cNvPr id="3079" name="Text Box 9"/>
            <p:cNvSpPr txBox="1">
              <a:spLocks noChangeArrowheads="1"/>
            </p:cNvSpPr>
            <p:nvPr/>
          </p:nvSpPr>
          <p:spPr bwMode="auto">
            <a:xfrm>
              <a:off x="2758190" y="3207895"/>
              <a:ext cx="1192530"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400" b="1">
                  <a:solidFill>
                    <a:schemeClr val="bg1"/>
                  </a:solidFill>
                </a:rPr>
                <a:t>Portland, OR</a:t>
              </a:r>
              <a:endParaRPr lang="en-US" altLang="en-US" sz="1100">
                <a:solidFill>
                  <a:schemeClr val="bg1"/>
                </a:solidFill>
              </a:endParaRPr>
            </a:p>
          </p:txBody>
        </p:sp>
      </p:grpSp>
      <p:sp>
        <p:nvSpPr>
          <p:cNvPr id="2" name="Rectangle 1"/>
          <p:cNvSpPr/>
          <p:nvPr/>
        </p:nvSpPr>
        <p:spPr>
          <a:xfrm>
            <a:off x="4802188" y="3713163"/>
            <a:ext cx="4572000" cy="2870200"/>
          </a:xfrm>
          <a:prstGeom prst="rect">
            <a:avLst/>
          </a:prstGeom>
        </p:spPr>
        <p:txBody>
          <a:bodyPr>
            <a:spAutoFit/>
          </a:bodyPr>
          <a:lstStyle/>
          <a:p>
            <a:pPr eaLnBrk="1" hangingPunct="1">
              <a:defRPr/>
            </a:pPr>
            <a:r>
              <a:rPr lang="en-US" sz="1200" b="1" dirty="0"/>
              <a:t>Reid Ewing, PhD </a:t>
            </a:r>
          </a:p>
          <a:p>
            <a:pPr eaLnBrk="1" hangingPunct="1">
              <a:defRPr/>
            </a:pPr>
            <a:r>
              <a:rPr lang="en-US" sz="1050" dirty="0"/>
              <a:t>Professor and Director of Metropolitan Research Center</a:t>
            </a:r>
          </a:p>
          <a:p>
            <a:pPr eaLnBrk="1" hangingPunct="1">
              <a:defRPr/>
            </a:pPr>
            <a:r>
              <a:rPr lang="en-US" sz="1050" dirty="0"/>
              <a:t>College of Architecture + Planning</a:t>
            </a:r>
          </a:p>
          <a:p>
            <a:pPr eaLnBrk="1" hangingPunct="1">
              <a:defRPr/>
            </a:pPr>
            <a:r>
              <a:rPr lang="en-US" sz="1050" dirty="0"/>
              <a:t>University of Utah</a:t>
            </a:r>
          </a:p>
          <a:p>
            <a:pPr eaLnBrk="1" hangingPunct="1">
              <a:defRPr/>
            </a:pPr>
            <a:r>
              <a:rPr lang="en-US" sz="1050" dirty="0"/>
              <a:t>375 S 1530 E</a:t>
            </a:r>
          </a:p>
          <a:p>
            <a:pPr eaLnBrk="1" hangingPunct="1">
              <a:defRPr/>
            </a:pPr>
            <a:r>
              <a:rPr lang="en-US" sz="1050" dirty="0"/>
              <a:t>Salt Lake City, Utah 84112</a:t>
            </a:r>
          </a:p>
          <a:p>
            <a:pPr eaLnBrk="1" hangingPunct="1">
              <a:defRPr/>
            </a:pPr>
            <a:r>
              <a:rPr lang="en-US" sz="1050" dirty="0"/>
              <a:t>P:  801-585-3745</a:t>
            </a:r>
          </a:p>
          <a:p>
            <a:pPr eaLnBrk="1" hangingPunct="1">
              <a:defRPr/>
            </a:pPr>
            <a:r>
              <a:rPr lang="en-US" sz="1050" dirty="0"/>
              <a:t>ewing@arch.utah.edu </a:t>
            </a:r>
          </a:p>
          <a:p>
            <a:pPr eaLnBrk="1" hangingPunct="1">
              <a:defRPr/>
            </a:pPr>
            <a:endParaRPr lang="en-US" sz="1050" dirty="0"/>
          </a:p>
          <a:p>
            <a:pPr eaLnBrk="1" hangingPunct="1">
              <a:defRPr/>
            </a:pPr>
            <a:endParaRPr lang="en-US" sz="1050" dirty="0"/>
          </a:p>
          <a:p>
            <a:pPr eaLnBrk="1" hangingPunct="1">
              <a:defRPr/>
            </a:pPr>
            <a:r>
              <a:rPr lang="en-US" sz="1200" b="1" dirty="0"/>
              <a:t>Shima Hamidi, PhD Candidate</a:t>
            </a:r>
          </a:p>
          <a:p>
            <a:pPr eaLnBrk="1" hangingPunct="1">
              <a:defRPr/>
            </a:pPr>
            <a:r>
              <a:rPr lang="en-US" sz="1050" dirty="0"/>
              <a:t>College of Architecture + Planning</a:t>
            </a:r>
          </a:p>
          <a:p>
            <a:pPr eaLnBrk="1" hangingPunct="1">
              <a:defRPr/>
            </a:pPr>
            <a:r>
              <a:rPr lang="en-US" sz="1050" dirty="0"/>
              <a:t>University of Utah</a:t>
            </a:r>
          </a:p>
          <a:p>
            <a:pPr eaLnBrk="1" hangingPunct="1">
              <a:defRPr/>
            </a:pPr>
            <a:r>
              <a:rPr lang="en-US" sz="1050" dirty="0"/>
              <a:t>375 S 1530 E</a:t>
            </a:r>
          </a:p>
          <a:p>
            <a:pPr eaLnBrk="1" hangingPunct="1">
              <a:defRPr/>
            </a:pPr>
            <a:r>
              <a:rPr lang="en-US" sz="1050" dirty="0"/>
              <a:t>Salt Lake City, Utah 84112</a:t>
            </a:r>
          </a:p>
          <a:p>
            <a:pPr eaLnBrk="1" hangingPunct="1">
              <a:defRPr/>
            </a:pPr>
            <a:r>
              <a:rPr lang="en-US" sz="1050" dirty="0"/>
              <a:t>P:  801-809-3569</a:t>
            </a:r>
          </a:p>
          <a:p>
            <a:pPr eaLnBrk="1" hangingPunct="1">
              <a:defRPr/>
            </a:pPr>
            <a:r>
              <a:rPr lang="en-US" sz="1050" dirty="0"/>
              <a:t>shima.hamidi@gmail.com</a:t>
            </a:r>
          </a:p>
        </p:txBody>
      </p:sp>
    </p:spTree>
    <p:custDataLst>
      <p:tags r:id="rId1"/>
    </p:custDataLst>
  </p:cSld>
  <p:clrMapOvr>
    <a:masterClrMapping/>
  </p:clrMapOvr>
  <p:transition spd="slow" advTm="3369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7"/>
          <p:cNvSpPr txBox="1">
            <a:spLocks noChangeArrowheads="1"/>
          </p:cNvSpPr>
          <p:nvPr/>
        </p:nvSpPr>
        <p:spPr bwMode="auto">
          <a:xfrm>
            <a:off x="2889250" y="6629400"/>
            <a:ext cx="4005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a:solidFill>
                  <a:schemeClr val="bg1"/>
                </a:solidFill>
                <a:latin typeface="Arial" pitchFamily="34" charset="0"/>
              </a:rPr>
              <a:t>Department of City &amp; Metropolitan Planning, University of Utah</a:t>
            </a:r>
          </a:p>
        </p:txBody>
      </p:sp>
      <p:sp>
        <p:nvSpPr>
          <p:cNvPr id="14340" name="Rectangle 3"/>
          <p:cNvSpPr txBox="1">
            <a:spLocks noChangeArrowheads="1"/>
          </p:cNvSpPr>
          <p:nvPr/>
        </p:nvSpPr>
        <p:spPr bwMode="auto">
          <a:xfrm>
            <a:off x="1489075" y="1201738"/>
            <a:ext cx="7654925" cy="1138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rgbClr val="B4CCE2"/>
              </a:buClr>
              <a:buFontTx/>
              <a:buNone/>
            </a:pPr>
            <a:r>
              <a:rPr lang="en-US" altLang="en-US" sz="2400" dirty="0">
                <a:latin typeface="Arial" pitchFamily="34" charset="0"/>
              </a:rPr>
              <a:t>This study addresses the external validity issue by pooling household travel and built environment data from </a:t>
            </a:r>
            <a:r>
              <a:rPr lang="en-US" altLang="en-US" sz="2400" i="1" u="sng" dirty="0">
                <a:latin typeface="Arial" pitchFamily="34" charset="0"/>
              </a:rPr>
              <a:t>15 diverse U.S. regions</a:t>
            </a:r>
            <a:r>
              <a:rPr lang="en-US" altLang="en-US" sz="2400" dirty="0">
                <a:latin typeface="Arial" pitchFamily="34" charset="0"/>
              </a:rPr>
              <a:t> </a:t>
            </a:r>
          </a:p>
        </p:txBody>
      </p:sp>
      <p:pic>
        <p:nvPicPr>
          <p:cNvPr id="143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541588"/>
            <a:ext cx="7159625" cy="408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External Validity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47536" y="379239"/>
            <a:ext cx="7315200" cy="647464"/>
          </a:xfrm>
        </p:spPr>
        <p:txBody>
          <a:bodyPr/>
          <a:lstStyle/>
          <a:p>
            <a:pPr eaLnBrk="1" hangingPunct="1"/>
            <a:r>
              <a:rPr lang="en-GB" altLang="en-US" dirty="0" smtClean="0"/>
              <a:t>Data</a:t>
            </a:r>
            <a:endParaRPr lang="en-US" altLang="en-US" dirty="0" smtClean="0"/>
          </a:p>
        </p:txBody>
      </p:sp>
      <p:sp>
        <p:nvSpPr>
          <p:cNvPr id="16387" name="TextBox 7"/>
          <p:cNvSpPr txBox="1">
            <a:spLocks noChangeArrowheads="1"/>
          </p:cNvSpPr>
          <p:nvPr/>
        </p:nvSpPr>
        <p:spPr bwMode="auto">
          <a:xfrm>
            <a:off x="2889250" y="6629400"/>
            <a:ext cx="4005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a:solidFill>
                  <a:schemeClr val="bg1"/>
                </a:solidFill>
                <a:latin typeface="Arial" pitchFamily="34" charset="0"/>
              </a:rPr>
              <a:t>Department of City &amp; Metropolitan Planning, University of Utah</a:t>
            </a:r>
          </a:p>
        </p:txBody>
      </p:sp>
      <p:sp>
        <p:nvSpPr>
          <p:cNvPr id="16388" name="Rectangle 3"/>
          <p:cNvSpPr txBox="1">
            <a:spLocks noChangeArrowheads="1"/>
          </p:cNvSpPr>
          <p:nvPr/>
        </p:nvSpPr>
        <p:spPr bwMode="auto">
          <a:xfrm>
            <a:off x="981802" y="2246960"/>
            <a:ext cx="7272337" cy="41094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rgbClr val="B4CCE2"/>
              </a:buClr>
              <a:buFontTx/>
              <a:buChar char="•"/>
            </a:pPr>
            <a:r>
              <a:rPr lang="en-US" altLang="en-US" sz="2400">
                <a:latin typeface="Arial" pitchFamily="34" charset="0"/>
              </a:rPr>
              <a:t>regional household travel surveys with </a:t>
            </a:r>
            <a:r>
              <a:rPr lang="en-US" altLang="en-US" sz="2400" i="1" u="sng">
                <a:latin typeface="Arial" pitchFamily="34" charset="0"/>
              </a:rPr>
              <a:t>XY coordinates</a:t>
            </a:r>
            <a:r>
              <a:rPr lang="en-US" altLang="en-US" sz="2400">
                <a:latin typeface="Arial" pitchFamily="34" charset="0"/>
              </a:rPr>
              <a:t> for trip ends, so we could geocode the precise locations of residences and measure the precise lengths of trips; and</a:t>
            </a:r>
          </a:p>
          <a:p>
            <a:pPr eaLnBrk="1" hangingPunct="1">
              <a:buClr>
                <a:srgbClr val="B4CCE2"/>
              </a:buClr>
              <a:buFontTx/>
              <a:buChar char="•"/>
            </a:pPr>
            <a:endParaRPr lang="en-US" altLang="en-US" sz="2400">
              <a:latin typeface="Arial" pitchFamily="34" charset="0"/>
            </a:endParaRPr>
          </a:p>
          <a:p>
            <a:pPr eaLnBrk="1" hangingPunct="1">
              <a:buClr>
                <a:srgbClr val="B4CCE2"/>
              </a:buClr>
              <a:buFontTx/>
              <a:buChar char="•"/>
            </a:pPr>
            <a:r>
              <a:rPr lang="en-US" altLang="en-US" sz="2400">
                <a:latin typeface="Arial" pitchFamily="34" charset="0"/>
              </a:rPr>
              <a:t>land use databases at the </a:t>
            </a:r>
            <a:r>
              <a:rPr lang="en-US" altLang="en-US" sz="2400" i="1" u="sng">
                <a:latin typeface="Arial" pitchFamily="34" charset="0"/>
              </a:rPr>
              <a:t>parcel level</a:t>
            </a:r>
            <a:r>
              <a:rPr lang="en-US" altLang="en-US" sz="2400">
                <a:latin typeface="Arial" pitchFamily="34" charset="0"/>
              </a:rPr>
              <a:t> with detailed land use classifications, so we could study land-use intensity and mix down to the parcel level for the same years as the household travel surveys. </a:t>
            </a:r>
          </a:p>
        </p:txBody>
      </p:sp>
      <p:sp>
        <p:nvSpPr>
          <p:cNvPr id="16389" name="Rectangle 3"/>
          <p:cNvSpPr txBox="1">
            <a:spLocks noChangeArrowheads="1"/>
          </p:cNvSpPr>
          <p:nvPr/>
        </p:nvSpPr>
        <p:spPr bwMode="auto">
          <a:xfrm>
            <a:off x="981802" y="1196035"/>
            <a:ext cx="7654925" cy="1011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rgbClr val="B4CCE2"/>
              </a:buClr>
              <a:buFontTx/>
              <a:buNone/>
            </a:pPr>
            <a:r>
              <a:rPr lang="en-US" altLang="en-US" sz="2400">
                <a:latin typeface="Arial" pitchFamily="34" charset="0"/>
              </a:rPr>
              <a:t>A main criterion for inclusion of regions in this study was data availability. Regions had to offer: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txBox="1">
            <a:spLocks noChangeArrowheads="1"/>
          </p:cNvSpPr>
          <p:nvPr/>
        </p:nvSpPr>
        <p:spPr bwMode="auto">
          <a:xfrm>
            <a:off x="2889250" y="6629400"/>
            <a:ext cx="4005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a:solidFill>
                  <a:schemeClr val="bg1"/>
                </a:solidFill>
                <a:latin typeface="Arial" pitchFamily="34" charset="0"/>
              </a:rPr>
              <a:t>Department of City &amp; Metropolitan Planning, University of Utah</a:t>
            </a:r>
          </a:p>
        </p:txBody>
      </p:sp>
      <p:sp>
        <p:nvSpPr>
          <p:cNvPr id="18435" name="Rectangle 3"/>
          <p:cNvSpPr txBox="1">
            <a:spLocks noChangeArrowheads="1"/>
          </p:cNvSpPr>
          <p:nvPr/>
        </p:nvSpPr>
        <p:spPr bwMode="auto">
          <a:xfrm>
            <a:off x="2879725" y="847138"/>
            <a:ext cx="3346450" cy="566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rgbClr val="B4CCE2"/>
              </a:buClr>
              <a:buFontTx/>
              <a:buNone/>
            </a:pPr>
            <a:r>
              <a:rPr lang="en-US" altLang="en-US" sz="2400" dirty="0">
                <a:latin typeface="Arial" pitchFamily="34" charset="0"/>
              </a:rPr>
              <a:t>Households and trips</a:t>
            </a:r>
          </a:p>
        </p:txBody>
      </p:sp>
      <p:sp>
        <p:nvSpPr>
          <p:cNvPr id="18436" name="Title 2"/>
          <p:cNvSpPr>
            <a:spLocks noGrp="1"/>
          </p:cNvSpPr>
          <p:nvPr>
            <p:ph type="title"/>
          </p:nvPr>
        </p:nvSpPr>
        <p:spPr>
          <a:xfrm>
            <a:off x="990600" y="159751"/>
            <a:ext cx="7315200" cy="581025"/>
          </a:xfrm>
        </p:spPr>
        <p:txBody>
          <a:bodyPr/>
          <a:lstStyle/>
          <a:p>
            <a:r>
              <a:rPr lang="en-US" altLang="en-US" dirty="0" smtClean="0"/>
              <a:t>Sample</a:t>
            </a:r>
          </a:p>
        </p:txBody>
      </p:sp>
      <p:graphicFrame>
        <p:nvGraphicFramePr>
          <p:cNvPr id="5" name="Table 4"/>
          <p:cNvGraphicFramePr>
            <a:graphicFrameLocks noGrp="1"/>
          </p:cNvGraphicFramePr>
          <p:nvPr>
            <p:extLst>
              <p:ext uri="{D42A27DB-BD31-4B8C-83A1-F6EECF244321}">
                <p14:modId xmlns:p14="http://schemas.microsoft.com/office/powerpoint/2010/main" val="12605591"/>
              </p:ext>
            </p:extLst>
          </p:nvPr>
        </p:nvGraphicFramePr>
        <p:xfrm>
          <a:off x="1200324" y="1508772"/>
          <a:ext cx="6880225" cy="4870703"/>
        </p:xfrm>
        <a:graphic>
          <a:graphicData uri="http://schemas.openxmlformats.org/drawingml/2006/table">
            <a:tbl>
              <a:tblPr/>
              <a:tblGrid>
                <a:gridCol w="2154237"/>
                <a:gridCol w="1314450"/>
                <a:gridCol w="2009775"/>
                <a:gridCol w="1401763"/>
              </a:tblGrid>
              <a:tr h="384047">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 </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Survey Date</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Surveyed Households</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Surveyed Trips</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Atlanta</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2011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9,575</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93,681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Austin</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2005</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1,450</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14,249</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Boston</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2011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7,826</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86,915</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Denver</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2010</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5,551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67,764</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Detroit</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2005</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939</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14,690</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Eugene</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2011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1,679</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16,563</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Houston</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2008</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5,276</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59,552</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Kansas City</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2004</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3,022</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31,779</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Minneapolis-St. Paul</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2010</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8,234</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79,236</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Portland</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2011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4,513</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47,551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Provo-Orem</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2012</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1,464</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19,255</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Sacramento</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2000</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3,520</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33,519</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Salt Lake City</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2012</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3,491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44,576</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San Antonio</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2007</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1,563</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14,952</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Seattle</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2006</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3,908</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40,450</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400">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Total</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 </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anose="02020603050405020304" pitchFamily="18" charset="0"/>
                          <a:ea typeface="Malgun Gothic" panose="020B0503020000020004" pitchFamily="34" charset="-127"/>
                        </a:rPr>
                        <a:t>62,011</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B4CCE2"/>
                        </a:buClr>
                        <a:defRPr sz="2000">
                          <a:solidFill>
                            <a:schemeClr val="tx1"/>
                          </a:solidFill>
                          <a:latin typeface="Arial" panose="020B0604020202020204" pitchFamily="34" charset="0"/>
                        </a:defRPr>
                      </a:lvl1pPr>
                      <a:lvl2pPr marL="742950" indent="-285750">
                        <a:spcBef>
                          <a:spcPct val="20000"/>
                        </a:spcBef>
                        <a:buClr>
                          <a:srgbClr val="B4CCE2"/>
                        </a:buClr>
                        <a:defRPr>
                          <a:solidFill>
                            <a:schemeClr val="tx1"/>
                          </a:solidFill>
                          <a:latin typeface="Arial" panose="020B0604020202020204" pitchFamily="34" charset="0"/>
                        </a:defRPr>
                      </a:lvl2pPr>
                      <a:lvl3pPr marL="1143000" indent="-228600">
                        <a:spcBef>
                          <a:spcPct val="20000"/>
                        </a:spcBef>
                        <a:buClr>
                          <a:srgbClr val="B4CCE2"/>
                        </a:buClr>
                        <a:defRPr sz="1600">
                          <a:solidFill>
                            <a:schemeClr val="tx1"/>
                          </a:solidFill>
                          <a:latin typeface="Arial" panose="020B0604020202020204" pitchFamily="34" charset="0"/>
                        </a:defRPr>
                      </a:lvl3pPr>
                      <a:lvl4pPr marL="1600200" indent="-228600">
                        <a:spcBef>
                          <a:spcPct val="20000"/>
                        </a:spcBef>
                        <a:buClr>
                          <a:srgbClr val="B4CCE2"/>
                        </a:buClr>
                        <a:defRPr sz="1400">
                          <a:solidFill>
                            <a:schemeClr val="tx1"/>
                          </a:solidFill>
                          <a:latin typeface="Arial" panose="020B0604020202020204" pitchFamily="34" charset="0"/>
                        </a:defRPr>
                      </a:lvl4pPr>
                      <a:lvl5pPr marL="2057400" indent="-228600">
                        <a:spcBef>
                          <a:spcPct val="20000"/>
                        </a:spcBef>
                        <a:buClr>
                          <a:srgbClr val="B4CCE2"/>
                        </a:buCl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anose="02020603050405020304" pitchFamily="18" charset="0"/>
                          <a:ea typeface="Malgun Gothic" panose="020B0503020000020004" pitchFamily="34" charset="-127"/>
                        </a:rPr>
                        <a:t>664,732</a:t>
                      </a:r>
                    </a:p>
                  </a:txBody>
                  <a:tcPr marL="68594" marR="6859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7"/>
          <p:cNvSpPr txBox="1">
            <a:spLocks noChangeArrowheads="1"/>
          </p:cNvSpPr>
          <p:nvPr/>
        </p:nvSpPr>
        <p:spPr bwMode="auto">
          <a:xfrm>
            <a:off x="2889250" y="6629400"/>
            <a:ext cx="4005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a:solidFill>
                  <a:schemeClr val="bg1"/>
                </a:solidFill>
                <a:latin typeface="Arial" pitchFamily="34" charset="0"/>
              </a:rPr>
              <a:t>Department of City &amp; Metropolitan Planning, University of Utah</a:t>
            </a:r>
          </a:p>
        </p:txBody>
      </p:sp>
      <p:sp>
        <p:nvSpPr>
          <p:cNvPr id="8" name="Rectangle 3"/>
          <p:cNvSpPr txBox="1">
            <a:spLocks noChangeArrowheads="1"/>
          </p:cNvSpPr>
          <p:nvPr/>
        </p:nvSpPr>
        <p:spPr bwMode="auto">
          <a:xfrm>
            <a:off x="1409700" y="947738"/>
            <a:ext cx="7796213" cy="1838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a:lstStyle>
          <a:p>
            <a:pPr marL="0" indent="0" eaLnBrk="1" hangingPunct="1">
              <a:buFontTx/>
              <a:buNone/>
              <a:defRPr/>
            </a:pPr>
            <a:r>
              <a:rPr lang="en-US" altLang="en-US" sz="2300" kern="0" dirty="0" smtClean="0"/>
              <a:t>Road network buffer were established around  household geocode location at three scales: 0.25 mile, 0.5 mile, 1 mile. Built </a:t>
            </a:r>
            <a:r>
              <a:rPr lang="en-US" altLang="en-US" sz="2300" kern="0" dirty="0"/>
              <a:t>environmental variables were computed for each household and all three buffer </a:t>
            </a:r>
            <a:r>
              <a:rPr lang="en-US" altLang="en-US" sz="2300" kern="0" dirty="0" smtClean="0"/>
              <a:t>scales. </a:t>
            </a:r>
          </a:p>
        </p:txBody>
      </p:sp>
      <p:grpSp>
        <p:nvGrpSpPr>
          <p:cNvPr id="20484" name="Group 1"/>
          <p:cNvGrpSpPr>
            <a:grpSpLocks/>
          </p:cNvGrpSpPr>
          <p:nvPr/>
        </p:nvGrpSpPr>
        <p:grpSpPr bwMode="auto">
          <a:xfrm>
            <a:off x="2538413" y="2557463"/>
            <a:ext cx="5834062" cy="4032250"/>
            <a:chOff x="2604976" y="2190086"/>
            <a:chExt cx="5833509" cy="4032481"/>
          </a:xfrm>
        </p:grpSpPr>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976" y="2190086"/>
              <a:ext cx="3880884" cy="4032481"/>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860" y="4679517"/>
              <a:ext cx="1952625" cy="1543050"/>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20485" name="Title 1"/>
          <p:cNvSpPr>
            <a:spLocks noGrp="1"/>
          </p:cNvSpPr>
          <p:nvPr>
            <p:ph type="title"/>
          </p:nvPr>
        </p:nvSpPr>
        <p:spPr>
          <a:xfrm>
            <a:off x="1111850" y="131709"/>
            <a:ext cx="7315200" cy="581025"/>
          </a:xfrm>
        </p:spPr>
        <p:txBody>
          <a:bodyPr/>
          <a:lstStyle/>
          <a:p>
            <a:r>
              <a:rPr lang="en-US" altLang="en-US" dirty="0" smtClean="0"/>
              <a:t>Buffer Widths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5600" y="322263"/>
            <a:ext cx="8474075" cy="581025"/>
          </a:xfrm>
        </p:spPr>
        <p:txBody>
          <a:bodyPr/>
          <a:lstStyle/>
          <a:p>
            <a:pPr eaLnBrk="1" hangingPunct="1"/>
            <a:r>
              <a:rPr lang="en-GB" altLang="en-US" smtClean="0"/>
              <a:t>7D variables consistently defined</a:t>
            </a:r>
          </a:p>
        </p:txBody>
      </p:sp>
      <p:sp>
        <p:nvSpPr>
          <p:cNvPr id="22531" name="TextBox 7"/>
          <p:cNvSpPr txBox="1">
            <a:spLocks noChangeArrowheads="1"/>
          </p:cNvSpPr>
          <p:nvPr/>
        </p:nvSpPr>
        <p:spPr bwMode="auto">
          <a:xfrm>
            <a:off x="2889250" y="6629400"/>
            <a:ext cx="4005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a:solidFill>
                  <a:schemeClr val="bg1"/>
                </a:solidFill>
                <a:latin typeface="Arial" pitchFamily="34" charset="0"/>
              </a:rPr>
              <a:t>Department of City &amp; Metropolitan Planning, University of Utah</a:t>
            </a:r>
          </a:p>
        </p:txBody>
      </p:sp>
      <p:sp>
        <p:nvSpPr>
          <p:cNvPr id="7" name="Rectangle 3"/>
          <p:cNvSpPr txBox="1">
            <a:spLocks noChangeArrowheads="1"/>
          </p:cNvSpPr>
          <p:nvPr/>
        </p:nvSpPr>
        <p:spPr bwMode="auto">
          <a:xfrm>
            <a:off x="5065713" y="1293813"/>
            <a:ext cx="4049712" cy="4727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65000"/>
              </a:spcBef>
              <a:defRPr/>
            </a:pPr>
            <a:endParaRPr lang="en-US" altLang="en-US" sz="900" dirty="0" smtClean="0">
              <a:solidFill>
                <a:srgbClr val="FFCC66"/>
              </a:solidFill>
              <a:effectLst>
                <a:outerShdw blurRad="38100" dist="38100" dir="2700000" algn="tl">
                  <a:srgbClr val="C0C0C0"/>
                </a:outerShdw>
              </a:effectLst>
            </a:endParaRPr>
          </a:p>
          <a:p>
            <a:pPr eaLnBrk="1" hangingPunct="1">
              <a:spcBef>
                <a:spcPct val="65000"/>
              </a:spcBef>
              <a:defRPr/>
            </a:pPr>
            <a:r>
              <a:rPr lang="en-US" altLang="en-US" dirty="0" smtClean="0"/>
              <a:t>Density</a:t>
            </a:r>
          </a:p>
          <a:p>
            <a:pPr eaLnBrk="1" hangingPunct="1">
              <a:spcBef>
                <a:spcPct val="65000"/>
              </a:spcBef>
              <a:defRPr/>
            </a:pPr>
            <a:r>
              <a:rPr lang="en-US" altLang="en-US" dirty="0" smtClean="0"/>
              <a:t>Diversity</a:t>
            </a:r>
          </a:p>
          <a:p>
            <a:pPr eaLnBrk="1" hangingPunct="1">
              <a:spcBef>
                <a:spcPct val="65000"/>
              </a:spcBef>
              <a:defRPr/>
            </a:pPr>
            <a:r>
              <a:rPr lang="en-US" altLang="en-US" dirty="0" smtClean="0"/>
              <a:t>Design</a:t>
            </a:r>
          </a:p>
          <a:p>
            <a:pPr eaLnBrk="1" hangingPunct="1">
              <a:spcBef>
                <a:spcPct val="65000"/>
              </a:spcBef>
              <a:defRPr/>
            </a:pPr>
            <a:r>
              <a:rPr lang="en-US" altLang="en-US" dirty="0" smtClean="0"/>
              <a:t>Destination Accessibility</a:t>
            </a:r>
          </a:p>
          <a:p>
            <a:pPr eaLnBrk="1" hangingPunct="1">
              <a:spcBef>
                <a:spcPct val="65000"/>
              </a:spcBef>
              <a:defRPr/>
            </a:pPr>
            <a:r>
              <a:rPr lang="en-US" altLang="en-US" dirty="0" smtClean="0"/>
              <a:t>Distance to Transit</a:t>
            </a:r>
          </a:p>
          <a:p>
            <a:pPr eaLnBrk="1" hangingPunct="1">
              <a:spcBef>
                <a:spcPct val="65000"/>
              </a:spcBef>
              <a:defRPr/>
            </a:pPr>
            <a:r>
              <a:rPr lang="en-US" altLang="en-US" dirty="0" smtClean="0"/>
              <a:t>Development Scale</a:t>
            </a:r>
          </a:p>
          <a:p>
            <a:pPr eaLnBrk="1" hangingPunct="1">
              <a:spcBef>
                <a:spcPct val="65000"/>
              </a:spcBef>
              <a:defRPr/>
            </a:pPr>
            <a:r>
              <a:rPr lang="en-US" altLang="en-US" dirty="0" smtClean="0"/>
              <a:t>Demographics</a:t>
            </a:r>
            <a:endParaRPr lang="en-US" altLang="en-US" sz="1800" dirty="0" smtClean="0"/>
          </a:p>
        </p:txBody>
      </p:sp>
      <p:pic>
        <p:nvPicPr>
          <p:cNvPr id="22533" name="Picture 4" descr="subdivision"/>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409700" y="4008438"/>
            <a:ext cx="3276600" cy="2286000"/>
          </a:xfrm>
          <a:ln>
            <a:solidFill>
              <a:schemeClr val="tx1"/>
            </a:solidFill>
            <a:miter lim="800000"/>
            <a:headEnd/>
            <a:tailEnd/>
          </a:ln>
        </p:spPr>
      </p:pic>
      <p:pic>
        <p:nvPicPr>
          <p:cNvPr id="22534" name="Picture 5" descr="aerial_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390650"/>
            <a:ext cx="3276600" cy="2362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0863" y="371475"/>
            <a:ext cx="8045450" cy="5457825"/>
          </a:xfrm>
          <a:prstGeom prst="ellipse">
            <a:avLst/>
          </a:prstGeom>
          <a:solidFill>
            <a:schemeClr val="bg1">
              <a:lumMod val="75000"/>
              <a:lumOff val="2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a:lstStyle/>
          <a:p>
            <a:pPr algn="ctr" eaLnBrk="1" fontAlgn="auto" hangingPunct="1">
              <a:spcBef>
                <a:spcPts val="0"/>
              </a:spcBef>
              <a:spcAft>
                <a:spcPts val="0"/>
              </a:spcAft>
              <a:defRPr/>
            </a:pPr>
            <a:endParaRPr lang="en-US" b="1" dirty="0"/>
          </a:p>
        </p:txBody>
      </p:sp>
      <p:sp>
        <p:nvSpPr>
          <p:cNvPr id="4" name="Oval 3"/>
          <p:cNvSpPr/>
          <p:nvPr/>
        </p:nvSpPr>
        <p:spPr>
          <a:xfrm>
            <a:off x="1347788" y="1819275"/>
            <a:ext cx="6750050" cy="3941763"/>
          </a:xfrm>
          <a:prstGeom prst="ellipse">
            <a:avLst/>
          </a:prstGeom>
          <a:solidFill>
            <a:srgbClr val="C0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432" rIns="27432" anchor="ctr"/>
          <a:lstStyle/>
          <a:p>
            <a:pPr algn="ctr" eaLnBrk="1" fontAlgn="auto" hangingPunct="1">
              <a:spcBef>
                <a:spcPts val="0"/>
              </a:spcBef>
              <a:spcAft>
                <a:spcPts val="0"/>
              </a:spcAft>
              <a:defRPr/>
            </a:pPr>
            <a:endParaRPr lang="en-US" sz="1400" dirty="0"/>
          </a:p>
        </p:txBody>
      </p:sp>
      <p:sp>
        <p:nvSpPr>
          <p:cNvPr id="15" name="TextBox 14"/>
          <p:cNvSpPr txBox="1">
            <a:spLocks noChangeArrowheads="1"/>
          </p:cNvSpPr>
          <p:nvPr/>
        </p:nvSpPr>
        <p:spPr bwMode="auto">
          <a:xfrm>
            <a:off x="2970213" y="6151563"/>
            <a:ext cx="3452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a:t>Hierarchical Linear Modeling</a:t>
            </a:r>
          </a:p>
        </p:txBody>
      </p:sp>
      <p:sp>
        <p:nvSpPr>
          <p:cNvPr id="16" name="TextBox 15"/>
          <p:cNvSpPr txBox="1">
            <a:spLocks noChangeArrowheads="1"/>
          </p:cNvSpPr>
          <p:nvPr/>
        </p:nvSpPr>
        <p:spPr bwMode="auto">
          <a:xfrm>
            <a:off x="3027363" y="473075"/>
            <a:ext cx="36433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a:t>Metropolitan Areas</a:t>
            </a:r>
          </a:p>
          <a:p>
            <a:pPr algn="ctr" eaLnBrk="1" hangingPunct="1">
              <a:spcBef>
                <a:spcPct val="0"/>
              </a:spcBef>
              <a:buFontTx/>
              <a:buNone/>
            </a:pPr>
            <a:endParaRPr lang="en-US" altLang="en-US" sz="1800" b="1"/>
          </a:p>
          <a:p>
            <a:pPr eaLnBrk="1" hangingPunct="1">
              <a:spcBef>
                <a:spcPct val="0"/>
              </a:spcBef>
              <a:buFontTx/>
              <a:buNone/>
            </a:pPr>
            <a:r>
              <a:rPr lang="en-US" altLang="en-US" sz="1400">
                <a:solidFill>
                  <a:srgbClr val="FFFFFF"/>
                </a:solidFill>
              </a:rPr>
              <a:t>Metropolitan area population </a:t>
            </a:r>
          </a:p>
          <a:p>
            <a:pPr eaLnBrk="1" hangingPunct="1">
              <a:spcBef>
                <a:spcPct val="0"/>
              </a:spcBef>
              <a:buFontTx/>
              <a:buNone/>
            </a:pPr>
            <a:r>
              <a:rPr lang="en-US" altLang="en-US" sz="1400">
                <a:solidFill>
                  <a:srgbClr val="FFFFFF"/>
                </a:solidFill>
              </a:rPr>
              <a:t>Metropolitan area employment </a:t>
            </a:r>
          </a:p>
          <a:p>
            <a:pPr eaLnBrk="1" hangingPunct="1">
              <a:spcBef>
                <a:spcPct val="0"/>
              </a:spcBef>
              <a:buFontTx/>
              <a:buNone/>
            </a:pPr>
            <a:r>
              <a:rPr lang="en-US" altLang="en-US" sz="1400">
                <a:solidFill>
                  <a:srgbClr val="FFFFFF"/>
                </a:solidFill>
              </a:rPr>
              <a:t>Compactness index</a:t>
            </a:r>
          </a:p>
          <a:p>
            <a:pPr eaLnBrk="1" hangingPunct="1">
              <a:spcBef>
                <a:spcPct val="0"/>
              </a:spcBef>
              <a:buFontTx/>
              <a:buNone/>
            </a:pPr>
            <a:endParaRPr lang="en-US" altLang="en-US" sz="1800"/>
          </a:p>
        </p:txBody>
      </p:sp>
      <p:sp>
        <p:nvSpPr>
          <p:cNvPr id="17" name="TextBox 16"/>
          <p:cNvSpPr txBox="1">
            <a:spLocks noChangeArrowheads="1"/>
          </p:cNvSpPr>
          <p:nvPr/>
        </p:nvSpPr>
        <p:spPr bwMode="auto">
          <a:xfrm>
            <a:off x="2897188" y="1979613"/>
            <a:ext cx="392906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t>Individual Households</a:t>
            </a:r>
          </a:p>
          <a:p>
            <a:pPr algn="ctr" eaLnBrk="1" hangingPunct="1">
              <a:spcBef>
                <a:spcPct val="0"/>
              </a:spcBef>
              <a:buFontTx/>
              <a:buNone/>
            </a:pPr>
            <a:endParaRPr lang="en-US" altLang="en-US" sz="2000" b="1" dirty="0"/>
          </a:p>
          <a:p>
            <a:pPr eaLnBrk="1" hangingPunct="1">
              <a:spcBef>
                <a:spcPct val="0"/>
              </a:spcBef>
              <a:buFontTx/>
              <a:buNone/>
            </a:pPr>
            <a:r>
              <a:rPr lang="en-US" altLang="en-US" sz="1400" b="1" dirty="0">
                <a:solidFill>
                  <a:srgbClr val="FFFFFF"/>
                </a:solidFill>
              </a:rPr>
              <a:t>Household VMT</a:t>
            </a:r>
          </a:p>
          <a:p>
            <a:pPr eaLnBrk="1" hangingPunct="1">
              <a:spcBef>
                <a:spcPct val="0"/>
              </a:spcBef>
              <a:buFontTx/>
              <a:buNone/>
            </a:pPr>
            <a:r>
              <a:rPr lang="en-US" altLang="en-US" sz="1400" b="1" dirty="0">
                <a:solidFill>
                  <a:srgbClr val="FFFFFF"/>
                </a:solidFill>
              </a:rPr>
              <a:t>Household number of transit trips</a:t>
            </a:r>
          </a:p>
          <a:p>
            <a:pPr eaLnBrk="1" hangingPunct="1">
              <a:spcBef>
                <a:spcPct val="0"/>
              </a:spcBef>
              <a:buFontTx/>
              <a:buNone/>
            </a:pPr>
            <a:r>
              <a:rPr lang="en-US" altLang="en-US" sz="1400" b="1" dirty="0">
                <a:solidFill>
                  <a:srgbClr val="FFFFFF"/>
                </a:solidFill>
              </a:rPr>
              <a:t>Number of household vehicles</a:t>
            </a:r>
          </a:p>
          <a:p>
            <a:pPr eaLnBrk="1" hangingPunct="1">
              <a:spcBef>
                <a:spcPct val="0"/>
              </a:spcBef>
              <a:buFontTx/>
              <a:buNone/>
            </a:pPr>
            <a:endParaRPr lang="en-US" altLang="en-US" sz="1400" dirty="0">
              <a:solidFill>
                <a:srgbClr val="FFFFFF"/>
              </a:solidFill>
            </a:endParaRPr>
          </a:p>
          <a:p>
            <a:pPr eaLnBrk="1" hangingPunct="1">
              <a:spcBef>
                <a:spcPct val="0"/>
              </a:spcBef>
              <a:buFontTx/>
              <a:buNone/>
            </a:pPr>
            <a:r>
              <a:rPr lang="en-US" altLang="en-US" sz="1400" dirty="0">
                <a:solidFill>
                  <a:srgbClr val="FFFFFF"/>
                </a:solidFill>
              </a:rPr>
              <a:t>Household size</a:t>
            </a:r>
          </a:p>
          <a:p>
            <a:pPr eaLnBrk="1" hangingPunct="1">
              <a:spcBef>
                <a:spcPct val="0"/>
              </a:spcBef>
              <a:buFontTx/>
              <a:buNone/>
            </a:pPr>
            <a:r>
              <a:rPr lang="en-US" altLang="en-US" sz="1400" dirty="0">
                <a:solidFill>
                  <a:srgbClr val="FFFFFF"/>
                </a:solidFill>
              </a:rPr>
              <a:t>Household income</a:t>
            </a:r>
          </a:p>
          <a:p>
            <a:pPr eaLnBrk="1" hangingPunct="1">
              <a:spcBef>
                <a:spcPct val="0"/>
              </a:spcBef>
              <a:buFontTx/>
              <a:buNone/>
            </a:pPr>
            <a:r>
              <a:rPr lang="en-US" altLang="en-US" sz="1400" dirty="0">
                <a:solidFill>
                  <a:srgbClr val="FFFFFF"/>
                </a:solidFill>
              </a:rPr>
              <a:t>Transit frequencies</a:t>
            </a:r>
          </a:p>
          <a:p>
            <a:pPr eaLnBrk="1" hangingPunct="1">
              <a:spcBef>
                <a:spcPct val="0"/>
              </a:spcBef>
              <a:buFontTx/>
              <a:buNone/>
            </a:pPr>
            <a:r>
              <a:rPr lang="en-US" altLang="en-US" sz="1400" dirty="0">
                <a:solidFill>
                  <a:srgbClr val="FFFFFF"/>
                </a:solidFill>
              </a:rPr>
              <a:t>Activity density</a:t>
            </a:r>
          </a:p>
          <a:p>
            <a:pPr eaLnBrk="1" hangingPunct="1">
              <a:spcBef>
                <a:spcPct val="0"/>
              </a:spcBef>
              <a:buFontTx/>
              <a:buNone/>
            </a:pPr>
            <a:r>
              <a:rPr lang="en-US" altLang="en-US" sz="1400" dirty="0">
                <a:solidFill>
                  <a:srgbClr val="FFFFFF"/>
                </a:solidFill>
              </a:rPr>
              <a:t>Job-population balance </a:t>
            </a:r>
          </a:p>
          <a:p>
            <a:pPr eaLnBrk="1" hangingPunct="1">
              <a:spcBef>
                <a:spcPct val="0"/>
              </a:spcBef>
              <a:buFontTx/>
              <a:buNone/>
            </a:pPr>
            <a:r>
              <a:rPr lang="en-US" altLang="en-US" sz="1400" dirty="0">
                <a:solidFill>
                  <a:srgbClr val="FFFFFF"/>
                </a:solidFill>
              </a:rPr>
              <a:t>Land use mix </a:t>
            </a:r>
          </a:p>
          <a:p>
            <a:pPr eaLnBrk="1" hangingPunct="1">
              <a:spcBef>
                <a:spcPct val="0"/>
              </a:spcBef>
              <a:buFontTx/>
              <a:buNone/>
            </a:pPr>
            <a:r>
              <a:rPr lang="en-US" altLang="en-US" sz="1400" dirty="0">
                <a:solidFill>
                  <a:srgbClr val="FFFFFF"/>
                </a:solidFill>
              </a:rPr>
              <a:t>Intersection density </a:t>
            </a:r>
          </a:p>
          <a:p>
            <a:pPr eaLnBrk="1" hangingPunct="1">
              <a:spcBef>
                <a:spcPct val="0"/>
              </a:spcBef>
              <a:buFontTx/>
              <a:buNone/>
            </a:pPr>
            <a:r>
              <a:rPr lang="en-US" altLang="en-US" sz="1400" dirty="0">
                <a:solidFill>
                  <a:srgbClr val="FFFFFF"/>
                </a:solidFill>
              </a:rPr>
              <a:t>Proportion of 4-way intersections </a:t>
            </a:r>
          </a:p>
          <a:p>
            <a:pPr eaLnBrk="1" hangingPunct="1">
              <a:spcBef>
                <a:spcPct val="0"/>
              </a:spcBef>
              <a:buFontTx/>
              <a:buNone/>
            </a:pPr>
            <a:r>
              <a:rPr lang="en-US" altLang="en-US" sz="1400" dirty="0">
                <a:solidFill>
                  <a:srgbClr val="FFFFFF"/>
                </a:solidFill>
              </a:rPr>
              <a:t>Single family housing unit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animEffect transition="in" filter="fade">
                                      <p:cBhvr>
                                        <p:cTn id="7" dur="500"/>
                                        <p:tgtEl>
                                          <p:spTgt spid="17">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7" end="7"/>
                                            </p:txEl>
                                          </p:spTgt>
                                        </p:tgtEl>
                                        <p:attrNameLst>
                                          <p:attrName>style.visibility</p:attrName>
                                        </p:attrNameLst>
                                      </p:cBhvr>
                                      <p:to>
                                        <p:strVal val="visible"/>
                                      </p:to>
                                    </p:set>
                                    <p:animEffect transition="in" filter="fade">
                                      <p:cBhvr>
                                        <p:cTn id="12" dur="500"/>
                                        <p:tgtEl>
                                          <p:spTgt spid="17">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8" end="8"/>
                                            </p:txEl>
                                          </p:spTgt>
                                        </p:tgtEl>
                                        <p:attrNameLst>
                                          <p:attrName>style.visibility</p:attrName>
                                        </p:attrNameLst>
                                      </p:cBhvr>
                                      <p:to>
                                        <p:strVal val="visible"/>
                                      </p:to>
                                    </p:set>
                                    <p:animEffect transition="in" filter="fade">
                                      <p:cBhvr>
                                        <p:cTn id="17" dur="500"/>
                                        <p:tgtEl>
                                          <p:spTgt spid="17">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9" end="9"/>
                                            </p:txEl>
                                          </p:spTgt>
                                        </p:tgtEl>
                                        <p:attrNameLst>
                                          <p:attrName>style.visibility</p:attrName>
                                        </p:attrNameLst>
                                      </p:cBhvr>
                                      <p:to>
                                        <p:strVal val="visible"/>
                                      </p:to>
                                    </p:set>
                                    <p:animEffect transition="in" filter="fade">
                                      <p:cBhvr>
                                        <p:cTn id="22" dur="500"/>
                                        <p:tgtEl>
                                          <p:spTgt spid="17">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animEffect transition="in" filter="fade">
                                      <p:cBhvr>
                                        <p:cTn id="27" dur="500"/>
                                        <p:tgtEl>
                                          <p:spTgt spid="17">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11" end="11"/>
                                            </p:txEl>
                                          </p:spTgt>
                                        </p:tgtEl>
                                        <p:attrNameLst>
                                          <p:attrName>style.visibility</p:attrName>
                                        </p:attrNameLst>
                                      </p:cBhvr>
                                      <p:to>
                                        <p:strVal val="visible"/>
                                      </p:to>
                                    </p:set>
                                    <p:animEffect transition="in" filter="fade">
                                      <p:cBhvr>
                                        <p:cTn id="32" dur="500"/>
                                        <p:tgtEl>
                                          <p:spTgt spid="17">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12" end="12"/>
                                            </p:txEl>
                                          </p:spTgt>
                                        </p:tgtEl>
                                        <p:attrNameLst>
                                          <p:attrName>style.visibility</p:attrName>
                                        </p:attrNameLst>
                                      </p:cBhvr>
                                      <p:to>
                                        <p:strVal val="visible"/>
                                      </p:to>
                                    </p:set>
                                    <p:animEffect transition="in" filter="fade">
                                      <p:cBhvr>
                                        <p:cTn id="37" dur="500"/>
                                        <p:tgtEl>
                                          <p:spTgt spid="17">
                                            <p:txEl>
                                              <p:pRg st="12" end="1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xEl>
                                              <p:pRg st="13" end="13"/>
                                            </p:txEl>
                                          </p:spTgt>
                                        </p:tgtEl>
                                        <p:attrNameLst>
                                          <p:attrName>style.visibility</p:attrName>
                                        </p:attrNameLst>
                                      </p:cBhvr>
                                      <p:to>
                                        <p:strVal val="visible"/>
                                      </p:to>
                                    </p:set>
                                    <p:animEffect transition="in" filter="fade">
                                      <p:cBhvr>
                                        <p:cTn id="42" dur="500"/>
                                        <p:tgtEl>
                                          <p:spTgt spid="17">
                                            <p:txEl>
                                              <p:pRg st="13" end="1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fade">
                                      <p:cBhvr>
                                        <p:cTn id="47" dur="500"/>
                                        <p:tgtEl>
                                          <p:spTgt spid="16">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xEl>
                                              <p:pRg st="3" end="3"/>
                                            </p:txEl>
                                          </p:spTgt>
                                        </p:tgtEl>
                                        <p:attrNameLst>
                                          <p:attrName>style.visibility</p:attrName>
                                        </p:attrNameLst>
                                      </p:cBhvr>
                                      <p:to>
                                        <p:strVal val="visible"/>
                                      </p:to>
                                    </p:set>
                                    <p:animEffect transition="in" filter="fade">
                                      <p:cBhvr>
                                        <p:cTn id="50" dur="500"/>
                                        <p:tgtEl>
                                          <p:spTgt spid="16">
                                            <p:txEl>
                                              <p:pRg st="3" end="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xEl>
                                              <p:pRg st="4" end="4"/>
                                            </p:txEl>
                                          </p:spTgt>
                                        </p:tgtEl>
                                        <p:attrNameLst>
                                          <p:attrName>style.visibility</p:attrName>
                                        </p:attrNameLst>
                                      </p:cBhvr>
                                      <p:to>
                                        <p:strVal val="visible"/>
                                      </p:to>
                                    </p:set>
                                    <p:animEffect transition="in" filter="fade">
                                      <p:cBhvr>
                                        <p:cTn id="53" dur="500"/>
                                        <p:tgtEl>
                                          <p:spTgt spid="16">
                                            <p:txEl>
                                              <p:pRg st="4" end="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Effect transition="in" filter="fade">
                                      <p:cBhvr>
                                        <p:cTn id="58" dur="500"/>
                                        <p:tgtEl>
                                          <p:spTgt spid="16">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36638" y="224011"/>
            <a:ext cx="7315200" cy="581025"/>
          </a:xfrm>
        </p:spPr>
        <p:txBody>
          <a:bodyPr/>
          <a:lstStyle/>
          <a:p>
            <a:pPr eaLnBrk="1" hangingPunct="1"/>
            <a:r>
              <a:rPr lang="en-GB" altLang="en-US" dirty="0" smtClean="0"/>
              <a:t>Statistical Analysis</a:t>
            </a:r>
            <a:endParaRPr lang="en-US" altLang="en-US" dirty="0" smtClean="0"/>
          </a:p>
        </p:txBody>
      </p:sp>
      <p:sp>
        <p:nvSpPr>
          <p:cNvPr id="27651" name="TextBox 7"/>
          <p:cNvSpPr txBox="1">
            <a:spLocks noChangeArrowheads="1"/>
          </p:cNvSpPr>
          <p:nvPr/>
        </p:nvSpPr>
        <p:spPr bwMode="auto">
          <a:xfrm>
            <a:off x="2889250" y="6629400"/>
            <a:ext cx="4005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000">
                <a:solidFill>
                  <a:schemeClr val="bg1"/>
                </a:solidFill>
                <a:latin typeface="Arial" pitchFamily="34" charset="0"/>
              </a:rPr>
              <a:t>Department of City &amp; Metropolitan Planning, University of Utah</a:t>
            </a:r>
          </a:p>
        </p:txBody>
      </p:sp>
      <p:sp>
        <p:nvSpPr>
          <p:cNvPr id="27652" name="Rectangle 3"/>
          <p:cNvSpPr txBox="1">
            <a:spLocks noChangeArrowheads="1"/>
          </p:cNvSpPr>
          <p:nvPr/>
        </p:nvSpPr>
        <p:spPr bwMode="auto">
          <a:xfrm>
            <a:off x="762954" y="1516530"/>
            <a:ext cx="7881937" cy="456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rgbClr val="B4CCE2"/>
              </a:buClr>
            </a:pPr>
            <a:r>
              <a:rPr lang="en-US" altLang="en-US" sz="2400" dirty="0">
                <a:latin typeface="Arial" pitchFamily="34" charset="0"/>
              </a:rPr>
              <a:t>Multilevel modeling (MLM / HLM) partitions variance between the household/neighborhood level (Level 1) and the region level (Level 2) and then seeks to explain the variance at each level in terms of D variables</a:t>
            </a:r>
            <a:r>
              <a:rPr lang="en-US" altLang="en-US" sz="2400" dirty="0" smtClean="0">
                <a:latin typeface="Arial" pitchFamily="34" charset="0"/>
              </a:rPr>
              <a:t>.</a:t>
            </a:r>
          </a:p>
          <a:p>
            <a:pPr marL="0" indent="0" eaLnBrk="1" hangingPunct="1">
              <a:buClr>
                <a:srgbClr val="B4CCE2"/>
              </a:buClr>
              <a:buNone/>
            </a:pPr>
            <a:endParaRPr lang="en-US" altLang="en-US" sz="2400" dirty="0">
              <a:latin typeface="Arial" pitchFamily="34" charset="0"/>
            </a:endParaRPr>
          </a:p>
          <a:p>
            <a:pPr eaLnBrk="1" hangingPunct="1">
              <a:buClr>
                <a:srgbClr val="B4CCE2"/>
              </a:buClr>
              <a:buFont typeface="Wingdings" pitchFamily="2" charset="2"/>
              <a:buChar char="q"/>
            </a:pPr>
            <a:endParaRPr lang="en-US" altLang="en-US" sz="800" dirty="0">
              <a:latin typeface="Arial" pitchFamily="34" charset="0"/>
            </a:endParaRPr>
          </a:p>
          <a:p>
            <a:pPr eaLnBrk="1" hangingPunct="1">
              <a:buClr>
                <a:srgbClr val="B4CCE2"/>
              </a:buClr>
            </a:pPr>
            <a:r>
              <a:rPr lang="en-US" altLang="en-US" sz="2400" dirty="0">
                <a:latin typeface="Arial" pitchFamily="34" charset="0"/>
              </a:rPr>
              <a:t>Two-stage “hurdle” model </a:t>
            </a:r>
          </a:p>
          <a:p>
            <a:pPr lvl="1" eaLnBrk="1" hangingPunct="1">
              <a:buClr>
                <a:srgbClr val="B4CCE2"/>
              </a:buClr>
              <a:buFontTx/>
              <a:buChar char="-"/>
            </a:pPr>
            <a:r>
              <a:rPr lang="en-US" altLang="en-US" sz="2000" dirty="0" smtClean="0">
                <a:latin typeface="Arial" pitchFamily="34" charset="0"/>
              </a:rPr>
              <a:t>The </a:t>
            </a:r>
            <a:r>
              <a:rPr lang="en-US" altLang="en-US" sz="2000" dirty="0">
                <a:latin typeface="Arial" pitchFamily="34" charset="0"/>
              </a:rPr>
              <a:t>stage 1 categorizes households as either generating VMT and transit trips or </a:t>
            </a:r>
            <a:r>
              <a:rPr lang="en-US" altLang="en-US" sz="2000" dirty="0" smtClean="0">
                <a:latin typeface="Arial" pitchFamily="34" charset="0"/>
              </a:rPr>
              <a:t>not.</a:t>
            </a:r>
          </a:p>
          <a:p>
            <a:pPr lvl="1" eaLnBrk="1" hangingPunct="1">
              <a:buClr>
                <a:srgbClr val="B4CCE2"/>
              </a:buClr>
              <a:buFontTx/>
              <a:buChar char="-"/>
            </a:pPr>
            <a:r>
              <a:rPr lang="en-US" altLang="en-US" sz="2000" dirty="0" smtClean="0">
                <a:latin typeface="Arial" pitchFamily="34" charset="0"/>
              </a:rPr>
              <a:t>The </a:t>
            </a:r>
            <a:r>
              <a:rPr lang="en-US" altLang="en-US" sz="2000" dirty="0">
                <a:latin typeface="Arial" pitchFamily="34" charset="0"/>
              </a:rPr>
              <a:t>stage 2 model estimates the amount of VMT and number of transit trips generated for households with any VMT and transit trips.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85813" y="2579688"/>
          <a:ext cx="7766050" cy="3059112"/>
        </p:xfrm>
        <a:graphic>
          <a:graphicData uri="http://schemas.openxmlformats.org/drawingml/2006/table">
            <a:tbl>
              <a:tblPr firstRow="1" firstCol="1" bandRow="1">
                <a:tableStyleId>{B301B821-A1FF-4177-AEE7-76D212191A09}</a:tableStyleId>
              </a:tblPr>
              <a:tblGrid>
                <a:gridCol w="1326060"/>
                <a:gridCol w="1546194"/>
                <a:gridCol w="1611093"/>
                <a:gridCol w="1657576"/>
                <a:gridCol w="1625127"/>
              </a:tblGrid>
              <a:tr h="254926">
                <a:tc>
                  <a:txBody>
                    <a:bodyPr/>
                    <a:lstStyle/>
                    <a:p>
                      <a:pPr>
                        <a:lnSpc>
                          <a:spcPct val="115000"/>
                        </a:lnSpc>
                      </a:pPr>
                      <a:endParaRPr lang="en-US" sz="1400" dirty="0">
                        <a:effectLst/>
                        <a:latin typeface="Calibri"/>
                      </a:endParaRPr>
                    </a:p>
                  </a:txBody>
                  <a:tcPr marL="45721" marR="45721" marT="9523" marB="0" anchor="b"/>
                </a:tc>
                <a:tc>
                  <a:txBody>
                    <a:bodyPr/>
                    <a:lstStyle/>
                    <a:p>
                      <a:pPr marL="0" marR="0">
                        <a:lnSpc>
                          <a:spcPct val="115000"/>
                        </a:lnSpc>
                        <a:spcBef>
                          <a:spcPts val="0"/>
                        </a:spcBef>
                        <a:spcAft>
                          <a:spcPts val="0"/>
                        </a:spcAft>
                      </a:pPr>
                      <a:r>
                        <a:rPr lang="en-US" sz="1400">
                          <a:effectLst/>
                        </a:rPr>
                        <a:t>coefficient</a:t>
                      </a:r>
                      <a:endParaRPr lang="en-US" sz="1400">
                        <a:effectLst/>
                        <a:latin typeface="Calibri"/>
                        <a:ea typeface="Calibri"/>
                        <a:cs typeface="Arial"/>
                      </a:endParaRPr>
                    </a:p>
                  </a:txBody>
                  <a:tcPr marL="45721" marR="45721" marT="9523" marB="0" anchor="b"/>
                </a:tc>
                <a:tc>
                  <a:txBody>
                    <a:bodyPr/>
                    <a:lstStyle/>
                    <a:p>
                      <a:pPr marL="0" marR="0">
                        <a:lnSpc>
                          <a:spcPct val="115000"/>
                        </a:lnSpc>
                        <a:spcBef>
                          <a:spcPts val="0"/>
                        </a:spcBef>
                        <a:spcAft>
                          <a:spcPts val="0"/>
                        </a:spcAft>
                      </a:pPr>
                      <a:r>
                        <a:rPr lang="en-US" sz="1400">
                          <a:effectLst/>
                        </a:rPr>
                        <a:t>standard error</a:t>
                      </a:r>
                      <a:endParaRPr lang="en-US" sz="1400">
                        <a:effectLst/>
                        <a:latin typeface="Calibri"/>
                        <a:ea typeface="Calibri"/>
                        <a:cs typeface="Arial"/>
                      </a:endParaRPr>
                    </a:p>
                  </a:txBody>
                  <a:tcPr marL="45721" marR="45721" marT="9523" marB="0" anchor="b"/>
                </a:tc>
                <a:tc>
                  <a:txBody>
                    <a:bodyPr/>
                    <a:lstStyle/>
                    <a:p>
                      <a:pPr marL="0" marR="0">
                        <a:lnSpc>
                          <a:spcPct val="115000"/>
                        </a:lnSpc>
                        <a:spcBef>
                          <a:spcPts val="0"/>
                        </a:spcBef>
                        <a:spcAft>
                          <a:spcPts val="0"/>
                        </a:spcAft>
                      </a:pPr>
                      <a:r>
                        <a:rPr lang="en-US" sz="1400">
                          <a:effectLst/>
                        </a:rPr>
                        <a:t>t-ratio</a:t>
                      </a:r>
                      <a:endParaRPr lang="en-US" sz="1400">
                        <a:effectLst/>
                        <a:latin typeface="Calibri"/>
                        <a:ea typeface="Calibri"/>
                        <a:cs typeface="Arial"/>
                      </a:endParaRPr>
                    </a:p>
                  </a:txBody>
                  <a:tcPr marL="45721" marR="45721" marT="9523" marB="0" anchor="b"/>
                </a:tc>
                <a:tc>
                  <a:txBody>
                    <a:bodyPr/>
                    <a:lstStyle/>
                    <a:p>
                      <a:pPr marL="0" marR="0">
                        <a:lnSpc>
                          <a:spcPct val="115000"/>
                        </a:lnSpc>
                        <a:spcBef>
                          <a:spcPts val="0"/>
                        </a:spcBef>
                        <a:spcAft>
                          <a:spcPts val="0"/>
                        </a:spcAft>
                      </a:pPr>
                      <a:r>
                        <a:rPr lang="en-US" sz="1400">
                          <a:effectLst/>
                        </a:rPr>
                        <a:t>p-value</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a:effectLst/>
                        </a:rPr>
                        <a:t>constant</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-0.108</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0.042</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-2.56</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0.027</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err="1">
                          <a:effectLst/>
                        </a:rPr>
                        <a:t>hhsize</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0.060</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0.008</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7.86</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err="1">
                          <a:effectLst/>
                        </a:rPr>
                        <a:t>hhworkers</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0.142</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0.011</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13.21</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err="1">
                          <a:effectLst/>
                        </a:rPr>
                        <a:t>hhincome</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0.0086</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0.0006</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14.71</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err="1">
                          <a:effectLst/>
                        </a:rPr>
                        <a:t>sf</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0.301</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0.021</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14.11</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a:effectLst/>
                        </a:rPr>
                        <a:t>emp10a</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-0.0019</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0.0009</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2.094</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0.036</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err="1">
                          <a:effectLst/>
                        </a:rPr>
                        <a:t>actdenqmi</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-0.0057</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0.0010</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-5.90</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err="1">
                          <a:effectLst/>
                        </a:rPr>
                        <a:t>entropyqmi</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-0.142</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0.021</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-6.81</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err="1">
                          <a:effectLst/>
                        </a:rPr>
                        <a:t>intdenhmi</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-0.00089</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0.0001</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-7.86</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a:effectLst/>
                        </a:rPr>
                        <a:t>int4whmi</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-0.0013</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0.0003</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-4.90</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1" marR="45721" marT="9523" marB="0" anchor="b"/>
                </a:tc>
              </a:tr>
              <a:tr h="254926">
                <a:tc>
                  <a:txBody>
                    <a:bodyPr/>
                    <a:lstStyle/>
                    <a:p>
                      <a:pPr marL="0" marR="0">
                        <a:lnSpc>
                          <a:spcPct val="115000"/>
                        </a:lnSpc>
                        <a:spcBef>
                          <a:spcPts val="0"/>
                        </a:spcBef>
                        <a:spcAft>
                          <a:spcPts val="0"/>
                        </a:spcAft>
                      </a:pPr>
                      <a:r>
                        <a:rPr lang="en-US" sz="1400" dirty="0" err="1">
                          <a:effectLst/>
                        </a:rPr>
                        <a:t>tfreq</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-0.00029</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a:effectLst/>
                        </a:rPr>
                        <a:t>0.00008</a:t>
                      </a:r>
                      <a:endParaRPr lang="en-US" sz="140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-3.83</a:t>
                      </a:r>
                      <a:endParaRPr lang="en-US" sz="1400" dirty="0">
                        <a:effectLst/>
                        <a:latin typeface="Calibri"/>
                        <a:ea typeface="Calibri"/>
                        <a:cs typeface="Arial"/>
                      </a:endParaRPr>
                    </a:p>
                  </a:txBody>
                  <a:tcPr marL="45721" marR="45721" marT="9523" marB="0" anchor="b"/>
                </a:tc>
                <a:tc>
                  <a:txBody>
                    <a:bodyPr/>
                    <a:lstStyle/>
                    <a:p>
                      <a:pPr marL="0" marR="0" algn="r">
                        <a:lnSpc>
                          <a:spcPct val="115000"/>
                        </a:lnSpc>
                        <a:spcBef>
                          <a:spcPts val="0"/>
                        </a:spcBef>
                        <a:spcAft>
                          <a:spcPts val="0"/>
                        </a:spcAft>
                      </a:pPr>
                      <a:r>
                        <a:rPr lang="en-US" sz="1400" dirty="0">
                          <a:effectLst/>
                        </a:rPr>
                        <a:t>&lt;0.001</a:t>
                      </a:r>
                      <a:endParaRPr lang="en-US" sz="1400" dirty="0">
                        <a:effectLst/>
                        <a:latin typeface="Calibri"/>
                        <a:ea typeface="Calibri"/>
                        <a:cs typeface="Arial"/>
                      </a:endParaRPr>
                    </a:p>
                  </a:txBody>
                  <a:tcPr marL="45721" marR="45721" marT="9523" marB="0" anchor="b"/>
                </a:tc>
              </a:tr>
            </a:tbl>
          </a:graphicData>
        </a:graphic>
      </p:graphicFrame>
      <p:sp>
        <p:nvSpPr>
          <p:cNvPr id="29774" name="Rectangle 4"/>
          <p:cNvSpPr>
            <a:spLocks noChangeArrowheads="1"/>
          </p:cNvSpPr>
          <p:nvPr/>
        </p:nvSpPr>
        <p:spPr bwMode="auto">
          <a:xfrm>
            <a:off x="1784350" y="1973263"/>
            <a:ext cx="5865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Negative Binomial Model of Household Vehicle ownership</a:t>
            </a:r>
          </a:p>
        </p:txBody>
      </p:sp>
      <p:sp>
        <p:nvSpPr>
          <p:cNvPr id="29775" name="Rectangle 5"/>
          <p:cNvSpPr>
            <a:spLocks noChangeArrowheads="1"/>
          </p:cNvSpPr>
          <p:nvPr/>
        </p:nvSpPr>
        <p:spPr bwMode="auto">
          <a:xfrm>
            <a:off x="824727" y="217961"/>
            <a:ext cx="5227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b="1" dirty="0"/>
              <a:t>Household Vehicle ownership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174875" y="474663"/>
          <a:ext cx="6659563" cy="2699004"/>
        </p:xfrm>
        <a:graphic>
          <a:graphicData uri="http://schemas.openxmlformats.org/drawingml/2006/table">
            <a:tbl>
              <a:tblPr firstRow="1" firstCol="1" bandRow="1">
                <a:tableStyleId>{B301B821-A1FF-4177-AEE7-76D212191A09}</a:tableStyleId>
              </a:tblPr>
              <a:tblGrid>
                <a:gridCol w="1344308"/>
                <a:gridCol w="1212155"/>
                <a:gridCol w="1478283"/>
                <a:gridCol w="1394434"/>
                <a:gridCol w="1230383"/>
              </a:tblGrid>
              <a:tr h="245341">
                <a:tc>
                  <a:txBody>
                    <a:bodyPr/>
                    <a:lstStyle/>
                    <a:p>
                      <a:pPr>
                        <a:lnSpc>
                          <a:spcPct val="115000"/>
                        </a:lnSpc>
                      </a:pPr>
                      <a:endParaRPr lang="en-US" sz="1400" dirty="0">
                        <a:effectLst/>
                        <a:latin typeface="Calibri"/>
                      </a:endParaRPr>
                    </a:p>
                  </a:txBody>
                  <a:tcPr marL="68574" marR="68574" marT="0" marB="0" anchor="b"/>
                </a:tc>
                <a:tc>
                  <a:txBody>
                    <a:bodyPr/>
                    <a:lstStyle/>
                    <a:p>
                      <a:pPr marL="0" marR="0">
                        <a:lnSpc>
                          <a:spcPct val="115000"/>
                        </a:lnSpc>
                        <a:spcBef>
                          <a:spcPts val="0"/>
                        </a:spcBef>
                        <a:spcAft>
                          <a:spcPts val="0"/>
                        </a:spcAft>
                      </a:pPr>
                      <a:r>
                        <a:rPr lang="en-US" sz="1400">
                          <a:effectLst/>
                        </a:rPr>
                        <a:t>coefficient</a:t>
                      </a:r>
                      <a:endParaRPr lang="en-US" sz="1400">
                        <a:effectLst/>
                        <a:latin typeface="Calibri"/>
                        <a:ea typeface="Calibri"/>
                        <a:cs typeface="Arial"/>
                      </a:endParaRPr>
                    </a:p>
                  </a:txBody>
                  <a:tcPr marL="68574" marR="68574" marT="0" marB="0" anchor="b"/>
                </a:tc>
                <a:tc>
                  <a:txBody>
                    <a:bodyPr/>
                    <a:lstStyle/>
                    <a:p>
                      <a:pPr marL="0" marR="0">
                        <a:lnSpc>
                          <a:spcPct val="115000"/>
                        </a:lnSpc>
                        <a:spcBef>
                          <a:spcPts val="0"/>
                        </a:spcBef>
                        <a:spcAft>
                          <a:spcPts val="0"/>
                        </a:spcAft>
                      </a:pPr>
                      <a:r>
                        <a:rPr lang="en-US" sz="1400">
                          <a:effectLst/>
                        </a:rPr>
                        <a:t>standard error</a:t>
                      </a:r>
                      <a:endParaRPr lang="en-US" sz="1400">
                        <a:effectLst/>
                        <a:latin typeface="Calibri"/>
                        <a:ea typeface="Calibri"/>
                        <a:cs typeface="Arial"/>
                      </a:endParaRPr>
                    </a:p>
                  </a:txBody>
                  <a:tcPr marL="68574" marR="68574" marT="0" marB="0" anchor="b"/>
                </a:tc>
                <a:tc>
                  <a:txBody>
                    <a:bodyPr/>
                    <a:lstStyle/>
                    <a:p>
                      <a:pPr marL="0" marR="0">
                        <a:lnSpc>
                          <a:spcPct val="115000"/>
                        </a:lnSpc>
                        <a:spcBef>
                          <a:spcPts val="0"/>
                        </a:spcBef>
                        <a:spcAft>
                          <a:spcPts val="0"/>
                        </a:spcAft>
                      </a:pPr>
                      <a:r>
                        <a:rPr lang="en-US" sz="1400">
                          <a:effectLst/>
                        </a:rPr>
                        <a:t>t-ratio</a:t>
                      </a:r>
                      <a:endParaRPr lang="en-US" sz="1400">
                        <a:effectLst/>
                        <a:latin typeface="Calibri"/>
                        <a:ea typeface="Calibri"/>
                        <a:cs typeface="Arial"/>
                      </a:endParaRPr>
                    </a:p>
                  </a:txBody>
                  <a:tcPr marL="68574" marR="68574" marT="0" marB="0" anchor="b"/>
                </a:tc>
                <a:tc>
                  <a:txBody>
                    <a:bodyPr/>
                    <a:lstStyle/>
                    <a:p>
                      <a:pPr marL="0" marR="0">
                        <a:lnSpc>
                          <a:spcPct val="115000"/>
                        </a:lnSpc>
                        <a:spcBef>
                          <a:spcPts val="0"/>
                        </a:spcBef>
                        <a:spcAft>
                          <a:spcPts val="0"/>
                        </a:spcAft>
                      </a:pPr>
                      <a:r>
                        <a:rPr lang="en-US" sz="1400">
                          <a:effectLst/>
                        </a:rPr>
                        <a:t>p-value</a:t>
                      </a:r>
                      <a:endParaRPr lang="en-US" sz="1400">
                        <a:effectLst/>
                        <a:latin typeface="Calibri"/>
                        <a:ea typeface="Calibri"/>
                        <a:cs typeface="Arial"/>
                      </a:endParaRPr>
                    </a:p>
                  </a:txBody>
                  <a:tcPr marL="68574" marR="68574" marT="0" marB="0" anchor="b"/>
                </a:tc>
              </a:tr>
              <a:tr h="245341">
                <a:tc>
                  <a:txBody>
                    <a:bodyPr/>
                    <a:lstStyle/>
                    <a:p>
                      <a:pPr marL="0" marR="0">
                        <a:lnSpc>
                          <a:spcPct val="115000"/>
                        </a:lnSpc>
                        <a:spcBef>
                          <a:spcPts val="0"/>
                        </a:spcBef>
                        <a:spcAft>
                          <a:spcPts val="0"/>
                        </a:spcAft>
                      </a:pPr>
                      <a:r>
                        <a:rPr lang="en-US" sz="1400" dirty="0">
                          <a:effectLst/>
                        </a:rPr>
                        <a:t>constant</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1.72</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0.172</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9.96</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a:effectLst/>
                        </a:rPr>
                        <a:t>hhsize</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0.226</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0.052</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4.36</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a:effectLst/>
                        </a:rPr>
                        <a:t>hhworkers</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0.315</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0.103</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3.054</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0.003</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a:effectLst/>
                        </a:rPr>
                        <a:t>hhincome</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0.0331</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0.0030</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11.00</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a:effectLst/>
                        </a:rPr>
                        <a:t>sf</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0.850</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0.102</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8.33</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a:effectLst/>
                        </a:rPr>
                        <a:t>emp10a</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-0.0224</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0.0061</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-3.67</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0.001</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dirty="0" err="1">
                          <a:effectLst/>
                        </a:rPr>
                        <a:t>entropyqmi</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-0.709</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0.115</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-6.14</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a:effectLst/>
                        </a:rPr>
                        <a:t>intdenhmi</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-0.0025</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0.0006</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-4.039</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a:effectLst/>
                        </a:rPr>
                        <a:t>int4whmi</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-0.0129</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0.0015</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-8.51</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74" marR="68574" marT="0" marB="0" anchor="ctr"/>
                </a:tc>
              </a:tr>
              <a:tr h="245341">
                <a:tc>
                  <a:txBody>
                    <a:bodyPr/>
                    <a:lstStyle/>
                    <a:p>
                      <a:pPr marL="0" marR="0">
                        <a:lnSpc>
                          <a:spcPct val="115000"/>
                        </a:lnSpc>
                        <a:spcBef>
                          <a:spcPts val="0"/>
                        </a:spcBef>
                        <a:spcAft>
                          <a:spcPts val="0"/>
                        </a:spcAft>
                      </a:pPr>
                      <a:r>
                        <a:rPr lang="en-US" sz="1400">
                          <a:effectLst/>
                        </a:rPr>
                        <a:t>tfreq</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-0.00092</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0.0002</a:t>
                      </a:r>
                      <a:endParaRPr lang="en-US" sz="1400" dirty="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a:effectLst/>
                        </a:rPr>
                        <a:t>-5.33</a:t>
                      </a:r>
                      <a:endParaRPr lang="en-US" sz="1400">
                        <a:effectLst/>
                        <a:latin typeface="Calibri"/>
                        <a:ea typeface="Calibri"/>
                        <a:cs typeface="Arial"/>
                      </a:endParaRPr>
                    </a:p>
                  </a:txBody>
                  <a:tcPr marL="68574" marR="68574" marT="0" marB="0" anchor="b"/>
                </a:tc>
                <a:tc>
                  <a:txBody>
                    <a:bodyPr/>
                    <a:lstStyle/>
                    <a:p>
                      <a:pPr marL="0" marR="0" algn="r">
                        <a:lnSpc>
                          <a:spcPct val="115000"/>
                        </a:lnSpc>
                        <a:spcBef>
                          <a:spcPts val="0"/>
                        </a:spcBef>
                        <a:spcAft>
                          <a:spcPts val="0"/>
                        </a:spcAft>
                      </a:pPr>
                      <a:r>
                        <a:rPr lang="en-US" sz="1400" dirty="0">
                          <a:effectLst/>
                        </a:rPr>
                        <a:t>&lt;0.001</a:t>
                      </a:r>
                      <a:endParaRPr lang="en-US" sz="1400" dirty="0">
                        <a:effectLst/>
                        <a:latin typeface="Calibri"/>
                        <a:ea typeface="Calibri"/>
                        <a:cs typeface="Arial"/>
                      </a:endParaRPr>
                    </a:p>
                  </a:txBody>
                  <a:tcPr marL="68574" marR="68574" marT="0" marB="0" anchor="ctr"/>
                </a:tc>
              </a:tr>
            </a:tbl>
          </a:graphicData>
        </a:graphic>
      </p:graphicFrame>
      <p:sp>
        <p:nvSpPr>
          <p:cNvPr id="30792" name="Rectangle 6"/>
          <p:cNvSpPr>
            <a:spLocks noChangeArrowheads="1"/>
          </p:cNvSpPr>
          <p:nvPr/>
        </p:nvSpPr>
        <p:spPr bwMode="auto">
          <a:xfrm>
            <a:off x="2363788" y="53975"/>
            <a:ext cx="696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t>Logistic Regression Model of Log Odds of Any Household VMT</a:t>
            </a:r>
          </a:p>
        </p:txBody>
      </p:sp>
      <p:graphicFrame>
        <p:nvGraphicFramePr>
          <p:cNvPr id="8" name="Table 7"/>
          <p:cNvGraphicFramePr>
            <a:graphicFrameLocks noGrp="1"/>
          </p:cNvGraphicFramePr>
          <p:nvPr/>
        </p:nvGraphicFramePr>
        <p:xfrm>
          <a:off x="2163763" y="3887788"/>
          <a:ext cx="6619875" cy="2699004"/>
        </p:xfrm>
        <a:graphic>
          <a:graphicData uri="http://schemas.openxmlformats.org/drawingml/2006/table">
            <a:tbl>
              <a:tblPr firstRow="1" firstCol="1" bandRow="1">
                <a:tableStyleId>{B301B821-A1FF-4177-AEE7-76D212191A09}</a:tableStyleId>
              </a:tblPr>
              <a:tblGrid>
                <a:gridCol w="1153482"/>
                <a:gridCol w="1428392"/>
                <a:gridCol w="1394945"/>
                <a:gridCol w="1321528"/>
                <a:gridCol w="1321528"/>
              </a:tblGrid>
              <a:tr h="245341">
                <a:tc>
                  <a:txBody>
                    <a:bodyPr/>
                    <a:lstStyle/>
                    <a:p>
                      <a:pPr>
                        <a:lnSpc>
                          <a:spcPct val="115000"/>
                        </a:lnSpc>
                      </a:pPr>
                      <a:endParaRPr lang="en-US" sz="1400" dirty="0">
                        <a:effectLst/>
                        <a:latin typeface="Calibri"/>
                      </a:endParaRPr>
                    </a:p>
                  </a:txBody>
                  <a:tcPr marL="68581" marR="68581" marT="0" marB="0" anchor="b"/>
                </a:tc>
                <a:tc>
                  <a:txBody>
                    <a:bodyPr/>
                    <a:lstStyle/>
                    <a:p>
                      <a:pPr marL="0" marR="0">
                        <a:lnSpc>
                          <a:spcPct val="115000"/>
                        </a:lnSpc>
                        <a:spcBef>
                          <a:spcPts val="0"/>
                        </a:spcBef>
                        <a:spcAft>
                          <a:spcPts val="0"/>
                        </a:spcAft>
                      </a:pPr>
                      <a:r>
                        <a:rPr lang="en-US" sz="1400">
                          <a:effectLst/>
                        </a:rPr>
                        <a:t>coefficient</a:t>
                      </a:r>
                      <a:endParaRPr lang="en-US" sz="1400">
                        <a:effectLst/>
                        <a:latin typeface="Calibri"/>
                        <a:ea typeface="Calibri"/>
                        <a:cs typeface="Arial"/>
                      </a:endParaRPr>
                    </a:p>
                  </a:txBody>
                  <a:tcPr marL="68581" marR="68581" marT="0" marB="0" anchor="b"/>
                </a:tc>
                <a:tc>
                  <a:txBody>
                    <a:bodyPr/>
                    <a:lstStyle/>
                    <a:p>
                      <a:pPr marL="0" marR="0">
                        <a:lnSpc>
                          <a:spcPct val="115000"/>
                        </a:lnSpc>
                        <a:spcBef>
                          <a:spcPts val="0"/>
                        </a:spcBef>
                        <a:spcAft>
                          <a:spcPts val="0"/>
                        </a:spcAft>
                      </a:pPr>
                      <a:r>
                        <a:rPr lang="en-US" sz="1400">
                          <a:effectLst/>
                        </a:rPr>
                        <a:t>standard error</a:t>
                      </a:r>
                      <a:endParaRPr lang="en-US" sz="1400">
                        <a:effectLst/>
                        <a:latin typeface="Calibri"/>
                        <a:ea typeface="Calibri"/>
                        <a:cs typeface="Arial"/>
                      </a:endParaRPr>
                    </a:p>
                  </a:txBody>
                  <a:tcPr marL="68581" marR="68581" marT="0" marB="0" anchor="b"/>
                </a:tc>
                <a:tc>
                  <a:txBody>
                    <a:bodyPr/>
                    <a:lstStyle/>
                    <a:p>
                      <a:pPr marL="0" marR="0">
                        <a:lnSpc>
                          <a:spcPct val="115000"/>
                        </a:lnSpc>
                        <a:spcBef>
                          <a:spcPts val="0"/>
                        </a:spcBef>
                        <a:spcAft>
                          <a:spcPts val="0"/>
                        </a:spcAft>
                      </a:pPr>
                      <a:r>
                        <a:rPr lang="en-US" sz="1400">
                          <a:effectLst/>
                        </a:rPr>
                        <a:t>t-ratio</a:t>
                      </a:r>
                      <a:endParaRPr lang="en-US" sz="1400">
                        <a:effectLst/>
                        <a:latin typeface="Calibri"/>
                        <a:ea typeface="Calibri"/>
                        <a:cs typeface="Arial"/>
                      </a:endParaRPr>
                    </a:p>
                  </a:txBody>
                  <a:tcPr marL="68581" marR="68581" marT="0" marB="0" anchor="b"/>
                </a:tc>
                <a:tc>
                  <a:txBody>
                    <a:bodyPr/>
                    <a:lstStyle/>
                    <a:p>
                      <a:pPr marL="0" marR="0">
                        <a:lnSpc>
                          <a:spcPct val="115000"/>
                        </a:lnSpc>
                        <a:spcBef>
                          <a:spcPts val="0"/>
                        </a:spcBef>
                        <a:spcAft>
                          <a:spcPts val="0"/>
                        </a:spcAft>
                      </a:pPr>
                      <a:r>
                        <a:rPr lang="en-US" sz="1400">
                          <a:effectLst/>
                        </a:rPr>
                        <a:t>p-value</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dirty="0">
                          <a:effectLst/>
                        </a:rPr>
                        <a:t>constant</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2.55</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0.081</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31.69</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hhsize</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0.164</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0.024</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6.97</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hhworkers</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0.185</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0.0076</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24.28</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hhincome</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0.0072</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0.0008</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9.06</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emp10a</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-0.0076</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0.0018</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-4.13</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actdenhmi</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-0.0046</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0.0014</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-3.03</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0.001</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entropyhmi</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-0.297</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0.037</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-8.02</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intdenhmi</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-0.0015</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0.00018</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-8.37</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int4whmi</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-0.0026</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0.0005</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-5.49</a:t>
                      </a:r>
                      <a:endParaRPr lang="en-US" sz="1400" dirty="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&lt;0.001</a:t>
                      </a:r>
                      <a:endParaRPr lang="en-US" sz="1400" dirty="0">
                        <a:effectLst/>
                        <a:latin typeface="Calibri"/>
                        <a:ea typeface="Calibri"/>
                        <a:cs typeface="Arial"/>
                      </a:endParaRPr>
                    </a:p>
                  </a:txBody>
                  <a:tcPr marL="68581" marR="68581" marT="0" marB="0" anchor="b"/>
                </a:tc>
              </a:tr>
              <a:tr h="245341">
                <a:tc>
                  <a:txBody>
                    <a:bodyPr/>
                    <a:lstStyle/>
                    <a:p>
                      <a:pPr marL="0" marR="0">
                        <a:lnSpc>
                          <a:spcPct val="115000"/>
                        </a:lnSpc>
                        <a:spcBef>
                          <a:spcPts val="0"/>
                        </a:spcBef>
                        <a:spcAft>
                          <a:spcPts val="0"/>
                        </a:spcAft>
                      </a:pPr>
                      <a:r>
                        <a:rPr lang="en-US" sz="1400">
                          <a:effectLst/>
                        </a:rPr>
                        <a:t>tfreq</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-0.000089</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0.00003</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a:effectLst/>
                        </a:rPr>
                        <a:t>-3.39</a:t>
                      </a:r>
                      <a:endParaRPr lang="en-US" sz="1400">
                        <a:effectLst/>
                        <a:latin typeface="Calibri"/>
                        <a:ea typeface="Calibri"/>
                        <a:cs typeface="Arial"/>
                      </a:endParaRPr>
                    </a:p>
                  </a:txBody>
                  <a:tcPr marL="68581" marR="68581" marT="0" marB="0" anchor="b"/>
                </a:tc>
                <a:tc>
                  <a:txBody>
                    <a:bodyPr/>
                    <a:lstStyle/>
                    <a:p>
                      <a:pPr marL="0" marR="0" algn="r">
                        <a:lnSpc>
                          <a:spcPct val="115000"/>
                        </a:lnSpc>
                        <a:spcBef>
                          <a:spcPts val="0"/>
                        </a:spcBef>
                        <a:spcAft>
                          <a:spcPts val="0"/>
                        </a:spcAft>
                      </a:pPr>
                      <a:r>
                        <a:rPr lang="en-US" sz="1400" dirty="0">
                          <a:effectLst/>
                        </a:rPr>
                        <a:t>0.001</a:t>
                      </a:r>
                      <a:endParaRPr lang="en-US" sz="1400" dirty="0">
                        <a:effectLst/>
                        <a:latin typeface="Calibri"/>
                        <a:ea typeface="Calibri"/>
                        <a:cs typeface="Arial"/>
                      </a:endParaRPr>
                    </a:p>
                  </a:txBody>
                  <a:tcPr marL="68581" marR="68581" marT="0" marB="0" anchor="b"/>
                </a:tc>
              </a:tr>
            </a:tbl>
          </a:graphicData>
        </a:graphic>
      </p:graphicFrame>
      <p:sp>
        <p:nvSpPr>
          <p:cNvPr id="30863" name="Rectangle 8"/>
          <p:cNvSpPr>
            <a:spLocks noChangeArrowheads="1"/>
          </p:cNvSpPr>
          <p:nvPr/>
        </p:nvSpPr>
        <p:spPr bwMode="auto">
          <a:xfrm>
            <a:off x="2144713" y="3235325"/>
            <a:ext cx="647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t>Linear Regression Model of Log of Household VMT (for households with any VMT)</a:t>
            </a:r>
          </a:p>
        </p:txBody>
      </p:sp>
      <p:sp>
        <p:nvSpPr>
          <p:cNvPr id="30864" name="Title 1"/>
          <p:cNvSpPr>
            <a:spLocks noGrp="1"/>
          </p:cNvSpPr>
          <p:nvPr>
            <p:ph type="title"/>
          </p:nvPr>
        </p:nvSpPr>
        <p:spPr>
          <a:xfrm>
            <a:off x="58738" y="188913"/>
            <a:ext cx="1733550" cy="676275"/>
          </a:xfrm>
        </p:spPr>
        <p:txBody>
          <a:bodyPr/>
          <a:lstStyle/>
          <a:p>
            <a:pPr eaLnBrk="1" hangingPunct="1"/>
            <a:r>
              <a:rPr lang="en-US" altLang="en-US" smtClean="0"/>
              <a:t/>
            </a:r>
            <a:br>
              <a:rPr lang="en-US" altLang="en-US" smtClean="0"/>
            </a:br>
            <a:r>
              <a:rPr lang="en-US" altLang="en-US" smtClean="0"/>
              <a:t>VMT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3638" y="1816100"/>
          <a:ext cx="6859587" cy="2454270"/>
        </p:xfrm>
        <a:graphic>
          <a:graphicData uri="http://schemas.openxmlformats.org/drawingml/2006/table">
            <a:tbl>
              <a:tblPr firstRow="1" firstCol="1" bandRow="1">
                <a:tableStyleId>{B301B821-A1FF-4177-AEE7-76D212191A09}</a:tableStyleId>
              </a:tblPr>
              <a:tblGrid>
                <a:gridCol w="1109143"/>
                <a:gridCol w="1373486"/>
                <a:gridCol w="1482518"/>
                <a:gridCol w="1482518"/>
                <a:gridCol w="1411922"/>
              </a:tblGrid>
              <a:tr h="245427">
                <a:tc>
                  <a:txBody>
                    <a:bodyPr/>
                    <a:lstStyle/>
                    <a:p>
                      <a:pPr>
                        <a:lnSpc>
                          <a:spcPct val="115000"/>
                        </a:lnSpc>
                      </a:pPr>
                      <a:endParaRPr lang="en-US" sz="1400" dirty="0">
                        <a:effectLst/>
                        <a:latin typeface="Calibri"/>
                      </a:endParaRPr>
                    </a:p>
                  </a:txBody>
                  <a:tcPr marL="68584" marR="68584" marT="0" marB="0" anchor="b"/>
                </a:tc>
                <a:tc>
                  <a:txBody>
                    <a:bodyPr/>
                    <a:lstStyle/>
                    <a:p>
                      <a:pPr marL="0" marR="0">
                        <a:lnSpc>
                          <a:spcPct val="115000"/>
                        </a:lnSpc>
                        <a:spcBef>
                          <a:spcPts val="0"/>
                        </a:spcBef>
                        <a:spcAft>
                          <a:spcPts val="0"/>
                        </a:spcAft>
                      </a:pPr>
                      <a:r>
                        <a:rPr lang="en-US" sz="1400">
                          <a:effectLst/>
                        </a:rPr>
                        <a:t>coefficient</a:t>
                      </a:r>
                      <a:endParaRPr lang="en-US" sz="1400">
                        <a:effectLst/>
                        <a:latin typeface="Calibri"/>
                        <a:ea typeface="Calibri"/>
                        <a:cs typeface="Arial"/>
                      </a:endParaRPr>
                    </a:p>
                  </a:txBody>
                  <a:tcPr marL="68584" marR="68584" marT="0" marB="0" anchor="b"/>
                </a:tc>
                <a:tc>
                  <a:txBody>
                    <a:bodyPr/>
                    <a:lstStyle/>
                    <a:p>
                      <a:pPr marL="0" marR="0">
                        <a:lnSpc>
                          <a:spcPct val="115000"/>
                        </a:lnSpc>
                        <a:spcBef>
                          <a:spcPts val="0"/>
                        </a:spcBef>
                        <a:spcAft>
                          <a:spcPts val="0"/>
                        </a:spcAft>
                      </a:pPr>
                      <a:r>
                        <a:rPr lang="en-US" sz="1400">
                          <a:effectLst/>
                        </a:rPr>
                        <a:t>standard error</a:t>
                      </a:r>
                      <a:endParaRPr lang="en-US" sz="1400">
                        <a:effectLst/>
                        <a:latin typeface="Calibri"/>
                        <a:ea typeface="Calibri"/>
                        <a:cs typeface="Arial"/>
                      </a:endParaRPr>
                    </a:p>
                  </a:txBody>
                  <a:tcPr marL="68584" marR="68584" marT="0" marB="0" anchor="b"/>
                </a:tc>
                <a:tc>
                  <a:txBody>
                    <a:bodyPr/>
                    <a:lstStyle/>
                    <a:p>
                      <a:pPr marL="0" marR="0">
                        <a:lnSpc>
                          <a:spcPct val="115000"/>
                        </a:lnSpc>
                        <a:spcBef>
                          <a:spcPts val="0"/>
                        </a:spcBef>
                        <a:spcAft>
                          <a:spcPts val="0"/>
                        </a:spcAft>
                      </a:pPr>
                      <a:r>
                        <a:rPr lang="en-US" sz="1400">
                          <a:effectLst/>
                        </a:rPr>
                        <a:t>t-ratio</a:t>
                      </a:r>
                      <a:endParaRPr lang="en-US" sz="1400">
                        <a:effectLst/>
                        <a:latin typeface="Calibri"/>
                        <a:ea typeface="Calibri"/>
                        <a:cs typeface="Arial"/>
                      </a:endParaRPr>
                    </a:p>
                  </a:txBody>
                  <a:tcPr marL="68584" marR="68584" marT="0" marB="0" anchor="b"/>
                </a:tc>
                <a:tc>
                  <a:txBody>
                    <a:bodyPr/>
                    <a:lstStyle/>
                    <a:p>
                      <a:pPr marL="0" marR="0">
                        <a:lnSpc>
                          <a:spcPct val="115000"/>
                        </a:lnSpc>
                        <a:spcBef>
                          <a:spcPts val="0"/>
                        </a:spcBef>
                        <a:spcAft>
                          <a:spcPts val="0"/>
                        </a:spcAft>
                      </a:pPr>
                      <a:r>
                        <a:rPr lang="en-US" sz="1400">
                          <a:effectLst/>
                        </a:rPr>
                        <a:t>p-value</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dirty="0">
                          <a:effectLst/>
                        </a:rPr>
                        <a:t>constant</a:t>
                      </a:r>
                      <a:endParaRPr lang="en-US" sz="1400" dirty="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-2.82</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0.24</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-12.10</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a:effectLst/>
                        </a:rPr>
                        <a:t>hhsize</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dirty="0">
                          <a:effectLst/>
                        </a:rPr>
                        <a:t>0.157</a:t>
                      </a:r>
                      <a:endParaRPr lang="en-US" sz="1400" dirty="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0.025</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6.27</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a:effectLst/>
                        </a:rPr>
                        <a:t>hhworkers</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dirty="0">
                          <a:effectLst/>
                        </a:rPr>
                        <a:t>0.266</a:t>
                      </a:r>
                      <a:endParaRPr lang="en-US" sz="1400" dirty="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0.051</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5.26</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a:effectLst/>
                        </a:rPr>
                        <a:t>hhincome</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-0.021</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0.0032</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-6.43</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a:effectLst/>
                        </a:rPr>
                        <a:t>sf</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dirty="0">
                          <a:effectLst/>
                        </a:rPr>
                        <a:t>-0.791</a:t>
                      </a:r>
                      <a:endParaRPr lang="en-US" sz="1400" dirty="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0.083</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-9.47</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a:effectLst/>
                        </a:rPr>
                        <a:t>entropyqmi</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dirty="0">
                          <a:effectLst/>
                        </a:rPr>
                        <a:t>0.480</a:t>
                      </a:r>
                      <a:endParaRPr lang="en-US" sz="1400" dirty="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0.098</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4.89</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a:effectLst/>
                        </a:rPr>
                        <a:t>intdenhmi</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0.0029</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dirty="0">
                          <a:effectLst/>
                        </a:rPr>
                        <a:t>0.0003</a:t>
                      </a:r>
                      <a:endParaRPr lang="en-US" sz="1400" dirty="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9.34</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a:effectLst/>
                        </a:rPr>
                        <a:t>int4whmi</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0.013</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dirty="0">
                          <a:effectLst/>
                        </a:rPr>
                        <a:t>0.0027</a:t>
                      </a:r>
                      <a:endParaRPr lang="en-US" sz="1400" dirty="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4.77</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68584" marR="68584" marT="0" marB="0" anchor="b"/>
                </a:tc>
              </a:tr>
              <a:tr h="245427">
                <a:tc>
                  <a:txBody>
                    <a:bodyPr/>
                    <a:lstStyle/>
                    <a:p>
                      <a:pPr marL="0" marR="0">
                        <a:lnSpc>
                          <a:spcPct val="115000"/>
                        </a:lnSpc>
                        <a:spcBef>
                          <a:spcPts val="0"/>
                        </a:spcBef>
                        <a:spcAft>
                          <a:spcPts val="0"/>
                        </a:spcAft>
                      </a:pPr>
                      <a:r>
                        <a:rPr lang="en-US" sz="1400">
                          <a:effectLst/>
                        </a:rPr>
                        <a:t>tfreq</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0.00093</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dirty="0">
                          <a:effectLst/>
                        </a:rPr>
                        <a:t>0.0002</a:t>
                      </a:r>
                      <a:endParaRPr lang="en-US" sz="1400" dirty="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a:effectLst/>
                        </a:rPr>
                        <a:t>5.93</a:t>
                      </a:r>
                      <a:endParaRPr lang="en-US" sz="1400">
                        <a:effectLst/>
                        <a:latin typeface="Calibri"/>
                        <a:ea typeface="Calibri"/>
                        <a:cs typeface="Arial"/>
                      </a:endParaRPr>
                    </a:p>
                  </a:txBody>
                  <a:tcPr marL="68584" marR="68584" marT="0" marB="0" anchor="b"/>
                </a:tc>
                <a:tc>
                  <a:txBody>
                    <a:bodyPr/>
                    <a:lstStyle/>
                    <a:p>
                      <a:pPr marL="0" marR="0" algn="r">
                        <a:lnSpc>
                          <a:spcPct val="115000"/>
                        </a:lnSpc>
                        <a:spcBef>
                          <a:spcPts val="0"/>
                        </a:spcBef>
                        <a:spcAft>
                          <a:spcPts val="0"/>
                        </a:spcAft>
                      </a:pPr>
                      <a:r>
                        <a:rPr lang="en-US" sz="1400" dirty="0">
                          <a:effectLst/>
                        </a:rPr>
                        <a:t>&lt;0.001</a:t>
                      </a:r>
                      <a:endParaRPr lang="en-US" sz="1400" dirty="0">
                        <a:effectLst/>
                        <a:latin typeface="Calibri"/>
                        <a:ea typeface="Calibri"/>
                        <a:cs typeface="Arial"/>
                      </a:endParaRPr>
                    </a:p>
                  </a:txBody>
                  <a:tcPr marL="68584" marR="68584" marT="0" marB="0" anchor="b"/>
                </a:tc>
              </a:tr>
            </a:tbl>
          </a:graphicData>
        </a:graphic>
      </p:graphicFrame>
      <p:sp>
        <p:nvSpPr>
          <p:cNvPr id="31810" name="Rectangle 4"/>
          <p:cNvSpPr>
            <a:spLocks noChangeArrowheads="1"/>
          </p:cNvSpPr>
          <p:nvPr/>
        </p:nvSpPr>
        <p:spPr bwMode="auto">
          <a:xfrm>
            <a:off x="1449388" y="1303338"/>
            <a:ext cx="6135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Logistic Regression Model of Log Odds of Any Transit Trips</a:t>
            </a:r>
          </a:p>
        </p:txBody>
      </p:sp>
      <p:graphicFrame>
        <p:nvGraphicFramePr>
          <p:cNvPr id="6" name="Table 5"/>
          <p:cNvGraphicFramePr>
            <a:graphicFrameLocks noGrp="1"/>
          </p:cNvGraphicFramePr>
          <p:nvPr/>
        </p:nvGraphicFramePr>
        <p:xfrm>
          <a:off x="1196975" y="5230813"/>
          <a:ext cx="6838950" cy="1274760"/>
        </p:xfrm>
        <a:graphic>
          <a:graphicData uri="http://schemas.openxmlformats.org/drawingml/2006/table">
            <a:tbl>
              <a:tblPr firstRow="1" firstCol="1" bandRow="1">
                <a:tableStyleId>{B301B821-A1FF-4177-AEE7-76D212191A09}</a:tableStyleId>
              </a:tblPr>
              <a:tblGrid>
                <a:gridCol w="1339311"/>
                <a:gridCol w="1252594"/>
                <a:gridCol w="1641220"/>
                <a:gridCol w="1375713"/>
                <a:gridCol w="1230112"/>
              </a:tblGrid>
              <a:tr h="254952">
                <a:tc>
                  <a:txBody>
                    <a:bodyPr/>
                    <a:lstStyle/>
                    <a:p>
                      <a:pPr>
                        <a:lnSpc>
                          <a:spcPct val="115000"/>
                        </a:lnSpc>
                      </a:pPr>
                      <a:endParaRPr lang="en-US" sz="1400" dirty="0">
                        <a:effectLst/>
                        <a:latin typeface="Calibri"/>
                      </a:endParaRPr>
                    </a:p>
                  </a:txBody>
                  <a:tcPr marL="45722" marR="45722" marT="9527" marB="0" anchor="b"/>
                </a:tc>
                <a:tc>
                  <a:txBody>
                    <a:bodyPr/>
                    <a:lstStyle/>
                    <a:p>
                      <a:pPr marL="0" marR="0">
                        <a:lnSpc>
                          <a:spcPct val="115000"/>
                        </a:lnSpc>
                        <a:spcBef>
                          <a:spcPts val="0"/>
                        </a:spcBef>
                        <a:spcAft>
                          <a:spcPts val="0"/>
                        </a:spcAft>
                      </a:pPr>
                      <a:r>
                        <a:rPr lang="en-US" sz="1400" dirty="0">
                          <a:effectLst/>
                        </a:rPr>
                        <a:t>coefficient</a:t>
                      </a:r>
                      <a:endParaRPr lang="en-US" sz="1400" dirty="0">
                        <a:effectLst/>
                        <a:latin typeface="Calibri"/>
                        <a:ea typeface="Calibri"/>
                        <a:cs typeface="Arial"/>
                      </a:endParaRPr>
                    </a:p>
                  </a:txBody>
                  <a:tcPr marL="45722" marR="45722" marT="9527" marB="0" anchor="b"/>
                </a:tc>
                <a:tc>
                  <a:txBody>
                    <a:bodyPr/>
                    <a:lstStyle/>
                    <a:p>
                      <a:pPr marL="0" marR="0">
                        <a:lnSpc>
                          <a:spcPct val="115000"/>
                        </a:lnSpc>
                        <a:spcBef>
                          <a:spcPts val="0"/>
                        </a:spcBef>
                        <a:spcAft>
                          <a:spcPts val="0"/>
                        </a:spcAft>
                      </a:pPr>
                      <a:r>
                        <a:rPr lang="en-US" sz="1400">
                          <a:effectLst/>
                        </a:rPr>
                        <a:t>standard error</a:t>
                      </a:r>
                      <a:endParaRPr lang="en-US" sz="1400">
                        <a:effectLst/>
                        <a:latin typeface="Calibri"/>
                        <a:ea typeface="Calibri"/>
                        <a:cs typeface="Arial"/>
                      </a:endParaRPr>
                    </a:p>
                  </a:txBody>
                  <a:tcPr marL="45722" marR="45722" marT="9527" marB="0" anchor="b"/>
                </a:tc>
                <a:tc>
                  <a:txBody>
                    <a:bodyPr/>
                    <a:lstStyle/>
                    <a:p>
                      <a:pPr marL="0" marR="0">
                        <a:lnSpc>
                          <a:spcPct val="115000"/>
                        </a:lnSpc>
                        <a:spcBef>
                          <a:spcPts val="0"/>
                        </a:spcBef>
                        <a:spcAft>
                          <a:spcPts val="0"/>
                        </a:spcAft>
                      </a:pPr>
                      <a:r>
                        <a:rPr lang="en-US" sz="1400">
                          <a:effectLst/>
                        </a:rPr>
                        <a:t>t-ratio</a:t>
                      </a:r>
                      <a:endParaRPr lang="en-US" sz="1400">
                        <a:effectLst/>
                        <a:latin typeface="Calibri"/>
                        <a:ea typeface="Calibri"/>
                        <a:cs typeface="Arial"/>
                      </a:endParaRPr>
                    </a:p>
                  </a:txBody>
                  <a:tcPr marL="45722" marR="45722" marT="9527" marB="0" anchor="b"/>
                </a:tc>
                <a:tc>
                  <a:txBody>
                    <a:bodyPr/>
                    <a:lstStyle/>
                    <a:p>
                      <a:pPr marL="0" marR="0">
                        <a:lnSpc>
                          <a:spcPct val="115000"/>
                        </a:lnSpc>
                        <a:spcBef>
                          <a:spcPts val="0"/>
                        </a:spcBef>
                        <a:spcAft>
                          <a:spcPts val="0"/>
                        </a:spcAft>
                      </a:pPr>
                      <a:r>
                        <a:rPr lang="en-US" sz="1400">
                          <a:effectLst/>
                        </a:rPr>
                        <a:t>p-value</a:t>
                      </a:r>
                      <a:endParaRPr lang="en-US" sz="1400">
                        <a:effectLst/>
                        <a:latin typeface="Calibri"/>
                        <a:ea typeface="Calibri"/>
                        <a:cs typeface="Arial"/>
                      </a:endParaRPr>
                    </a:p>
                  </a:txBody>
                  <a:tcPr marL="45722" marR="45722" marT="9527" marB="0" anchor="b"/>
                </a:tc>
              </a:tr>
              <a:tr h="254952">
                <a:tc>
                  <a:txBody>
                    <a:bodyPr/>
                    <a:lstStyle/>
                    <a:p>
                      <a:pPr marL="0" marR="0">
                        <a:lnSpc>
                          <a:spcPct val="115000"/>
                        </a:lnSpc>
                        <a:spcBef>
                          <a:spcPts val="0"/>
                        </a:spcBef>
                        <a:spcAft>
                          <a:spcPts val="0"/>
                        </a:spcAft>
                      </a:pPr>
                      <a:r>
                        <a:rPr lang="en-US" sz="1400" dirty="0">
                          <a:effectLst/>
                        </a:rPr>
                        <a:t>constant</a:t>
                      </a:r>
                      <a:endParaRPr lang="en-US" sz="1400" dirty="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dirty="0">
                          <a:effectLst/>
                        </a:rPr>
                        <a:t>0.853</a:t>
                      </a:r>
                      <a:endParaRPr lang="en-US" sz="1400" dirty="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0.107</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7.96</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2" marR="45722" marT="9527" marB="0" anchor="b"/>
                </a:tc>
              </a:tr>
              <a:tr h="254952">
                <a:tc>
                  <a:txBody>
                    <a:bodyPr/>
                    <a:lstStyle/>
                    <a:p>
                      <a:pPr marL="0" marR="0">
                        <a:lnSpc>
                          <a:spcPct val="115000"/>
                        </a:lnSpc>
                        <a:spcBef>
                          <a:spcPts val="0"/>
                        </a:spcBef>
                        <a:spcAft>
                          <a:spcPts val="0"/>
                        </a:spcAft>
                      </a:pPr>
                      <a:r>
                        <a:rPr lang="en-US" sz="1400">
                          <a:effectLst/>
                        </a:rPr>
                        <a:t>hhsize</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dirty="0">
                          <a:effectLst/>
                        </a:rPr>
                        <a:t>0.135</a:t>
                      </a:r>
                      <a:endParaRPr lang="en-US" sz="1400" dirty="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0.015</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8.96</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2" marR="45722" marT="9527" marB="0" anchor="b"/>
                </a:tc>
              </a:tr>
              <a:tr h="254952">
                <a:tc>
                  <a:txBody>
                    <a:bodyPr/>
                    <a:lstStyle/>
                    <a:p>
                      <a:pPr marL="0" marR="0">
                        <a:lnSpc>
                          <a:spcPct val="115000"/>
                        </a:lnSpc>
                        <a:spcBef>
                          <a:spcPts val="0"/>
                        </a:spcBef>
                        <a:spcAft>
                          <a:spcPts val="0"/>
                        </a:spcAft>
                      </a:pPr>
                      <a:r>
                        <a:rPr lang="en-US" sz="1400">
                          <a:effectLst/>
                        </a:rPr>
                        <a:t>hhincome</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dirty="0">
                          <a:effectLst/>
                        </a:rPr>
                        <a:t>-0.0057</a:t>
                      </a:r>
                      <a:endParaRPr lang="en-US" sz="1400" dirty="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dirty="0">
                          <a:effectLst/>
                        </a:rPr>
                        <a:t>0.0015</a:t>
                      </a:r>
                      <a:endParaRPr lang="en-US" sz="1400" dirty="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-3.79</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&lt;0.001</a:t>
                      </a:r>
                      <a:endParaRPr lang="en-US" sz="1400">
                        <a:effectLst/>
                        <a:latin typeface="Calibri"/>
                        <a:ea typeface="Calibri"/>
                        <a:cs typeface="Arial"/>
                      </a:endParaRPr>
                    </a:p>
                  </a:txBody>
                  <a:tcPr marL="45722" marR="45722" marT="9527" marB="0"/>
                </a:tc>
              </a:tr>
              <a:tr h="254952">
                <a:tc>
                  <a:txBody>
                    <a:bodyPr/>
                    <a:lstStyle/>
                    <a:p>
                      <a:pPr marL="0" marR="0">
                        <a:lnSpc>
                          <a:spcPct val="115000"/>
                        </a:lnSpc>
                        <a:spcBef>
                          <a:spcPts val="0"/>
                        </a:spcBef>
                        <a:spcAft>
                          <a:spcPts val="0"/>
                        </a:spcAft>
                      </a:pPr>
                      <a:r>
                        <a:rPr lang="en-US" sz="1400">
                          <a:effectLst/>
                        </a:rPr>
                        <a:t>entropyqmi</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0.173</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dirty="0">
                          <a:effectLst/>
                        </a:rPr>
                        <a:t>0.084</a:t>
                      </a:r>
                      <a:endParaRPr lang="en-US" sz="1400" dirty="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a:effectLst/>
                        </a:rPr>
                        <a:t>2.05</a:t>
                      </a:r>
                      <a:endParaRPr lang="en-US" sz="1400">
                        <a:effectLst/>
                        <a:latin typeface="Calibri"/>
                        <a:ea typeface="Calibri"/>
                        <a:cs typeface="Arial"/>
                      </a:endParaRPr>
                    </a:p>
                  </a:txBody>
                  <a:tcPr marL="45722" marR="45722" marT="9527" marB="0" anchor="b"/>
                </a:tc>
                <a:tc>
                  <a:txBody>
                    <a:bodyPr/>
                    <a:lstStyle/>
                    <a:p>
                      <a:pPr marL="0" marR="0" algn="r">
                        <a:lnSpc>
                          <a:spcPct val="115000"/>
                        </a:lnSpc>
                        <a:spcBef>
                          <a:spcPts val="0"/>
                        </a:spcBef>
                        <a:spcAft>
                          <a:spcPts val="0"/>
                        </a:spcAft>
                      </a:pPr>
                      <a:r>
                        <a:rPr lang="en-US" sz="1400" dirty="0">
                          <a:effectLst/>
                        </a:rPr>
                        <a:t>0.040</a:t>
                      </a:r>
                      <a:endParaRPr lang="en-US" sz="1400" dirty="0">
                        <a:effectLst/>
                        <a:latin typeface="Calibri"/>
                        <a:ea typeface="Calibri"/>
                        <a:cs typeface="Arial"/>
                      </a:endParaRPr>
                    </a:p>
                  </a:txBody>
                  <a:tcPr marL="45722" marR="45722" marT="9527" marB="0" anchor="b"/>
                </a:tc>
              </a:tr>
            </a:tbl>
          </a:graphicData>
        </a:graphic>
      </p:graphicFrame>
      <p:sp>
        <p:nvSpPr>
          <p:cNvPr id="31845" name="Rectangle 6"/>
          <p:cNvSpPr>
            <a:spLocks noChangeArrowheads="1"/>
          </p:cNvSpPr>
          <p:nvPr/>
        </p:nvSpPr>
        <p:spPr bwMode="auto">
          <a:xfrm>
            <a:off x="1190625" y="4510088"/>
            <a:ext cx="683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Negative Binomial Regression Model of Household Transit Trips (for households with any transit trips)</a:t>
            </a:r>
          </a:p>
        </p:txBody>
      </p:sp>
      <p:sp>
        <p:nvSpPr>
          <p:cNvPr id="31846" name="Rectangle 7"/>
          <p:cNvSpPr>
            <a:spLocks noChangeArrowheads="1"/>
          </p:cNvSpPr>
          <p:nvPr/>
        </p:nvSpPr>
        <p:spPr bwMode="auto">
          <a:xfrm>
            <a:off x="1881188" y="132530"/>
            <a:ext cx="5159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t>Household Transit Trips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0"/>
            <a:ext cx="8229600" cy="1143000"/>
          </a:xfrm>
        </p:spPr>
        <p:txBody>
          <a:bodyPr/>
          <a:lstStyle/>
          <a:p>
            <a:pPr eaLnBrk="1" hangingPunct="1"/>
            <a:r>
              <a:rPr lang="en-US" altLang="en-US" sz="3600" dirty="0" smtClean="0"/>
              <a:t>HUD’s Measure of Housing Affordability</a:t>
            </a:r>
          </a:p>
        </p:txBody>
      </p:sp>
      <p:sp>
        <p:nvSpPr>
          <p:cNvPr id="5123" name="Rectangle 11"/>
          <p:cNvSpPr>
            <a:spLocks noChangeArrowheads="1"/>
          </p:cNvSpPr>
          <p:nvPr/>
        </p:nvSpPr>
        <p:spPr bwMode="auto">
          <a:xfrm>
            <a:off x="779463" y="1414863"/>
            <a:ext cx="7785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Total housing costs </a:t>
            </a:r>
            <a:r>
              <a:rPr lang="en-US" altLang="en-US" sz="2800" b="1" dirty="0">
                <a:solidFill>
                  <a:srgbClr val="FFFF00"/>
                </a:solidFill>
              </a:rPr>
              <a:t>at </a:t>
            </a:r>
            <a:r>
              <a:rPr lang="en-US" altLang="en-US" sz="2800" b="1" dirty="0"/>
              <a:t>or</a:t>
            </a:r>
            <a:r>
              <a:rPr lang="en-US" altLang="en-US" sz="2800" b="1" dirty="0">
                <a:solidFill>
                  <a:srgbClr val="FFFF00"/>
                </a:solidFill>
              </a:rPr>
              <a:t> below 30% </a:t>
            </a:r>
            <a:r>
              <a:rPr lang="en-US" altLang="en-US" sz="2800" dirty="0"/>
              <a:t>of gross annual income </a:t>
            </a:r>
          </a:p>
        </p:txBody>
      </p:sp>
      <p:sp>
        <p:nvSpPr>
          <p:cNvPr id="5124" name="Rectangle 13"/>
          <p:cNvSpPr>
            <a:spLocks noChangeArrowheads="1"/>
          </p:cNvSpPr>
          <p:nvPr/>
        </p:nvSpPr>
        <p:spPr bwMode="auto">
          <a:xfrm>
            <a:off x="2038470" y="2831320"/>
            <a:ext cx="52705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2800" dirty="0"/>
              <a:t>It is considered the definition of housing affordability nationally and internationally</a:t>
            </a:r>
          </a:p>
          <a:p>
            <a:pPr eaLnBrk="1" hangingPunct="1">
              <a:spcBef>
                <a:spcPct val="0"/>
              </a:spcBef>
            </a:pPr>
            <a:endParaRPr lang="en-US" altLang="en-US" sz="2800" dirty="0"/>
          </a:p>
          <a:p>
            <a:pPr eaLnBrk="1" hangingPunct="1">
              <a:spcBef>
                <a:spcPct val="0"/>
              </a:spcBef>
            </a:pPr>
            <a:r>
              <a:rPr lang="en-US" altLang="en-US" sz="2800" dirty="0"/>
              <a:t>It is also the legislative standard used to qualify applicants for housing assistance (no less than 30%, no more than 40%)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3525" y="-60325"/>
            <a:ext cx="8880475" cy="1143000"/>
          </a:xfrm>
        </p:spPr>
        <p:txBody>
          <a:bodyPr/>
          <a:lstStyle/>
          <a:p>
            <a:pPr eaLnBrk="1" hangingPunct="1"/>
            <a:r>
              <a:rPr lang="en-US" altLang="en-US" smtClean="0"/>
              <a:t>HUD’s Multifamily Portfolio Dataset</a:t>
            </a:r>
          </a:p>
        </p:txBody>
      </p:sp>
      <p:sp>
        <p:nvSpPr>
          <p:cNvPr id="32771" name="Content Placeholder 2"/>
          <p:cNvSpPr>
            <a:spLocks noGrp="1"/>
          </p:cNvSpPr>
          <p:nvPr>
            <p:ph idx="1"/>
          </p:nvPr>
        </p:nvSpPr>
        <p:spPr/>
        <p:txBody>
          <a:bodyPr/>
          <a:lstStyle/>
          <a:p>
            <a:pPr eaLnBrk="1" hangingPunct="1"/>
            <a:endParaRPr lang="en-US" altLang="en-US" smtClean="0"/>
          </a:p>
        </p:txBody>
      </p:sp>
      <p:pic>
        <p:nvPicPr>
          <p:cNvPr id="32772" name="Picture 3" descr="E:\H+T NITC\New folder\Untitled.jpg"/>
          <p:cNvPicPr>
            <a:picLocks noChangeAspect="1" noChangeArrowheads="1"/>
          </p:cNvPicPr>
          <p:nvPr/>
        </p:nvPicPr>
        <p:blipFill>
          <a:blip r:embed="rId2">
            <a:extLst>
              <a:ext uri="{28A0092B-C50C-407E-A947-70E740481C1C}">
                <a14:useLocalDpi xmlns:a14="http://schemas.microsoft.com/office/drawing/2010/main" val="0"/>
              </a:ext>
            </a:extLst>
          </a:blip>
          <a:srcRect l="3484" t="12146" r="2420" b="11919"/>
          <a:stretch>
            <a:fillRect/>
          </a:stretch>
        </p:blipFill>
        <p:spPr bwMode="auto">
          <a:xfrm>
            <a:off x="360363" y="955675"/>
            <a:ext cx="8453437"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55594" y="1961333"/>
            <a:ext cx="34933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smtClean="0"/>
              <a:t>Cost Calculations:</a:t>
            </a:r>
            <a:endParaRPr lang="en-US" altLang="en-US" sz="3600" dirty="0"/>
          </a:p>
        </p:txBody>
      </p:sp>
      <mc:AlternateContent xmlns:mc="http://schemas.openxmlformats.org/markup-compatibility/2006">
        <mc:Choice xmlns:a14="http://schemas.microsoft.com/office/drawing/2010/main" Requires="a14">
          <p:sp>
            <p:nvSpPr>
              <p:cNvPr id="2" name="Rectangle 1"/>
              <p:cNvSpPr/>
              <p:nvPr/>
            </p:nvSpPr>
            <p:spPr>
              <a:xfrm>
                <a:off x="1201003" y="2708028"/>
                <a:ext cx="7514083" cy="2216954"/>
              </a:xfrm>
              <a:prstGeom prst="rect">
                <a:avLst/>
              </a:prstGeom>
            </p:spPr>
            <p:txBody>
              <a:bodyPr wrap="square">
                <a:spAutoFit/>
              </a:bodyPr>
              <a:lstStyle/>
              <a:p>
                <a:r>
                  <a:rPr lang="en-US" sz="2800" dirty="0" smtClean="0"/>
                  <a:t>Household Transportation </a:t>
                </a:r>
                <a:r>
                  <a:rPr lang="en-US" sz="2800" dirty="0"/>
                  <a:t>Costs = </a:t>
                </a:r>
                <a14:m>
                  <m:oMath xmlns:m="http://schemas.openxmlformats.org/officeDocument/2006/math">
                    <m:d>
                      <m:dPr>
                        <m:begChr m:val="["/>
                        <m:endChr m:val="]"/>
                        <m:ctrlPr>
                          <a:rPr lang="en-US" sz="2800" b="1" i="1" smtClean="0">
                            <a:solidFill>
                              <a:schemeClr val="accent3"/>
                            </a:solidFill>
                            <a:latin typeface="Cambria Math" panose="02040503050406030204" pitchFamily="18" charset="0"/>
                          </a:rPr>
                        </m:ctrlPr>
                      </m:dPr>
                      <m:e>
                        <m:r>
                          <a:rPr lang="en-US" sz="2800" b="0" i="1">
                            <a:solidFill>
                              <a:schemeClr val="accent3"/>
                            </a:solidFill>
                            <a:latin typeface="Cambria Math" panose="02040503050406030204" pitchFamily="18" charset="0"/>
                          </a:rPr>
                          <m:t>𝑎𝑢𝑡𝑜</m:t>
                        </m:r>
                        <m:r>
                          <a:rPr lang="en-US" sz="2800" b="0" i="1">
                            <a:solidFill>
                              <a:schemeClr val="accent3"/>
                            </a:solidFill>
                            <a:latin typeface="Cambria Math" panose="02040503050406030204" pitchFamily="18" charset="0"/>
                          </a:rPr>
                          <m:t> </m:t>
                        </m:r>
                        <m:r>
                          <a:rPr lang="en-US" sz="2800" b="0" i="1">
                            <a:solidFill>
                              <a:schemeClr val="accent3"/>
                            </a:solidFill>
                            <a:latin typeface="Cambria Math" panose="02040503050406030204" pitchFamily="18" charset="0"/>
                          </a:rPr>
                          <m:t>𝑜𝑤𝑛𝑒𝑟𝑠h𝑖𝑝</m:t>
                        </m:r>
                        <m:r>
                          <a:rPr lang="en-US" sz="2800" b="1" i="1">
                            <a:solidFill>
                              <a:schemeClr val="accent3"/>
                            </a:solidFill>
                            <a:latin typeface="Cambria Math" panose="02040503050406030204" pitchFamily="18" charset="0"/>
                          </a:rPr>
                          <m:t>∗</m:t>
                        </m:r>
                        <m:r>
                          <a:rPr lang="en-US" sz="2800" b="1" i="1" smtClean="0">
                            <a:solidFill>
                              <a:schemeClr val="accent3"/>
                            </a:solidFill>
                            <a:latin typeface="Cambria Math"/>
                          </a:rPr>
                          <m:t>𝒗𝒆𝒉𝒊𝒄𝒍𝒆</m:t>
                        </m:r>
                        <m:r>
                          <a:rPr lang="en-US" sz="2800" b="1" i="1" smtClean="0">
                            <a:solidFill>
                              <a:schemeClr val="accent3"/>
                            </a:solidFill>
                            <a:latin typeface="Cambria Math"/>
                          </a:rPr>
                          <m:t> </m:t>
                        </m:r>
                        <m:r>
                          <a:rPr lang="en-US" sz="2800" b="1" i="1" smtClean="0">
                            <a:solidFill>
                              <a:schemeClr val="accent3"/>
                            </a:solidFill>
                            <a:latin typeface="Cambria Math"/>
                          </a:rPr>
                          <m:t>𝒇𝒊𝒙𝒆𝒅</m:t>
                        </m:r>
                        <m:r>
                          <a:rPr lang="en-US" sz="2800" b="1" i="1" smtClean="0">
                            <a:solidFill>
                              <a:schemeClr val="accent3"/>
                            </a:solidFill>
                            <a:latin typeface="Cambria Math"/>
                          </a:rPr>
                          <m:t> </m:t>
                        </m:r>
                        <m:r>
                          <a:rPr lang="en-US" sz="2800" b="1" i="1" smtClean="0">
                            <a:solidFill>
                              <a:schemeClr val="accent3"/>
                            </a:solidFill>
                            <a:latin typeface="Cambria Math"/>
                          </a:rPr>
                          <m:t>𝒄𝒐𝒔𝒕𝒔</m:t>
                        </m:r>
                        <m:r>
                          <a:rPr lang="en-US" sz="2800" b="1" i="1" smtClean="0">
                            <a:solidFill>
                              <a:schemeClr val="accent3"/>
                            </a:solidFill>
                            <a:latin typeface="Cambria Math"/>
                          </a:rPr>
                          <m:t> </m:t>
                        </m:r>
                        <m:r>
                          <a:rPr lang="en-US" sz="2800" b="1" i="1" smtClean="0">
                            <a:solidFill>
                              <a:schemeClr val="accent3"/>
                            </a:solidFill>
                            <a:latin typeface="Cambria Math"/>
                          </a:rPr>
                          <m:t>𝒑𝒆𝒓</m:t>
                        </m:r>
                        <m:r>
                          <a:rPr lang="en-US" sz="2800" b="1" i="1" smtClean="0">
                            <a:solidFill>
                              <a:schemeClr val="accent3"/>
                            </a:solidFill>
                            <a:latin typeface="Cambria Math"/>
                          </a:rPr>
                          <m:t> </m:t>
                        </m:r>
                        <m:r>
                          <a:rPr lang="en-US" sz="2800" b="1" i="1" smtClean="0">
                            <a:solidFill>
                              <a:schemeClr val="accent3"/>
                            </a:solidFill>
                            <a:latin typeface="Cambria Math"/>
                          </a:rPr>
                          <m:t>𝒄𝒂𝒓</m:t>
                        </m:r>
                      </m:e>
                    </m:d>
                    <m:r>
                      <a:rPr lang="en-US" sz="2800" i="1">
                        <a:latin typeface="Cambria Math" panose="02040503050406030204" pitchFamily="18" charset="0"/>
                      </a:rPr>
                      <m:t>+ </m:t>
                    </m:r>
                    <m:d>
                      <m:dPr>
                        <m:begChr m:val="["/>
                        <m:endChr m:val="]"/>
                        <m:ctrlPr>
                          <a:rPr lang="en-US" sz="2800" b="1" i="1" smtClean="0">
                            <a:solidFill>
                              <a:srgbClr val="FFC000"/>
                            </a:solidFill>
                            <a:latin typeface="Cambria Math" panose="02040503050406030204" pitchFamily="18" charset="0"/>
                          </a:rPr>
                        </m:ctrlPr>
                      </m:dPr>
                      <m:e>
                        <m:r>
                          <a:rPr lang="en-US" sz="2800" b="0" i="1">
                            <a:solidFill>
                              <a:srgbClr val="FFC000"/>
                            </a:solidFill>
                            <a:latin typeface="Cambria Math" panose="02040503050406030204" pitchFamily="18" charset="0"/>
                          </a:rPr>
                          <m:t>𝑎𝑢𝑡𝑜</m:t>
                        </m:r>
                        <m:r>
                          <a:rPr lang="en-US" sz="2800" b="0" i="1">
                            <a:solidFill>
                              <a:srgbClr val="FFC000"/>
                            </a:solidFill>
                            <a:latin typeface="Cambria Math" panose="02040503050406030204" pitchFamily="18" charset="0"/>
                          </a:rPr>
                          <m:t> </m:t>
                        </m:r>
                        <m:r>
                          <a:rPr lang="en-US" sz="2800" b="0" i="1">
                            <a:solidFill>
                              <a:srgbClr val="FFC000"/>
                            </a:solidFill>
                            <a:latin typeface="Cambria Math" panose="02040503050406030204" pitchFamily="18" charset="0"/>
                          </a:rPr>
                          <m:t>𝑢𝑠𝑒</m:t>
                        </m:r>
                        <m:r>
                          <a:rPr lang="en-US" sz="2800" b="1" i="1">
                            <a:solidFill>
                              <a:srgbClr val="FFC000"/>
                            </a:solidFill>
                            <a:latin typeface="Cambria Math" panose="02040503050406030204" pitchFamily="18" charset="0"/>
                          </a:rPr>
                          <m:t>∗</m:t>
                        </m:r>
                        <m:r>
                          <a:rPr lang="en-US" sz="2800" b="1" i="1" smtClean="0">
                            <a:solidFill>
                              <a:srgbClr val="FFC000"/>
                            </a:solidFill>
                            <a:latin typeface="Cambria Math"/>
                          </a:rPr>
                          <m:t>𝒇𝒖𝒆𝒍</m:t>
                        </m:r>
                        <m:r>
                          <a:rPr lang="en-US" sz="2800" b="1" i="1" smtClean="0">
                            <a:solidFill>
                              <a:srgbClr val="FFC000"/>
                            </a:solidFill>
                            <a:latin typeface="Cambria Math"/>
                          </a:rPr>
                          <m:t> </m:t>
                        </m:r>
                        <m:r>
                          <a:rPr lang="en-US" sz="2800" b="1" i="1" smtClean="0">
                            <a:solidFill>
                              <a:srgbClr val="FFC000"/>
                            </a:solidFill>
                            <a:latin typeface="Cambria Math"/>
                          </a:rPr>
                          <m:t>𝒄𝒐𝒔𝒕𝒔</m:t>
                        </m:r>
                        <m:r>
                          <a:rPr lang="en-US" sz="2800" b="1" i="1" smtClean="0">
                            <a:solidFill>
                              <a:srgbClr val="FFC000"/>
                            </a:solidFill>
                            <a:latin typeface="Cambria Math"/>
                          </a:rPr>
                          <m:t> </m:t>
                        </m:r>
                        <m:r>
                          <a:rPr lang="en-US" sz="2800" b="1" i="1" smtClean="0">
                            <a:solidFill>
                              <a:srgbClr val="FFC000"/>
                            </a:solidFill>
                            <a:latin typeface="Cambria Math"/>
                          </a:rPr>
                          <m:t>𝒑𝒓𝒆</m:t>
                        </m:r>
                        <m:r>
                          <a:rPr lang="en-US" sz="2800" b="1" i="1" smtClean="0">
                            <a:solidFill>
                              <a:srgbClr val="FFC000"/>
                            </a:solidFill>
                            <a:latin typeface="Cambria Math"/>
                          </a:rPr>
                          <m:t> </m:t>
                        </m:r>
                        <m:r>
                          <a:rPr lang="en-US" sz="2800" b="1" i="1" smtClean="0">
                            <a:solidFill>
                              <a:srgbClr val="FFC000"/>
                            </a:solidFill>
                            <a:latin typeface="Cambria Math"/>
                          </a:rPr>
                          <m:t>𝒈𝒂𝒍𝒍𝒐𝒏</m:t>
                        </m:r>
                      </m:e>
                    </m:d>
                    <m:r>
                      <a:rPr lang="en-US" sz="2800" i="1">
                        <a:latin typeface="Cambria Math" panose="02040503050406030204" pitchFamily="18" charset="0"/>
                      </a:rPr>
                      <m:t>+ </m:t>
                    </m:r>
                    <m:d>
                      <m:dPr>
                        <m:begChr m:val="["/>
                        <m:endChr m:val="]"/>
                        <m:ctrlPr>
                          <a:rPr lang="en-US" sz="2800" b="1" i="1" smtClean="0">
                            <a:solidFill>
                              <a:schemeClr val="accent5"/>
                            </a:solidFill>
                            <a:latin typeface="Cambria Math" panose="02040503050406030204" pitchFamily="18" charset="0"/>
                          </a:rPr>
                        </m:ctrlPr>
                      </m:dPr>
                      <m:e>
                        <m:r>
                          <a:rPr lang="en-US" sz="2800" b="0" i="1">
                            <a:solidFill>
                              <a:schemeClr val="accent5"/>
                            </a:solidFill>
                            <a:latin typeface="Cambria Math" panose="02040503050406030204" pitchFamily="18" charset="0"/>
                          </a:rPr>
                          <m:t>𝑡𝑟𝑎𝑛𝑠𝑖𝑡</m:t>
                        </m:r>
                        <m:r>
                          <a:rPr lang="en-US" sz="2800" b="0" i="1">
                            <a:solidFill>
                              <a:schemeClr val="accent5"/>
                            </a:solidFill>
                            <a:latin typeface="Cambria Math" panose="02040503050406030204" pitchFamily="18" charset="0"/>
                          </a:rPr>
                          <m:t> </m:t>
                        </m:r>
                        <m:r>
                          <a:rPr lang="en-US" sz="2800" b="0" i="1">
                            <a:solidFill>
                              <a:schemeClr val="accent5"/>
                            </a:solidFill>
                            <a:latin typeface="Cambria Math" panose="02040503050406030204" pitchFamily="18" charset="0"/>
                          </a:rPr>
                          <m:t>𝑢𝑠𝑒</m:t>
                        </m:r>
                        <m:r>
                          <a:rPr lang="en-US" sz="2800" b="1" i="1">
                            <a:solidFill>
                              <a:schemeClr val="accent5"/>
                            </a:solidFill>
                            <a:latin typeface="Cambria Math" panose="02040503050406030204" pitchFamily="18" charset="0"/>
                          </a:rPr>
                          <m:t>∗</m:t>
                        </m:r>
                        <m:r>
                          <a:rPr lang="en-US" sz="2800" b="1" i="1" smtClean="0">
                            <a:solidFill>
                              <a:schemeClr val="accent5"/>
                            </a:solidFill>
                            <a:latin typeface="Cambria Math"/>
                          </a:rPr>
                          <m:t>𝒕𝒓𝒂𝒏𝒔𝒊𝒕</m:t>
                        </m:r>
                        <m:r>
                          <a:rPr lang="en-US" sz="2800" b="1" i="1" smtClean="0">
                            <a:solidFill>
                              <a:schemeClr val="accent5"/>
                            </a:solidFill>
                            <a:latin typeface="Cambria Math"/>
                          </a:rPr>
                          <m:t> </m:t>
                        </m:r>
                        <m:r>
                          <a:rPr lang="en-US" sz="2800" b="1" i="1" smtClean="0">
                            <a:solidFill>
                              <a:schemeClr val="accent5"/>
                            </a:solidFill>
                            <a:latin typeface="Cambria Math"/>
                          </a:rPr>
                          <m:t>𝒇𝒂𝒓𝒆</m:t>
                        </m:r>
                        <m:r>
                          <a:rPr lang="en-US" sz="2800" b="1" i="1" smtClean="0">
                            <a:solidFill>
                              <a:schemeClr val="accent5"/>
                            </a:solidFill>
                            <a:latin typeface="Cambria Math"/>
                          </a:rPr>
                          <m:t> </m:t>
                        </m:r>
                        <m:r>
                          <a:rPr lang="en-US" sz="2800" b="1" i="1" smtClean="0">
                            <a:solidFill>
                              <a:schemeClr val="accent5"/>
                            </a:solidFill>
                            <a:latin typeface="Cambria Math"/>
                          </a:rPr>
                          <m:t>𝒑𝒆𝒓</m:t>
                        </m:r>
                        <m:r>
                          <a:rPr lang="en-US" sz="2800" b="1" i="1" smtClean="0">
                            <a:solidFill>
                              <a:schemeClr val="accent5"/>
                            </a:solidFill>
                            <a:latin typeface="Cambria Math"/>
                          </a:rPr>
                          <m:t> </m:t>
                        </m:r>
                        <m:r>
                          <a:rPr lang="en-US" sz="2800" b="1" i="1" smtClean="0">
                            <a:solidFill>
                              <a:schemeClr val="accent5"/>
                            </a:solidFill>
                            <a:latin typeface="Cambria Math"/>
                          </a:rPr>
                          <m:t>𝒕𝒓𝒊𝒑</m:t>
                        </m:r>
                      </m:e>
                    </m:d>
                  </m:oMath>
                </a14:m>
                <a:endParaRPr lang="en-US" sz="2800" b="1" dirty="0"/>
              </a:p>
            </p:txBody>
          </p:sp>
        </mc:Choice>
        <mc:Fallback>
          <p:sp>
            <p:nvSpPr>
              <p:cNvPr id="2" name="Rectangle 1"/>
              <p:cNvSpPr>
                <a:spLocks noRot="1" noChangeAspect="1" noMove="1" noResize="1" noEditPoints="1" noAdjustHandles="1" noChangeArrowheads="1" noChangeShapeType="1" noTextEdit="1"/>
              </p:cNvSpPr>
              <p:nvPr/>
            </p:nvSpPr>
            <p:spPr>
              <a:xfrm>
                <a:off x="1201003" y="2708028"/>
                <a:ext cx="7514083" cy="2216954"/>
              </a:xfrm>
              <a:prstGeom prst="rect">
                <a:avLst/>
              </a:prstGeom>
              <a:blipFill rotWithShape="0">
                <a:blip r:embed="rId2"/>
                <a:stretch>
                  <a:fillRect l="-1622" t="-2473"/>
                </a:stretch>
              </a:blipFill>
            </p:spPr>
            <p:txBody>
              <a:bodyPr/>
              <a:lstStyle/>
              <a:p>
                <a:r>
                  <a:rPr lang="en-US">
                    <a:noFill/>
                  </a:rPr>
                  <a:t> </a:t>
                </a:r>
              </a:p>
            </p:txBody>
          </p:sp>
        </mc:Fallback>
      </mc:AlternateContent>
    </p:spTree>
    <p:extLst>
      <p:ext uri="{BB962C8B-B14F-4D97-AF65-F5344CB8AC3E}">
        <p14:creationId xmlns:p14="http://schemas.microsoft.com/office/powerpoint/2010/main" val="452842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44299" y="121212"/>
                <a:ext cx="7182033"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a:solidFill>
                                <a:schemeClr val="accent3"/>
                              </a:solidFill>
                              <a:latin typeface="Cambria Math" panose="02040503050406030204" pitchFamily="18" charset="0"/>
                            </a:rPr>
                          </m:ctrlPr>
                        </m:dPr>
                        <m:e>
                          <m:r>
                            <a:rPr lang="en-US" sz="2400" i="1">
                              <a:solidFill>
                                <a:schemeClr val="accent3"/>
                              </a:solidFill>
                              <a:latin typeface="Cambria Math"/>
                            </a:rPr>
                            <m:t>𝑎𝑢𝑡𝑜</m:t>
                          </m:r>
                          <m:r>
                            <a:rPr lang="en-US" sz="2400" i="1">
                              <a:solidFill>
                                <a:schemeClr val="accent3"/>
                              </a:solidFill>
                              <a:latin typeface="Cambria Math"/>
                            </a:rPr>
                            <m:t> </m:t>
                          </m:r>
                          <m:r>
                            <a:rPr lang="en-US" sz="2400" i="1">
                              <a:solidFill>
                                <a:schemeClr val="accent3"/>
                              </a:solidFill>
                              <a:latin typeface="Cambria Math"/>
                            </a:rPr>
                            <m:t>𝑜𝑤𝑛𝑒𝑟𝑠h𝑖𝑝</m:t>
                          </m:r>
                          <m:r>
                            <a:rPr lang="en-US" sz="2400" b="1" i="1">
                              <a:solidFill>
                                <a:schemeClr val="accent3"/>
                              </a:solidFill>
                              <a:latin typeface="Cambria Math"/>
                            </a:rPr>
                            <m:t>∗</m:t>
                          </m:r>
                          <m:r>
                            <a:rPr lang="en-US" sz="2400" b="1" i="1">
                              <a:solidFill>
                                <a:schemeClr val="accent3"/>
                              </a:solidFill>
                              <a:latin typeface="Cambria Math"/>
                            </a:rPr>
                            <m:t>𝒗𝒆𝒉𝒊𝒄𝒍𝒆</m:t>
                          </m:r>
                          <m:r>
                            <a:rPr lang="en-US" sz="2400" b="1" i="1">
                              <a:solidFill>
                                <a:schemeClr val="accent3"/>
                              </a:solidFill>
                              <a:latin typeface="Cambria Math"/>
                            </a:rPr>
                            <m:t> </m:t>
                          </m:r>
                          <m:r>
                            <a:rPr lang="en-US" sz="2400" b="1" i="1">
                              <a:solidFill>
                                <a:schemeClr val="accent3"/>
                              </a:solidFill>
                              <a:latin typeface="Cambria Math"/>
                            </a:rPr>
                            <m:t>𝒇𝒊𝒙𝒆𝒅</m:t>
                          </m:r>
                          <m:r>
                            <a:rPr lang="en-US" sz="2400" b="1" i="1">
                              <a:solidFill>
                                <a:schemeClr val="accent3"/>
                              </a:solidFill>
                              <a:latin typeface="Cambria Math"/>
                            </a:rPr>
                            <m:t> </m:t>
                          </m:r>
                          <m:r>
                            <a:rPr lang="en-US" sz="2400" b="1" i="1">
                              <a:solidFill>
                                <a:schemeClr val="accent3"/>
                              </a:solidFill>
                              <a:latin typeface="Cambria Math"/>
                            </a:rPr>
                            <m:t>𝒄𝒐𝒔𝒕𝒔</m:t>
                          </m:r>
                          <m:r>
                            <a:rPr lang="en-US" sz="2400" b="1" i="1">
                              <a:solidFill>
                                <a:schemeClr val="accent3"/>
                              </a:solidFill>
                              <a:latin typeface="Cambria Math"/>
                            </a:rPr>
                            <m:t> </m:t>
                          </m:r>
                          <m:r>
                            <a:rPr lang="en-US" sz="2400" b="1" i="1">
                              <a:solidFill>
                                <a:schemeClr val="accent3"/>
                              </a:solidFill>
                              <a:latin typeface="Cambria Math"/>
                            </a:rPr>
                            <m:t>𝒑𝒆𝒓</m:t>
                          </m:r>
                          <m:r>
                            <a:rPr lang="en-US" sz="2400" b="1" i="1">
                              <a:solidFill>
                                <a:schemeClr val="accent3"/>
                              </a:solidFill>
                              <a:latin typeface="Cambria Math"/>
                            </a:rPr>
                            <m:t> </m:t>
                          </m:r>
                          <m:r>
                            <a:rPr lang="en-US" sz="2400" b="1" i="1">
                              <a:solidFill>
                                <a:schemeClr val="accent3"/>
                              </a:solidFill>
                              <a:latin typeface="Cambria Math"/>
                            </a:rPr>
                            <m:t>𝒄𝒂𝒓</m:t>
                          </m:r>
                        </m:e>
                      </m: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844299" y="121212"/>
                <a:ext cx="7182033" cy="461665"/>
              </a:xfrm>
              <a:prstGeom prst="rect">
                <a:avLst/>
              </a:prstGeom>
              <a:blipFill rotWithShape="1">
                <a:blip r:embed="rId2"/>
                <a:stretch>
                  <a:fillRect b="-17105"/>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9379700"/>
              </p:ext>
            </p:extLst>
          </p:nvPr>
        </p:nvGraphicFramePr>
        <p:xfrm>
          <a:off x="477532" y="1649109"/>
          <a:ext cx="3921055" cy="3223260"/>
        </p:xfrm>
        <a:graphic>
          <a:graphicData uri="http://schemas.openxmlformats.org/drawingml/2006/table">
            <a:tbl>
              <a:tblPr firstRow="1" firstCol="1" bandRow="1">
                <a:tableStyleId>{5C22544A-7EE6-4342-B048-85BDC9FD1C3A}</a:tableStyleId>
              </a:tblPr>
              <a:tblGrid>
                <a:gridCol w="497205"/>
                <a:gridCol w="917132"/>
                <a:gridCol w="1734207"/>
                <a:gridCol w="772511"/>
              </a:tblGrid>
              <a:tr h="190500">
                <a:tc>
                  <a:txBody>
                    <a:bodyPr/>
                    <a:lstStyle/>
                    <a:p>
                      <a:pPr marL="0" marR="0" algn="ctr">
                        <a:lnSpc>
                          <a:spcPct val="100000"/>
                        </a:lnSpc>
                        <a:spcBef>
                          <a:spcPts val="0"/>
                        </a:spcBef>
                        <a:spcAft>
                          <a:spcPts val="0"/>
                        </a:spcAft>
                      </a:pPr>
                      <a:r>
                        <a:rPr lang="en-US" sz="1200" dirty="0">
                          <a:effectLst/>
                        </a:rPr>
                        <a:t>Rank</a:t>
                      </a:r>
                      <a:endParaRPr lang="en-US" sz="1100" dirty="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make name</a:t>
                      </a:r>
                      <a:endParaRPr lang="en-US" sz="1100" dirty="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model name</a:t>
                      </a:r>
                      <a:endParaRPr lang="en-US" sz="1100" dirty="0">
                        <a:effectLst/>
                        <a:latin typeface="Calibri"/>
                        <a:ea typeface="Calibri"/>
                        <a:cs typeface="Arial"/>
                      </a:endParaRPr>
                    </a:p>
                  </a:txBody>
                  <a:tcPr marL="68580" marR="68580" marT="0" marB="0"/>
                </a:tc>
                <a:tc>
                  <a:txBody>
                    <a:bodyPr/>
                    <a:lstStyle/>
                    <a:p>
                      <a:pPr marL="0" marR="0" algn="ctr">
                        <a:lnSpc>
                          <a:spcPct val="100000"/>
                        </a:lnSpc>
                        <a:spcBef>
                          <a:spcPts val="0"/>
                        </a:spcBef>
                        <a:spcAft>
                          <a:spcPts val="0"/>
                        </a:spcAft>
                      </a:pPr>
                      <a:r>
                        <a:rPr lang="en-US" sz="1200" dirty="0">
                          <a:effectLst/>
                        </a:rPr>
                        <a:t>Number of cases</a:t>
                      </a:r>
                      <a:endParaRPr lang="en-US" sz="1100" dirty="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dirty="0">
                          <a:effectLst/>
                        </a:rPr>
                        <a:t>1</a:t>
                      </a:r>
                      <a:endParaRPr lang="en-US" sz="1100" dirty="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FORD</a:t>
                      </a:r>
                      <a:endParaRPr lang="en-US" sz="1100" dirty="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F-Series pickup</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3,934</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2</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CHEVROLET</a:t>
                      </a:r>
                      <a:endParaRPr lang="en-US" sz="1100" dirty="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C, K, R, V-Series  </a:t>
                      </a:r>
                      <a:r>
                        <a:rPr lang="en-US" sz="1200" dirty="0" smtClean="0">
                          <a:effectLst/>
                        </a:rPr>
                        <a:t>pickup</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2,842</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3</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TOYOTA</a:t>
                      </a:r>
                      <a:endParaRPr lang="en-US" sz="1100" dirty="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Camry</a:t>
                      </a:r>
                      <a:endParaRPr lang="en-US" sz="110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2,691</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4</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HONDA</a:t>
                      </a:r>
                      <a:endParaRPr lang="en-US" sz="1100" dirty="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Accord </a:t>
                      </a:r>
                      <a:endParaRPr lang="en-US" sz="110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2,023</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5</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FORD</a:t>
                      </a:r>
                      <a:endParaRPr lang="en-US" sz="1100" dirty="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Taurus/Taurus X</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2,018</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6</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TOYOTA</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Corolla </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1,781</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7</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DODGE</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Caravan/Grand Caravan </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1,644</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8</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FORD</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Ranger </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1,642</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9</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HONDA</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Insight</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1,534</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10</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FORD</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Bronco </a:t>
                      </a:r>
                      <a:r>
                        <a:rPr lang="en-US" sz="1200" dirty="0" smtClean="0">
                          <a:effectLst/>
                        </a:rPr>
                        <a:t>II/Explorer</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1,272</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11</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CHEVROLET</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Impala/Caprice</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1,238</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12</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DODGE</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a:effectLst/>
                        </a:rPr>
                        <a:t>Ram Pickup</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a:effectLst/>
                        </a:rPr>
                        <a:t>1,194</a:t>
                      </a:r>
                      <a:endParaRPr lang="en-US" sz="110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13</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CHEVROLET</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dirty="0" err="1">
                          <a:effectLst/>
                        </a:rPr>
                        <a:t>Fullsize</a:t>
                      </a:r>
                      <a:r>
                        <a:rPr lang="en-US" sz="1200" dirty="0">
                          <a:effectLst/>
                        </a:rPr>
                        <a:t> Blazer/Tahoe</a:t>
                      </a:r>
                      <a:endParaRPr lang="en-US" sz="1100" dirty="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dirty="0">
                          <a:effectLst/>
                        </a:rPr>
                        <a:t>1,136</a:t>
                      </a:r>
                      <a:endParaRPr lang="en-US" sz="1100" dirty="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14</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JEEP</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Cherokee</a:t>
                      </a:r>
                      <a:endParaRPr lang="en-US" sz="110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dirty="0">
                          <a:effectLst/>
                        </a:rPr>
                        <a:t>1,088</a:t>
                      </a:r>
                      <a:endParaRPr lang="en-US" sz="1100" dirty="0">
                        <a:effectLst/>
                        <a:latin typeface="Calibri"/>
                        <a:ea typeface="Calibri"/>
                        <a:cs typeface="Arial"/>
                      </a:endParaRPr>
                    </a:p>
                  </a:txBody>
                  <a:tcPr marL="68580" marR="68580" marT="0" marB="0"/>
                </a:tc>
              </a:tr>
              <a:tr h="190500">
                <a:tc>
                  <a:txBody>
                    <a:bodyPr/>
                    <a:lstStyle/>
                    <a:p>
                      <a:pPr marL="0" marR="0" algn="ctr">
                        <a:lnSpc>
                          <a:spcPct val="100000"/>
                        </a:lnSpc>
                        <a:spcBef>
                          <a:spcPts val="0"/>
                        </a:spcBef>
                        <a:spcAft>
                          <a:spcPts val="0"/>
                        </a:spcAft>
                      </a:pPr>
                      <a:r>
                        <a:rPr lang="en-US" sz="1200">
                          <a:effectLst/>
                        </a:rPr>
                        <a:t>15</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MERCURY</a:t>
                      </a:r>
                      <a:endParaRPr lang="en-US" sz="1100">
                        <a:effectLst/>
                        <a:latin typeface="Calibri"/>
                        <a:ea typeface="Calibri"/>
                        <a:cs typeface="Arial"/>
                      </a:endParaRPr>
                    </a:p>
                  </a:txBody>
                  <a:tcPr marL="68580" marR="68580" marT="0" marB="0"/>
                </a:tc>
                <a:tc>
                  <a:txBody>
                    <a:bodyPr/>
                    <a:lstStyle/>
                    <a:p>
                      <a:pPr marL="0" marR="0">
                        <a:lnSpc>
                          <a:spcPct val="100000"/>
                        </a:lnSpc>
                        <a:spcBef>
                          <a:spcPts val="0"/>
                        </a:spcBef>
                        <a:spcAft>
                          <a:spcPts val="0"/>
                        </a:spcAft>
                      </a:pPr>
                      <a:r>
                        <a:rPr lang="en-US" sz="1200">
                          <a:effectLst/>
                        </a:rPr>
                        <a:t>Marquis/Monterey</a:t>
                      </a:r>
                      <a:endParaRPr lang="en-US" sz="1100">
                        <a:effectLst/>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1200" dirty="0">
                          <a:effectLst/>
                        </a:rPr>
                        <a:t>990</a:t>
                      </a:r>
                      <a:endParaRPr lang="en-US" sz="1100" dirty="0">
                        <a:effectLst/>
                        <a:latin typeface="Calibri"/>
                        <a:ea typeface="Calibri"/>
                        <a:cs typeface="Arial"/>
                      </a:endParaRPr>
                    </a:p>
                  </a:txBody>
                  <a:tcPr marL="68580" marR="68580" marT="0" marB="0"/>
                </a:tc>
              </a:tr>
            </a:tbl>
          </a:graphicData>
        </a:graphic>
      </p:graphicFrame>
      <p:sp>
        <p:nvSpPr>
          <p:cNvPr id="6" name="Rectangle 7"/>
          <p:cNvSpPr>
            <a:spLocks noChangeArrowheads="1"/>
          </p:cNvSpPr>
          <p:nvPr/>
        </p:nvSpPr>
        <p:spPr bwMode="auto">
          <a:xfrm>
            <a:off x="17948" y="626006"/>
            <a:ext cx="179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smtClean="0"/>
              <a:t>NHTS 2009</a:t>
            </a:r>
            <a:endParaRPr lang="en-US" altLang="en-US" sz="2800" dirty="0"/>
          </a:p>
        </p:txBody>
      </p:sp>
      <p:sp>
        <p:nvSpPr>
          <p:cNvPr id="7" name="Rectangle 6"/>
          <p:cNvSpPr/>
          <p:nvPr/>
        </p:nvSpPr>
        <p:spPr>
          <a:xfrm>
            <a:off x="448910" y="1057379"/>
            <a:ext cx="4138869" cy="584775"/>
          </a:xfrm>
          <a:prstGeom prst="rect">
            <a:avLst/>
          </a:prstGeom>
        </p:spPr>
        <p:txBody>
          <a:bodyPr wrap="square">
            <a:spAutoFit/>
          </a:bodyPr>
          <a:lstStyle/>
          <a:p>
            <a:r>
              <a:rPr lang="en-US" sz="1600" dirty="0"/>
              <a:t>Top 15 popular automobiles for low income households according to NHTS</a:t>
            </a:r>
          </a:p>
        </p:txBody>
      </p:sp>
      <p:grpSp>
        <p:nvGrpSpPr>
          <p:cNvPr id="8" name="Group 7"/>
          <p:cNvGrpSpPr/>
          <p:nvPr/>
        </p:nvGrpSpPr>
        <p:grpSpPr>
          <a:xfrm>
            <a:off x="4729655" y="1450422"/>
            <a:ext cx="4191388" cy="5251066"/>
            <a:chOff x="-7138467" y="-332716"/>
            <a:chExt cx="3056259" cy="3828951"/>
          </a:xfrm>
        </p:grpSpPr>
        <p:pic>
          <p:nvPicPr>
            <p:cNvPr id="102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297" r="19375" b="55070"/>
            <a:stretch/>
          </p:blipFill>
          <p:spPr bwMode="auto">
            <a:xfrm>
              <a:off x="-7133225" y="-332716"/>
              <a:ext cx="3051017" cy="146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623" t="18827" r="20169" b="28432"/>
            <a:stretch/>
          </p:blipFill>
          <p:spPr bwMode="auto">
            <a:xfrm>
              <a:off x="-7138467" y="1137238"/>
              <a:ext cx="3054749" cy="235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Bent-Up Arrow 11"/>
          <p:cNvSpPr/>
          <p:nvPr/>
        </p:nvSpPr>
        <p:spPr>
          <a:xfrm rot="5400000">
            <a:off x="2506714" y="4556239"/>
            <a:ext cx="1686911" cy="2506715"/>
          </a:xfrm>
          <a:prstGeom prst="bentUpArrow">
            <a:avLst>
              <a:gd name="adj1" fmla="val 50000"/>
              <a:gd name="adj2" fmla="val 428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92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979983" y="169748"/>
                <a:ext cx="50949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a:solidFill>
                                <a:srgbClr val="FFC000"/>
                              </a:solidFill>
                              <a:latin typeface="Cambria Math" panose="02040503050406030204" pitchFamily="18" charset="0"/>
                            </a:rPr>
                          </m:ctrlPr>
                        </m:dPr>
                        <m:e>
                          <m:r>
                            <a:rPr lang="en-US" sz="2400" i="1">
                              <a:solidFill>
                                <a:srgbClr val="FFC000"/>
                              </a:solidFill>
                              <a:latin typeface="Cambria Math"/>
                            </a:rPr>
                            <m:t>𝑎𝑢𝑡𝑜</m:t>
                          </m:r>
                          <m:r>
                            <a:rPr lang="en-US" sz="2400" i="1">
                              <a:solidFill>
                                <a:srgbClr val="FFC000"/>
                              </a:solidFill>
                              <a:latin typeface="Cambria Math"/>
                            </a:rPr>
                            <m:t> </m:t>
                          </m:r>
                          <m:r>
                            <a:rPr lang="en-US" sz="2400" i="1">
                              <a:solidFill>
                                <a:srgbClr val="FFC000"/>
                              </a:solidFill>
                              <a:latin typeface="Cambria Math"/>
                            </a:rPr>
                            <m:t>𝑢𝑠𝑒</m:t>
                          </m:r>
                          <m:r>
                            <a:rPr lang="en-US" sz="2400" b="1" i="1">
                              <a:solidFill>
                                <a:srgbClr val="FFC000"/>
                              </a:solidFill>
                              <a:latin typeface="Cambria Math"/>
                            </a:rPr>
                            <m:t>∗</m:t>
                          </m:r>
                          <m:r>
                            <a:rPr lang="en-US" sz="2400" b="1" i="1">
                              <a:solidFill>
                                <a:srgbClr val="FFC000"/>
                              </a:solidFill>
                              <a:latin typeface="Cambria Math"/>
                            </a:rPr>
                            <m:t>𝒇𝒖𝒆𝒍</m:t>
                          </m:r>
                          <m:r>
                            <a:rPr lang="en-US" sz="2400" b="1" i="1">
                              <a:solidFill>
                                <a:srgbClr val="FFC000"/>
                              </a:solidFill>
                              <a:latin typeface="Cambria Math"/>
                            </a:rPr>
                            <m:t> </m:t>
                          </m:r>
                          <m:r>
                            <a:rPr lang="en-US" sz="2400" b="1" i="1">
                              <a:solidFill>
                                <a:srgbClr val="FFC000"/>
                              </a:solidFill>
                              <a:latin typeface="Cambria Math"/>
                            </a:rPr>
                            <m:t>𝒄𝒐𝒔𝒕𝒔</m:t>
                          </m:r>
                          <m:r>
                            <a:rPr lang="en-US" sz="2400" b="1" i="1">
                              <a:solidFill>
                                <a:srgbClr val="FFC000"/>
                              </a:solidFill>
                              <a:latin typeface="Cambria Math"/>
                            </a:rPr>
                            <m:t> </m:t>
                          </m:r>
                          <m:r>
                            <a:rPr lang="en-US" sz="2400" b="1" i="1">
                              <a:solidFill>
                                <a:srgbClr val="FFC000"/>
                              </a:solidFill>
                              <a:latin typeface="Cambria Math"/>
                            </a:rPr>
                            <m:t>𝒑𝒓𝒆</m:t>
                          </m:r>
                          <m:r>
                            <a:rPr lang="en-US" sz="2400" b="1" i="1">
                              <a:solidFill>
                                <a:srgbClr val="FFC000"/>
                              </a:solidFill>
                              <a:latin typeface="Cambria Math"/>
                            </a:rPr>
                            <m:t> </m:t>
                          </m:r>
                          <m:r>
                            <a:rPr lang="en-US" sz="2400" b="1" i="1">
                              <a:solidFill>
                                <a:srgbClr val="FFC000"/>
                              </a:solidFill>
                              <a:latin typeface="Cambria Math"/>
                            </a:rPr>
                            <m:t>𝒈𝒂𝒍𝒍𝒐𝒏</m:t>
                          </m:r>
                        </m:e>
                      </m: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979983" y="169748"/>
                <a:ext cx="5094921" cy="461665"/>
              </a:xfrm>
              <a:prstGeom prst="rect">
                <a:avLst/>
              </a:prstGeom>
              <a:blipFill rotWithShape="1">
                <a:blip r:embed="rId2"/>
                <a:stretch>
                  <a:fillRect b="-17105"/>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737839020"/>
              </p:ext>
            </p:extLst>
          </p:nvPr>
        </p:nvGraphicFramePr>
        <p:xfrm>
          <a:off x="5305240" y="3810819"/>
          <a:ext cx="3440430" cy="2535682"/>
        </p:xfrm>
        <a:graphic>
          <a:graphicData uri="http://schemas.openxmlformats.org/drawingml/2006/table">
            <a:tbl>
              <a:tblPr firstRow="1" firstCol="1" bandRow="1">
                <a:tableStyleId>{B301B821-A1FF-4177-AEE7-76D212191A09}</a:tableStyleId>
              </a:tblPr>
              <a:tblGrid>
                <a:gridCol w="2354580"/>
                <a:gridCol w="1085850"/>
              </a:tblGrid>
              <a:tr h="222250">
                <a:tc gridSpan="2">
                  <a:txBody>
                    <a:bodyPr/>
                    <a:lstStyle/>
                    <a:p>
                      <a:pPr marL="0" marR="0">
                        <a:lnSpc>
                          <a:spcPct val="115000"/>
                        </a:lnSpc>
                        <a:spcBef>
                          <a:spcPts val="0"/>
                        </a:spcBef>
                        <a:spcAft>
                          <a:spcPts val="0"/>
                        </a:spcAft>
                      </a:pPr>
                      <a:r>
                        <a:rPr lang="en-US" sz="1200" dirty="0">
                          <a:effectLst/>
                        </a:rPr>
                        <a:t>Most expensive regions ($ per gallon)</a:t>
                      </a:r>
                      <a:endParaRPr lang="en-US" sz="1100" dirty="0">
                        <a:effectLst/>
                        <a:latin typeface="Calibri"/>
                        <a:ea typeface="Calibri"/>
                        <a:cs typeface="Arial"/>
                      </a:endParaRPr>
                    </a:p>
                  </a:txBody>
                  <a:tcPr marL="68580" marR="68580" marT="0" marB="0">
                    <a:solidFill>
                      <a:schemeClr val="bg2"/>
                    </a:solidFill>
                  </a:tcPr>
                </a:tc>
                <a:tc hMerge="1">
                  <a:txBody>
                    <a:bodyPr/>
                    <a:lstStyle/>
                    <a:p>
                      <a:endParaRPr lang="en-US"/>
                    </a:p>
                  </a:txBody>
                  <a:tcPr/>
                </a:tc>
              </a:tr>
              <a:tr h="136525">
                <a:tc>
                  <a:txBody>
                    <a:bodyPr/>
                    <a:lstStyle/>
                    <a:p>
                      <a:pPr marL="0" marR="0" algn="just">
                        <a:lnSpc>
                          <a:spcPct val="115000"/>
                        </a:lnSpc>
                        <a:spcBef>
                          <a:spcPts val="0"/>
                        </a:spcBef>
                        <a:spcAft>
                          <a:spcPts val="0"/>
                        </a:spcAft>
                        <a:tabLst>
                          <a:tab pos="655955" algn="l"/>
                        </a:tabLst>
                      </a:pPr>
                      <a:r>
                        <a:rPr lang="en-US" sz="1200" dirty="0">
                          <a:effectLst/>
                        </a:rPr>
                        <a:t>Honolulu, HI</a:t>
                      </a:r>
                      <a:endParaRPr lang="en-US" sz="11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$3.37</a:t>
                      </a:r>
                      <a:endParaRPr lang="en-US" sz="1100">
                        <a:effectLst/>
                        <a:latin typeface="Calibri"/>
                        <a:ea typeface="Calibri"/>
                        <a:cs typeface="Arial"/>
                      </a:endParaRPr>
                    </a:p>
                  </a:txBody>
                  <a:tcPr marL="68580" marR="68580" marT="0" marB="0" anchor="b"/>
                </a:tc>
              </a:tr>
              <a:tr h="0">
                <a:tc>
                  <a:txBody>
                    <a:bodyPr/>
                    <a:lstStyle/>
                    <a:p>
                      <a:pPr marL="0" marR="0" algn="just">
                        <a:lnSpc>
                          <a:spcPct val="115000"/>
                        </a:lnSpc>
                        <a:spcBef>
                          <a:spcPts val="0"/>
                        </a:spcBef>
                        <a:spcAft>
                          <a:spcPts val="0"/>
                        </a:spcAft>
                        <a:tabLst>
                          <a:tab pos="903605" algn="l"/>
                        </a:tabLst>
                      </a:pPr>
                      <a:r>
                        <a:rPr lang="en-US" sz="1200" dirty="0">
                          <a:effectLst/>
                        </a:rPr>
                        <a:t>Anchorage, AK</a:t>
                      </a:r>
                      <a:endParaRPr lang="en-US" sz="11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$3.35</a:t>
                      </a:r>
                      <a:endParaRPr lang="en-US" sz="1100">
                        <a:effectLst/>
                        <a:latin typeface="Calibri"/>
                        <a:ea typeface="Calibri"/>
                        <a:cs typeface="Arial"/>
                      </a:endParaRPr>
                    </a:p>
                  </a:txBody>
                  <a:tcPr marL="68580" marR="68580" marT="0" marB="0" anchor="b"/>
                </a:tc>
              </a:tr>
              <a:tr h="0">
                <a:tc>
                  <a:txBody>
                    <a:bodyPr/>
                    <a:lstStyle/>
                    <a:p>
                      <a:pPr marL="0" marR="0" algn="just">
                        <a:lnSpc>
                          <a:spcPct val="115000"/>
                        </a:lnSpc>
                        <a:spcBef>
                          <a:spcPts val="0"/>
                        </a:spcBef>
                        <a:spcAft>
                          <a:spcPts val="0"/>
                        </a:spcAft>
                        <a:tabLst>
                          <a:tab pos="1774825" algn="l"/>
                        </a:tabLst>
                      </a:pPr>
                      <a:r>
                        <a:rPr lang="en-US" sz="1200">
                          <a:effectLst/>
                        </a:rPr>
                        <a:t>San Francisco, CA</a:t>
                      </a:r>
                      <a:endParaRPr lang="en-US" sz="110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$3.19</a:t>
                      </a:r>
                      <a:endParaRPr lang="en-US" sz="1100">
                        <a:effectLst/>
                        <a:latin typeface="Calibri"/>
                        <a:ea typeface="Calibri"/>
                        <a:cs typeface="Arial"/>
                      </a:endParaRPr>
                    </a:p>
                  </a:txBody>
                  <a:tcPr marL="68580" marR="68580" marT="0" marB="0" anchor="b"/>
                </a:tc>
              </a:tr>
              <a:tr h="0">
                <a:tc>
                  <a:txBody>
                    <a:bodyPr/>
                    <a:lstStyle/>
                    <a:p>
                      <a:pPr marL="0" marR="0" algn="just">
                        <a:lnSpc>
                          <a:spcPct val="115000"/>
                        </a:lnSpc>
                        <a:spcBef>
                          <a:spcPts val="0"/>
                        </a:spcBef>
                        <a:spcAft>
                          <a:spcPts val="0"/>
                        </a:spcAft>
                      </a:pPr>
                      <a:r>
                        <a:rPr lang="en-US" sz="1200">
                          <a:effectLst/>
                        </a:rPr>
                        <a:t>Bakersfield, CA</a:t>
                      </a:r>
                      <a:endParaRPr lang="en-US" sz="110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$3.16</a:t>
                      </a:r>
                      <a:endParaRPr lang="en-US" sz="1100">
                        <a:effectLst/>
                        <a:latin typeface="Calibri"/>
                        <a:ea typeface="Calibri"/>
                        <a:cs typeface="Arial"/>
                      </a:endParaRPr>
                    </a:p>
                  </a:txBody>
                  <a:tcPr marL="68580" marR="68580" marT="0" marB="0" anchor="b"/>
                </a:tc>
              </a:tr>
              <a:tr h="0">
                <a:tc>
                  <a:txBody>
                    <a:bodyPr/>
                    <a:lstStyle/>
                    <a:p>
                      <a:pPr marL="0" marR="0">
                        <a:lnSpc>
                          <a:spcPct val="115000"/>
                        </a:lnSpc>
                        <a:spcBef>
                          <a:spcPts val="0"/>
                        </a:spcBef>
                        <a:spcAft>
                          <a:spcPts val="0"/>
                        </a:spcAft>
                      </a:pPr>
                      <a:r>
                        <a:rPr lang="en-US" sz="1200">
                          <a:effectLst/>
                        </a:rPr>
                        <a:t>Santa Barbara-Santa Maria, CA</a:t>
                      </a:r>
                      <a:endParaRPr lang="en-US" sz="110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$3.15</a:t>
                      </a:r>
                      <a:endParaRPr lang="en-US" sz="1100">
                        <a:effectLst/>
                        <a:latin typeface="Calibri"/>
                        <a:ea typeface="Calibri"/>
                        <a:cs typeface="Arial"/>
                      </a:endParaRPr>
                    </a:p>
                  </a:txBody>
                  <a:tcPr marL="68580" marR="68580" marT="0" marB="0" anchor="b"/>
                </a:tc>
              </a:tr>
              <a:tr h="193675">
                <a:tc gridSpan="2">
                  <a:txBody>
                    <a:bodyPr/>
                    <a:lstStyle/>
                    <a:p>
                      <a:pPr marL="0" marR="0">
                        <a:lnSpc>
                          <a:spcPct val="115000"/>
                        </a:lnSpc>
                        <a:spcBef>
                          <a:spcPts val="0"/>
                        </a:spcBef>
                        <a:spcAft>
                          <a:spcPts val="0"/>
                        </a:spcAft>
                      </a:pPr>
                      <a:r>
                        <a:rPr lang="en-US" sz="1200" dirty="0">
                          <a:solidFill>
                            <a:schemeClr val="tx1"/>
                          </a:solidFill>
                          <a:effectLst/>
                        </a:rPr>
                        <a:t>Least expensive regions ($ per gallon)</a:t>
                      </a:r>
                      <a:endParaRPr lang="en-US" sz="1100" dirty="0">
                        <a:solidFill>
                          <a:schemeClr val="tx1"/>
                        </a:solidFill>
                        <a:effectLst/>
                        <a:latin typeface="Calibri"/>
                        <a:ea typeface="Calibri"/>
                        <a:cs typeface="Arial"/>
                      </a:endParaRPr>
                    </a:p>
                  </a:txBody>
                  <a:tcPr marL="68580" marR="68580" marT="0" marB="0">
                    <a:solidFill>
                      <a:schemeClr val="bg2"/>
                    </a:solidFill>
                  </a:tcPr>
                </a:tc>
                <a:tc hMerge="1">
                  <a:txBody>
                    <a:bodyPr/>
                    <a:lstStyle/>
                    <a:p>
                      <a:endParaRPr lang="en-US"/>
                    </a:p>
                  </a:txBody>
                  <a:tcPr/>
                </a:tc>
              </a:tr>
              <a:tr h="0">
                <a:tc>
                  <a:txBody>
                    <a:bodyPr/>
                    <a:lstStyle/>
                    <a:p>
                      <a:pPr marL="0" marR="0">
                        <a:lnSpc>
                          <a:spcPct val="115000"/>
                        </a:lnSpc>
                        <a:spcBef>
                          <a:spcPts val="0"/>
                        </a:spcBef>
                        <a:spcAft>
                          <a:spcPts val="0"/>
                        </a:spcAft>
                      </a:pPr>
                      <a:r>
                        <a:rPr lang="en-US" sz="1200">
                          <a:effectLst/>
                        </a:rPr>
                        <a:t>Springfield, MO</a:t>
                      </a:r>
                      <a:endParaRPr lang="en-US" sz="110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$2.55</a:t>
                      </a:r>
                      <a:endParaRPr lang="en-US" sz="1100">
                        <a:effectLst/>
                        <a:latin typeface="Calibri"/>
                        <a:ea typeface="Calibri"/>
                        <a:cs typeface="Arial"/>
                      </a:endParaRPr>
                    </a:p>
                  </a:txBody>
                  <a:tcPr marL="68580" marR="68580" marT="0" marB="0" anchor="b"/>
                </a:tc>
              </a:tr>
              <a:tr h="0">
                <a:tc>
                  <a:txBody>
                    <a:bodyPr/>
                    <a:lstStyle/>
                    <a:p>
                      <a:pPr marL="0" marR="0">
                        <a:lnSpc>
                          <a:spcPct val="115000"/>
                        </a:lnSpc>
                        <a:spcBef>
                          <a:spcPts val="0"/>
                        </a:spcBef>
                        <a:spcAft>
                          <a:spcPts val="0"/>
                        </a:spcAft>
                        <a:tabLst>
                          <a:tab pos="1075690" algn="l"/>
                        </a:tabLst>
                      </a:pPr>
                      <a:r>
                        <a:rPr lang="en-US" sz="1200">
                          <a:effectLst/>
                        </a:rPr>
                        <a:t>Joplin, MO</a:t>
                      </a:r>
                      <a:endParaRPr lang="en-US" sz="110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$2.56</a:t>
                      </a:r>
                      <a:endParaRPr lang="en-US" sz="1100">
                        <a:effectLst/>
                        <a:latin typeface="Calibri"/>
                        <a:ea typeface="Calibri"/>
                        <a:cs typeface="Arial"/>
                      </a:endParaRPr>
                    </a:p>
                  </a:txBody>
                  <a:tcPr marL="68580" marR="68580" marT="0" marB="0" anchor="b"/>
                </a:tc>
              </a:tr>
              <a:tr h="0">
                <a:tc>
                  <a:txBody>
                    <a:bodyPr/>
                    <a:lstStyle/>
                    <a:p>
                      <a:pPr marL="0" marR="0">
                        <a:lnSpc>
                          <a:spcPct val="115000"/>
                        </a:lnSpc>
                        <a:spcBef>
                          <a:spcPts val="0"/>
                        </a:spcBef>
                        <a:spcAft>
                          <a:spcPts val="0"/>
                        </a:spcAft>
                        <a:tabLst>
                          <a:tab pos="774700" algn="l"/>
                        </a:tabLst>
                      </a:pPr>
                      <a:r>
                        <a:rPr lang="en-US" sz="1200">
                          <a:effectLst/>
                        </a:rPr>
                        <a:t>Augusta-Aiken, GA-SC</a:t>
                      </a:r>
                      <a:endParaRPr lang="en-US" sz="110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$2.56</a:t>
                      </a:r>
                      <a:endParaRPr lang="en-US" sz="1100">
                        <a:effectLst/>
                        <a:latin typeface="Calibri"/>
                        <a:ea typeface="Calibri"/>
                        <a:cs typeface="Arial"/>
                      </a:endParaRPr>
                    </a:p>
                  </a:txBody>
                  <a:tcPr marL="68580" marR="68580" marT="0" marB="0" anchor="b"/>
                </a:tc>
              </a:tr>
              <a:tr h="0">
                <a:tc>
                  <a:txBody>
                    <a:bodyPr/>
                    <a:lstStyle/>
                    <a:p>
                      <a:pPr marL="0" marR="0">
                        <a:lnSpc>
                          <a:spcPct val="115000"/>
                        </a:lnSpc>
                        <a:spcBef>
                          <a:spcPts val="0"/>
                        </a:spcBef>
                        <a:spcAft>
                          <a:spcPts val="0"/>
                        </a:spcAft>
                      </a:pPr>
                      <a:r>
                        <a:rPr lang="en-US" sz="1200">
                          <a:effectLst/>
                        </a:rPr>
                        <a:t>Greenville-Spartanburg, SC</a:t>
                      </a:r>
                      <a:endParaRPr lang="en-US" sz="110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a:effectLst/>
                        </a:rPr>
                        <a:t>$2.57</a:t>
                      </a:r>
                      <a:endParaRPr lang="en-US" sz="1100">
                        <a:effectLst/>
                        <a:latin typeface="Calibri"/>
                        <a:ea typeface="Calibri"/>
                        <a:cs typeface="Arial"/>
                      </a:endParaRPr>
                    </a:p>
                  </a:txBody>
                  <a:tcPr marL="68580" marR="68580" marT="0" marB="0" anchor="b"/>
                </a:tc>
              </a:tr>
              <a:tr h="0">
                <a:tc>
                  <a:txBody>
                    <a:bodyPr/>
                    <a:lstStyle/>
                    <a:p>
                      <a:pPr marL="0" marR="0">
                        <a:lnSpc>
                          <a:spcPct val="115000"/>
                        </a:lnSpc>
                        <a:spcBef>
                          <a:spcPts val="0"/>
                        </a:spcBef>
                        <a:spcAft>
                          <a:spcPts val="0"/>
                        </a:spcAft>
                      </a:pPr>
                      <a:r>
                        <a:rPr lang="en-US" sz="1200" dirty="0">
                          <a:effectLst/>
                        </a:rPr>
                        <a:t>Cheyenne, WY</a:t>
                      </a:r>
                      <a:endParaRPr lang="en-US" sz="11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200" dirty="0">
                          <a:effectLst/>
                        </a:rPr>
                        <a:t>$2.57</a:t>
                      </a:r>
                      <a:endParaRPr lang="en-US" sz="1100" dirty="0">
                        <a:effectLst/>
                        <a:latin typeface="Calibri"/>
                        <a:ea typeface="Calibri"/>
                        <a:cs typeface="Arial"/>
                      </a:endParaRPr>
                    </a:p>
                  </a:txBody>
                  <a:tcPr marL="68580" marR="68580" marT="0" marB="0" anchor="b"/>
                </a:tc>
              </a:tr>
            </a:tbl>
          </a:graphicData>
        </a:graphic>
      </p:graphicFrame>
      <p:sp>
        <p:nvSpPr>
          <p:cNvPr id="6" name="Rectangle 1"/>
          <p:cNvSpPr>
            <a:spLocks noChangeArrowheads="1"/>
          </p:cNvSpPr>
          <p:nvPr/>
        </p:nvSpPr>
        <p:spPr bwMode="auto">
          <a:xfrm>
            <a:off x="5166235" y="3187289"/>
            <a:ext cx="38390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774700" algn="l"/>
              </a:tabLst>
              <a:defRPr>
                <a:solidFill>
                  <a:schemeClr val="tx1"/>
                </a:solidFill>
                <a:latin typeface="Arial" pitchFamily="34" charset="0"/>
                <a:cs typeface="Arial" pitchFamily="34" charset="0"/>
              </a:defRPr>
            </a:lvl1pPr>
            <a:lvl2pPr>
              <a:tabLst>
                <a:tab pos="774700" algn="l"/>
              </a:tabLst>
              <a:defRPr>
                <a:solidFill>
                  <a:schemeClr val="tx1"/>
                </a:solidFill>
                <a:latin typeface="Arial" pitchFamily="34" charset="0"/>
                <a:cs typeface="Arial" pitchFamily="34" charset="0"/>
              </a:defRPr>
            </a:lvl2pPr>
            <a:lvl3pPr>
              <a:tabLst>
                <a:tab pos="774700" algn="l"/>
              </a:tabLst>
              <a:defRPr>
                <a:solidFill>
                  <a:schemeClr val="tx1"/>
                </a:solidFill>
                <a:latin typeface="Arial" pitchFamily="34" charset="0"/>
                <a:cs typeface="Arial" pitchFamily="34" charset="0"/>
              </a:defRPr>
            </a:lvl3pPr>
            <a:lvl4pPr>
              <a:tabLst>
                <a:tab pos="774700" algn="l"/>
              </a:tabLst>
              <a:defRPr>
                <a:solidFill>
                  <a:schemeClr val="tx1"/>
                </a:solidFill>
                <a:latin typeface="Arial" pitchFamily="34" charset="0"/>
                <a:cs typeface="Arial" pitchFamily="34" charset="0"/>
              </a:defRPr>
            </a:lvl4pPr>
            <a:lvl5pPr>
              <a:tabLst>
                <a:tab pos="774700" algn="l"/>
              </a:tabLst>
              <a:defRPr>
                <a:solidFill>
                  <a:schemeClr val="tx1"/>
                </a:solidFill>
                <a:latin typeface="Arial" pitchFamily="34" charset="0"/>
                <a:cs typeface="Arial" pitchFamily="34" charset="0"/>
              </a:defRPr>
            </a:lvl5pPr>
            <a:lvl6pPr fontAlgn="base">
              <a:spcBef>
                <a:spcPct val="0"/>
              </a:spcBef>
              <a:spcAft>
                <a:spcPct val="0"/>
              </a:spcAft>
              <a:tabLst>
                <a:tab pos="774700" algn="l"/>
              </a:tabLst>
              <a:defRPr>
                <a:solidFill>
                  <a:schemeClr val="tx1"/>
                </a:solidFill>
                <a:latin typeface="Arial" pitchFamily="34" charset="0"/>
                <a:cs typeface="Arial" pitchFamily="34" charset="0"/>
              </a:defRPr>
            </a:lvl6pPr>
            <a:lvl7pPr fontAlgn="base">
              <a:spcBef>
                <a:spcPct val="0"/>
              </a:spcBef>
              <a:spcAft>
                <a:spcPct val="0"/>
              </a:spcAft>
              <a:tabLst>
                <a:tab pos="774700" algn="l"/>
              </a:tabLst>
              <a:defRPr>
                <a:solidFill>
                  <a:schemeClr val="tx1"/>
                </a:solidFill>
                <a:latin typeface="Arial" pitchFamily="34" charset="0"/>
                <a:cs typeface="Arial" pitchFamily="34" charset="0"/>
              </a:defRPr>
            </a:lvl7pPr>
            <a:lvl8pPr fontAlgn="base">
              <a:spcBef>
                <a:spcPct val="0"/>
              </a:spcBef>
              <a:spcAft>
                <a:spcPct val="0"/>
              </a:spcAft>
              <a:tabLst>
                <a:tab pos="774700" algn="l"/>
              </a:tabLst>
              <a:defRPr>
                <a:solidFill>
                  <a:schemeClr val="tx1"/>
                </a:solidFill>
                <a:latin typeface="Arial" pitchFamily="34" charset="0"/>
                <a:cs typeface="Arial" pitchFamily="34" charset="0"/>
              </a:defRPr>
            </a:lvl8pPr>
            <a:lvl9pPr fontAlgn="base">
              <a:spcBef>
                <a:spcPct val="0"/>
              </a:spcBef>
              <a:spcAft>
                <a:spcPct val="0"/>
              </a:spcAft>
              <a:tabLst>
                <a:tab pos="7747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774700" algn="l"/>
              </a:tabLst>
            </a:pPr>
            <a:r>
              <a:rPr kumimoji="0" lang="en-US" altLang="en-US" sz="1600" b="0" i="0" u="none" strike="noStrike" cap="none" normalizeH="0" baseline="0" dirty="0" smtClean="0">
                <a:ln>
                  <a:noFill/>
                </a:ln>
                <a:solidFill>
                  <a:schemeClr val="tx1"/>
                </a:solidFill>
                <a:effectLst/>
                <a:latin typeface="+mn-lt"/>
                <a:ea typeface="Calibri" pitchFamily="34" charset="0"/>
                <a:cs typeface="Times New Roman" pitchFamily="18" charset="0"/>
              </a:rPr>
              <a:t>Five Most and Least Expensive Regions for Average Gasoline Price per Gallon (2010)</a:t>
            </a:r>
            <a:endParaRPr kumimoji="0" lang="en-US" altLang="en-US" sz="2400" b="0" i="0" u="none" strike="noStrike" cap="none" normalizeH="0" baseline="0" dirty="0" smtClean="0">
              <a:ln>
                <a:noFill/>
              </a:ln>
              <a:solidFill>
                <a:schemeClr val="tx1"/>
              </a:solidFill>
              <a:effectLst/>
              <a:latin typeface="+mn-l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100" t="5786" r="12131" b="43383"/>
          <a:stretch/>
        </p:blipFill>
        <p:spPr bwMode="auto">
          <a:xfrm>
            <a:off x="311776" y="1119346"/>
            <a:ext cx="4717427" cy="261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40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682150" y="170056"/>
                <a:ext cx="54579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 </m:t>
                      </m:r>
                      <m:d>
                        <m:dPr>
                          <m:begChr m:val="["/>
                          <m:endChr m:val="]"/>
                          <m:ctrlPr>
                            <a:rPr lang="en-US" sz="2400" b="1" i="1">
                              <a:solidFill>
                                <a:schemeClr val="accent5"/>
                              </a:solidFill>
                              <a:latin typeface="Cambria Math" panose="02040503050406030204" pitchFamily="18" charset="0"/>
                            </a:rPr>
                          </m:ctrlPr>
                        </m:dPr>
                        <m:e>
                          <m:r>
                            <a:rPr lang="en-US" sz="2400" i="1">
                              <a:solidFill>
                                <a:schemeClr val="accent5"/>
                              </a:solidFill>
                              <a:latin typeface="Cambria Math"/>
                            </a:rPr>
                            <m:t>𝑡𝑟𝑎𝑛𝑠𝑖𝑡</m:t>
                          </m:r>
                          <m:r>
                            <a:rPr lang="en-US" sz="2400" i="1">
                              <a:solidFill>
                                <a:schemeClr val="accent5"/>
                              </a:solidFill>
                              <a:latin typeface="Cambria Math"/>
                            </a:rPr>
                            <m:t> </m:t>
                          </m:r>
                          <m:r>
                            <a:rPr lang="en-US" sz="2400" i="1">
                              <a:solidFill>
                                <a:schemeClr val="accent5"/>
                              </a:solidFill>
                              <a:latin typeface="Cambria Math"/>
                            </a:rPr>
                            <m:t>𝑢𝑠𝑒</m:t>
                          </m:r>
                          <m:r>
                            <a:rPr lang="en-US" sz="2400" b="1" i="1">
                              <a:solidFill>
                                <a:schemeClr val="accent5"/>
                              </a:solidFill>
                              <a:latin typeface="Cambria Math"/>
                            </a:rPr>
                            <m:t>∗</m:t>
                          </m:r>
                          <m:r>
                            <a:rPr lang="en-US" sz="2400" b="1" i="1">
                              <a:solidFill>
                                <a:schemeClr val="accent5"/>
                              </a:solidFill>
                              <a:latin typeface="Cambria Math"/>
                            </a:rPr>
                            <m:t>𝒕𝒓𝒂𝒏𝒔𝒊𝒕</m:t>
                          </m:r>
                          <m:r>
                            <a:rPr lang="en-US" sz="2400" b="1" i="1">
                              <a:solidFill>
                                <a:schemeClr val="accent5"/>
                              </a:solidFill>
                              <a:latin typeface="Cambria Math"/>
                            </a:rPr>
                            <m:t> </m:t>
                          </m:r>
                          <m:r>
                            <a:rPr lang="en-US" sz="2400" b="1" i="1">
                              <a:solidFill>
                                <a:schemeClr val="accent5"/>
                              </a:solidFill>
                              <a:latin typeface="Cambria Math"/>
                            </a:rPr>
                            <m:t>𝒇𝒂𝒓𝒆</m:t>
                          </m:r>
                          <m:r>
                            <a:rPr lang="en-US" sz="2400" b="1" i="1">
                              <a:solidFill>
                                <a:schemeClr val="accent5"/>
                              </a:solidFill>
                              <a:latin typeface="Cambria Math"/>
                            </a:rPr>
                            <m:t> </m:t>
                          </m:r>
                          <m:r>
                            <a:rPr lang="en-US" sz="2400" b="1" i="1">
                              <a:solidFill>
                                <a:schemeClr val="accent5"/>
                              </a:solidFill>
                              <a:latin typeface="Cambria Math"/>
                            </a:rPr>
                            <m:t>𝒑𝒆𝒓</m:t>
                          </m:r>
                          <m:r>
                            <a:rPr lang="en-US" sz="2400" b="1" i="1">
                              <a:solidFill>
                                <a:schemeClr val="accent5"/>
                              </a:solidFill>
                              <a:latin typeface="Cambria Math"/>
                            </a:rPr>
                            <m:t> </m:t>
                          </m:r>
                          <m:r>
                            <a:rPr lang="en-US" sz="2400" b="1" i="1">
                              <a:solidFill>
                                <a:schemeClr val="accent5"/>
                              </a:solidFill>
                              <a:latin typeface="Cambria Math"/>
                            </a:rPr>
                            <m:t>𝒕𝒓𝒊𝒑</m:t>
                          </m:r>
                        </m:e>
                      </m: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682150" y="170056"/>
                <a:ext cx="5457969" cy="461665"/>
              </a:xfrm>
              <a:prstGeom prst="rect">
                <a:avLst/>
              </a:prstGeom>
              <a:blipFill rotWithShape="1">
                <a:blip r:embed="rId2"/>
                <a:stretch>
                  <a:fillRect b="-17105"/>
                </a:stretch>
              </a:blipFill>
            </p:spPr>
            <p:txBody>
              <a:bodyPr/>
              <a:lstStyle/>
              <a:p>
                <a:r>
                  <a:rPr lang="en-US">
                    <a:noFill/>
                  </a:rPr>
                  <a:t> </a:t>
                </a:r>
              </a:p>
            </p:txBody>
          </p:sp>
        </mc:Fallback>
      </mc:AlternateContent>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127" t="5617" r="37468" b="18679"/>
          <a:stretch/>
        </p:blipFill>
        <p:spPr bwMode="auto">
          <a:xfrm>
            <a:off x="925513" y="1292773"/>
            <a:ext cx="2443655" cy="419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41835" y="2702718"/>
            <a:ext cx="4572000" cy="1323439"/>
          </a:xfrm>
          <a:prstGeom prst="rect">
            <a:avLst/>
          </a:prstGeom>
        </p:spPr>
        <p:txBody>
          <a:bodyPr>
            <a:spAutoFit/>
          </a:bodyPr>
          <a:lstStyle/>
          <a:p>
            <a:r>
              <a:rPr lang="en-US" sz="2000" dirty="0"/>
              <a:t>We computed average transit fare for each region by dividing the total transit revenue by total number of unlinked passenger trips for the region</a:t>
            </a:r>
          </a:p>
        </p:txBody>
      </p:sp>
    </p:spTree>
    <p:extLst>
      <p:ext uri="{BB962C8B-B14F-4D97-AF65-F5344CB8AC3E}">
        <p14:creationId xmlns:p14="http://schemas.microsoft.com/office/powerpoint/2010/main" val="259348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r="8173"/>
          <a:stretch/>
        </p:blipFill>
        <p:spPr bwMode="auto">
          <a:xfrm>
            <a:off x="1187356" y="436730"/>
            <a:ext cx="6987654" cy="61005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465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E:\H+T NITC\figures\New folder\pct maps\us10.jpg"/>
          <p:cNvPicPr>
            <a:picLocks noChangeAspect="1" noChangeArrowheads="1"/>
          </p:cNvPicPr>
          <p:nvPr/>
        </p:nvPicPr>
        <p:blipFill>
          <a:blip r:embed="rId2">
            <a:extLst>
              <a:ext uri="{28A0092B-C50C-407E-A947-70E740481C1C}">
                <a14:useLocalDpi xmlns:a14="http://schemas.microsoft.com/office/drawing/2010/main" val="0"/>
              </a:ext>
            </a:extLst>
          </a:blip>
          <a:srcRect l="2029" t="9641" r="1994" b="10788"/>
          <a:stretch>
            <a:fillRect/>
          </a:stretch>
        </p:blipFill>
        <p:spPr bwMode="auto">
          <a:xfrm>
            <a:off x="0" y="681038"/>
            <a:ext cx="9144000" cy="6176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3" name="Title 1"/>
          <p:cNvSpPr>
            <a:spLocks noGrp="1"/>
          </p:cNvSpPr>
          <p:nvPr>
            <p:ph type="title"/>
          </p:nvPr>
        </p:nvSpPr>
        <p:spPr>
          <a:xfrm>
            <a:off x="533400" y="-279400"/>
            <a:ext cx="8229600" cy="1143000"/>
          </a:xfrm>
        </p:spPr>
        <p:txBody>
          <a:bodyPr/>
          <a:lstStyle/>
          <a:p>
            <a:pPr eaLnBrk="1" hangingPunct="1"/>
            <a:r>
              <a:rPr lang="en-US" altLang="en-US" sz="3200" b="1" smtClean="0"/>
              <a:t>Transportation Affordability</a:t>
            </a:r>
          </a:p>
        </p:txBody>
      </p:sp>
      <p:sp>
        <p:nvSpPr>
          <p:cNvPr id="6" name="TextBox 5"/>
          <p:cNvSpPr txBox="1"/>
          <p:nvPr/>
        </p:nvSpPr>
        <p:spPr>
          <a:xfrm>
            <a:off x="76200" y="6135688"/>
            <a:ext cx="2362200" cy="646112"/>
          </a:xfrm>
          <a:prstGeom prst="rect">
            <a:avLst/>
          </a:prstGeom>
          <a:solidFill>
            <a:schemeClr val="tx1"/>
          </a:solidFill>
        </p:spPr>
        <p:txBody>
          <a:bodyPr>
            <a:spAutoFit/>
          </a:bodyPr>
          <a:lstStyle/>
          <a:p>
            <a:pPr eaLnBrk="1" hangingPunct="1">
              <a:defRPr/>
            </a:pPr>
            <a:r>
              <a:rPr lang="en-US" b="1" dirty="0">
                <a:solidFill>
                  <a:srgbClr val="C00000"/>
                </a:solidFill>
              </a:rPr>
              <a:t>Red: Unaffordable</a:t>
            </a:r>
          </a:p>
          <a:p>
            <a:pPr eaLnBrk="1" hangingPunct="1">
              <a:defRPr/>
            </a:pPr>
            <a:r>
              <a:rPr lang="en-US" b="1" dirty="0">
                <a:solidFill>
                  <a:schemeClr val="accent6"/>
                </a:solidFill>
              </a:rPr>
              <a:t>Orange: Affordable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9075" y="1763713"/>
          <a:ext cx="8770938" cy="4171953"/>
        </p:xfrm>
        <a:graphic>
          <a:graphicData uri="http://schemas.openxmlformats.org/drawingml/2006/table">
            <a:tbl>
              <a:tblPr firstRow="1" firstCol="1" bandRow="1">
                <a:tableStyleId>{B301B821-A1FF-4177-AEE7-76D212191A09}</a:tableStyleId>
              </a:tblPr>
              <a:tblGrid>
                <a:gridCol w="3787495"/>
                <a:gridCol w="1832719"/>
                <a:gridCol w="1573470"/>
                <a:gridCol w="1577254"/>
              </a:tblGrid>
              <a:tr h="490818">
                <a:tc>
                  <a:txBody>
                    <a:bodyPr/>
                    <a:lstStyle/>
                    <a:p>
                      <a:pPr marL="0" marR="0">
                        <a:lnSpc>
                          <a:spcPct val="115000"/>
                        </a:lnSpc>
                        <a:spcBef>
                          <a:spcPts val="0"/>
                        </a:spcBef>
                        <a:spcAft>
                          <a:spcPts val="0"/>
                        </a:spcAft>
                      </a:pPr>
                      <a:r>
                        <a:rPr lang="en-US" sz="1400" dirty="0">
                          <a:effectLst/>
                        </a:rPr>
                        <a:t>MSA name</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Number of affordable properties</a:t>
                      </a:r>
                      <a:endParaRPr lang="en-US" sz="140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Total number of properties</a:t>
                      </a:r>
                      <a:endParaRPr lang="en-US" sz="140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 of properties affordable</a:t>
                      </a:r>
                      <a:endParaRPr lang="en-US" sz="1400">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Columbus, OH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82</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217</a:t>
                      </a:r>
                      <a:endParaRPr lang="en-US" sz="140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37.79</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Cincinnati-Middletown, OH-KY-IN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90</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260</a:t>
                      </a:r>
                      <a:endParaRPr lang="en-US" sz="140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34.62</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Cleveland-Elyria-Mentor, OH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75</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262</a:t>
                      </a:r>
                      <a:endParaRPr lang="en-US" sz="140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28.63</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Dallas-Plano-Irving, TX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60</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212</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28.3</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Atlanta-Sandy Springs-Marietta, GA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63</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246</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25.61</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Detroit-Livonia-Dearborn, MI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48</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208</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23.08</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Indianapolis-Carmel, IN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43</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195</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22.05</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Houston-Sugar Land-Baytown, TX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46</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240</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19.17</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Pittsburgh, PA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57</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321</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17.76</a:t>
                      </a:r>
                      <a:endParaRPr lang="en-US" sz="140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Buffalo-Niagara Falls, NY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24</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145</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16.55</a:t>
                      </a:r>
                      <a:endParaRPr lang="en-US" sz="1400" dirty="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San Antonio-New Braunfels, TX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18</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133</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13.53</a:t>
                      </a:r>
                      <a:endParaRPr lang="en-US" sz="1400" dirty="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Riverside-San Bernardino-Ontario, CA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11</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129</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8.53</a:t>
                      </a:r>
                      <a:endParaRPr lang="en-US" sz="1400" dirty="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Tampa-St. Petersburg-Clearwater, FL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a:effectLst/>
                        </a:rPr>
                        <a:t>5</a:t>
                      </a:r>
                      <a:endParaRPr lang="en-US" sz="140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182</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2.75</a:t>
                      </a:r>
                      <a:endParaRPr lang="en-US" sz="1400" dirty="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Phoenix-Mesa-Glendale, AZ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5</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191</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2.62</a:t>
                      </a:r>
                      <a:endParaRPr lang="en-US" sz="1400" dirty="0">
                        <a:solidFill>
                          <a:schemeClr val="tx1"/>
                        </a:solidFill>
                        <a:effectLst/>
                        <a:latin typeface="Calibri"/>
                        <a:ea typeface="Calibri"/>
                        <a:cs typeface="Arial"/>
                      </a:endParaRPr>
                    </a:p>
                  </a:txBody>
                  <a:tcPr marL="36832" marR="36832" marT="0" marB="0"/>
                </a:tc>
              </a:tr>
              <a:tr h="245409">
                <a:tc>
                  <a:txBody>
                    <a:bodyPr/>
                    <a:lstStyle/>
                    <a:p>
                      <a:pPr marL="0" marR="0">
                        <a:lnSpc>
                          <a:spcPct val="115000"/>
                        </a:lnSpc>
                        <a:spcBef>
                          <a:spcPts val="0"/>
                        </a:spcBef>
                        <a:spcAft>
                          <a:spcPts val="0"/>
                        </a:spcAft>
                      </a:pPr>
                      <a:r>
                        <a:rPr lang="en-US" sz="1400" dirty="0">
                          <a:effectLst/>
                        </a:rPr>
                        <a:t>Warren-Troy-Farmington Hills, MI </a:t>
                      </a:r>
                      <a:endParaRPr lang="en-US" sz="1400" dirty="0">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147</a:t>
                      </a:r>
                      <a:endParaRPr lang="en-US" sz="1400" dirty="0">
                        <a:solidFill>
                          <a:schemeClr val="tx1"/>
                        </a:solidFill>
                        <a:effectLst/>
                        <a:latin typeface="Calibri"/>
                        <a:ea typeface="Calibri"/>
                        <a:cs typeface="Arial"/>
                      </a:endParaRPr>
                    </a:p>
                  </a:txBody>
                  <a:tcPr marL="36832" marR="36832" marT="0" marB="0"/>
                </a:tc>
                <a:tc>
                  <a:txBody>
                    <a:bodyPr/>
                    <a:lstStyle/>
                    <a:p>
                      <a:pPr marL="0" marR="0" algn="r">
                        <a:lnSpc>
                          <a:spcPct val="115000"/>
                        </a:lnSpc>
                        <a:spcBef>
                          <a:spcPts val="0"/>
                        </a:spcBef>
                        <a:spcAft>
                          <a:spcPts val="0"/>
                        </a:spcAft>
                      </a:pPr>
                      <a:r>
                        <a:rPr lang="en-US" sz="1400" dirty="0">
                          <a:effectLst/>
                        </a:rPr>
                        <a:t>0.68</a:t>
                      </a:r>
                      <a:endParaRPr lang="en-US" sz="1400" dirty="0">
                        <a:solidFill>
                          <a:schemeClr val="tx1"/>
                        </a:solidFill>
                        <a:effectLst/>
                        <a:latin typeface="Calibri"/>
                        <a:ea typeface="Calibri"/>
                        <a:cs typeface="Arial"/>
                      </a:endParaRPr>
                    </a:p>
                  </a:txBody>
                  <a:tcPr marL="36832" marR="36832" marT="0" marB="0"/>
                </a:tc>
              </a:tr>
            </a:tbl>
          </a:graphicData>
        </a:graphic>
      </p:graphicFrame>
      <p:sp>
        <p:nvSpPr>
          <p:cNvPr id="33878" name="Rectangle 4"/>
          <p:cNvSpPr>
            <a:spLocks noChangeArrowheads="1"/>
          </p:cNvSpPr>
          <p:nvPr/>
        </p:nvSpPr>
        <p:spPr bwMode="auto">
          <a:xfrm>
            <a:off x="882650" y="398463"/>
            <a:ext cx="729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t>Fifteen Metropolitan Areas with Highest Number of Unaffordable HUD Assistance Properties in Terms of Transportation Costs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9075" y="1635125"/>
          <a:ext cx="8731251" cy="4171953"/>
        </p:xfrm>
        <a:graphic>
          <a:graphicData uri="http://schemas.openxmlformats.org/drawingml/2006/table">
            <a:tbl>
              <a:tblPr firstRow="1" firstCol="1" bandRow="1">
                <a:tableStyleId>{B301B821-A1FF-4177-AEE7-76D212191A09}</a:tableStyleId>
              </a:tblPr>
              <a:tblGrid>
                <a:gridCol w="3753250"/>
                <a:gridCol w="1747307"/>
                <a:gridCol w="1675864"/>
                <a:gridCol w="1554830"/>
              </a:tblGrid>
              <a:tr h="490818">
                <a:tc>
                  <a:txBody>
                    <a:bodyPr/>
                    <a:lstStyle/>
                    <a:p>
                      <a:pPr marL="0" marR="0">
                        <a:lnSpc>
                          <a:spcPct val="115000"/>
                        </a:lnSpc>
                        <a:spcBef>
                          <a:spcPts val="0"/>
                        </a:spcBef>
                        <a:spcAft>
                          <a:spcPts val="0"/>
                        </a:spcAft>
                      </a:pPr>
                      <a:r>
                        <a:rPr lang="en-US" sz="1400" dirty="0">
                          <a:effectLst/>
                        </a:rPr>
                        <a:t>MSA name</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Number of affordable properties</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Total number of properties</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 of properties affordable</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dirty="0">
                          <a:effectLst/>
                        </a:rPr>
                        <a:t>San Francisco-San Mateo-Redwood City, CA </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156</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156</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100</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dirty="0">
                          <a:effectLst/>
                        </a:rPr>
                        <a:t>Los Angeles-Long Beach-Glendale, CA </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763</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787</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96.95</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dirty="0">
                          <a:effectLst/>
                        </a:rPr>
                        <a:t>Denver-Aurora-Broomfield, CO </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220</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233</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94.42</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New York-White Plains-Wayne, NY-NJ</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686</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756</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90.74</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Portland-Vancouver-Hillsboro, OR-WA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197</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220</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89.55</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Minneapolis-St. Paul-Bloomington, MN-WI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376</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423</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88.89</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Oakland-Fremont-Hayward, CA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160</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181</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88.4</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Washington-Arlington-Alexandria, DC-VA</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311</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353</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88.1</a:t>
                      </a:r>
                      <a:endParaRPr lang="en-US" sz="120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Chicago-Joliet-Naperville, IL</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596</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693</a:t>
                      </a:r>
                      <a:endParaRPr lang="en-US" sz="1200" dirty="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86</a:t>
                      </a:r>
                      <a:endParaRPr lang="en-US" sz="1200" dirty="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Kansas City, MO-KS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164</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208</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78.85</a:t>
                      </a:r>
                      <a:endParaRPr lang="en-US" sz="1200" dirty="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Philadelphia, PA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205</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261</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78.54</a:t>
                      </a:r>
                      <a:endParaRPr lang="en-US" sz="1200" dirty="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Milwaukee-Waukesha-West Allis, WI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151</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205</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73.66</a:t>
                      </a:r>
                      <a:endParaRPr lang="en-US" sz="1200" dirty="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Baltimore-Towson, MD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188</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281</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66.9</a:t>
                      </a:r>
                      <a:endParaRPr lang="en-US" sz="1200" dirty="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Providence-New Bedford-Fall River, RI-MA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161</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267</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60.3</a:t>
                      </a:r>
                      <a:endParaRPr lang="en-US" sz="1200" dirty="0">
                        <a:effectLst/>
                        <a:latin typeface="Calibri"/>
                        <a:ea typeface="Calibri"/>
                        <a:cs typeface="Arial"/>
                      </a:endParaRPr>
                    </a:p>
                  </a:txBody>
                  <a:tcPr marL="36827" marR="36827" marT="0" marB="0"/>
                </a:tc>
              </a:tr>
              <a:tr h="245409">
                <a:tc>
                  <a:txBody>
                    <a:bodyPr/>
                    <a:lstStyle/>
                    <a:p>
                      <a:pPr marL="0" marR="0">
                        <a:lnSpc>
                          <a:spcPct val="115000"/>
                        </a:lnSpc>
                        <a:spcBef>
                          <a:spcPts val="0"/>
                        </a:spcBef>
                        <a:spcAft>
                          <a:spcPts val="0"/>
                        </a:spcAft>
                      </a:pPr>
                      <a:r>
                        <a:rPr lang="en-US" sz="1400">
                          <a:effectLst/>
                        </a:rPr>
                        <a:t>St. Louis, MO-IL </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168</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a:effectLst/>
                        </a:rPr>
                        <a:t>281</a:t>
                      </a:r>
                      <a:endParaRPr lang="en-US" sz="1200">
                        <a:effectLst/>
                        <a:latin typeface="Calibri"/>
                        <a:ea typeface="Calibri"/>
                        <a:cs typeface="Arial"/>
                      </a:endParaRPr>
                    </a:p>
                  </a:txBody>
                  <a:tcPr marL="36827" marR="36827" marT="0" marB="0"/>
                </a:tc>
                <a:tc>
                  <a:txBody>
                    <a:bodyPr/>
                    <a:lstStyle/>
                    <a:p>
                      <a:pPr marL="0" marR="0" algn="r">
                        <a:lnSpc>
                          <a:spcPct val="115000"/>
                        </a:lnSpc>
                        <a:spcBef>
                          <a:spcPts val="0"/>
                        </a:spcBef>
                        <a:spcAft>
                          <a:spcPts val="0"/>
                        </a:spcAft>
                      </a:pPr>
                      <a:r>
                        <a:rPr lang="en-US" sz="1400" dirty="0">
                          <a:effectLst/>
                        </a:rPr>
                        <a:t>59.79</a:t>
                      </a:r>
                      <a:endParaRPr lang="en-US" sz="1200" dirty="0">
                        <a:effectLst/>
                        <a:latin typeface="Calibri"/>
                        <a:ea typeface="Calibri"/>
                        <a:cs typeface="Arial"/>
                      </a:endParaRPr>
                    </a:p>
                  </a:txBody>
                  <a:tcPr marL="36827" marR="36827" marT="0" marB="0"/>
                </a:tc>
              </a:tr>
            </a:tbl>
          </a:graphicData>
        </a:graphic>
      </p:graphicFrame>
      <p:sp>
        <p:nvSpPr>
          <p:cNvPr id="34902" name="Rectangle 4"/>
          <p:cNvSpPr>
            <a:spLocks noChangeArrowheads="1"/>
          </p:cNvSpPr>
          <p:nvPr/>
        </p:nvSpPr>
        <p:spPr bwMode="auto">
          <a:xfrm>
            <a:off x="823913" y="395468"/>
            <a:ext cx="758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Fifteen Metropolitan Areas with Highest Number of Affordable HUD Assistance Properties in Terms of Transportation Costs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E:\H+T NITC\figures\New folder\for Reid\New folder\New folder\dc.jpg"/>
          <p:cNvPicPr>
            <a:picLocks noChangeAspect="1" noChangeArrowheads="1"/>
          </p:cNvPicPr>
          <p:nvPr/>
        </p:nvPicPr>
        <p:blipFill>
          <a:blip r:embed="rId2">
            <a:extLst>
              <a:ext uri="{28A0092B-C50C-407E-A947-70E740481C1C}">
                <a14:useLocalDpi xmlns:a14="http://schemas.microsoft.com/office/drawing/2010/main" val="0"/>
              </a:ext>
            </a:extLst>
          </a:blip>
          <a:srcRect l="5824" t="2353" r="1563" b="3999"/>
          <a:stretch>
            <a:fillRect/>
          </a:stretch>
        </p:blipFill>
        <p:spPr bwMode="auto">
          <a:xfrm>
            <a:off x="531813" y="322263"/>
            <a:ext cx="7939087" cy="6207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3"/>
          <p:cNvSpPr txBox="1"/>
          <p:nvPr/>
        </p:nvSpPr>
        <p:spPr>
          <a:xfrm>
            <a:off x="563563" y="347663"/>
            <a:ext cx="2270125" cy="4635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lnSpc>
                <a:spcPct val="115000"/>
              </a:lnSpc>
              <a:spcBef>
                <a:spcPts val="0"/>
              </a:spcBef>
              <a:spcAft>
                <a:spcPts val="1000"/>
              </a:spcAft>
              <a:defRPr/>
            </a:pPr>
            <a:r>
              <a:rPr lang="en-US" sz="2000" b="1" dirty="0">
                <a:latin typeface="Times New Roman"/>
                <a:ea typeface="Calibri"/>
                <a:cs typeface="Arial"/>
              </a:rPr>
              <a:t>Washington D.C</a:t>
            </a:r>
            <a:endParaRPr lang="en-US" dirty="0">
              <a:ea typeface="Calibri"/>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842963" y="1785938"/>
            <a:ext cx="75152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a:t>So we can assume, therefore, that housing costs alone are affordable for households participating in HUD rental assistance programs.</a:t>
            </a:r>
          </a:p>
        </p:txBody>
      </p:sp>
      <p:sp>
        <p:nvSpPr>
          <p:cNvPr id="7171" name="Rectangle 4"/>
          <p:cNvSpPr>
            <a:spLocks noChangeArrowheads="1"/>
          </p:cNvSpPr>
          <p:nvPr/>
        </p:nvSpPr>
        <p:spPr bwMode="auto">
          <a:xfrm>
            <a:off x="866775" y="4037013"/>
            <a:ext cx="751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a:t>But how about </a:t>
            </a:r>
            <a:r>
              <a:rPr lang="en-US" altLang="en-US" sz="2800" b="1">
                <a:solidFill>
                  <a:srgbClr val="FFFF00"/>
                </a:solidFill>
              </a:rPr>
              <a:t>Transportation Costs</a:t>
            </a:r>
            <a:r>
              <a:rPr lang="en-US" altLang="en-US" sz="280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E:\H+T NITC\figures\New folder\for Reid\New folder\New folder\denver.jpg"/>
          <p:cNvPicPr>
            <a:picLocks noChangeAspect="1" noChangeArrowheads="1"/>
          </p:cNvPicPr>
          <p:nvPr/>
        </p:nvPicPr>
        <p:blipFill>
          <a:blip r:embed="rId2">
            <a:extLst>
              <a:ext uri="{28A0092B-C50C-407E-A947-70E740481C1C}">
                <a14:useLocalDpi xmlns:a14="http://schemas.microsoft.com/office/drawing/2010/main" val="0"/>
              </a:ext>
            </a:extLst>
          </a:blip>
          <a:srcRect l="4730" t="2824" r="1746" b="4234"/>
          <a:stretch>
            <a:fillRect/>
          </a:stretch>
        </p:blipFill>
        <p:spPr bwMode="auto">
          <a:xfrm>
            <a:off x="531813" y="249238"/>
            <a:ext cx="8121650" cy="624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1" name="Text Box 25"/>
          <p:cNvSpPr txBox="1">
            <a:spLocks noChangeArrowheads="1"/>
          </p:cNvSpPr>
          <p:nvPr/>
        </p:nvSpPr>
        <p:spPr bwMode="auto">
          <a:xfrm>
            <a:off x="711200" y="282575"/>
            <a:ext cx="1581150" cy="46513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2000" b="1">
                <a:solidFill>
                  <a:schemeClr val="bg1"/>
                </a:solidFill>
                <a:latin typeface="Times New Roman" pitchFamily="18" charset="0"/>
              </a:rPr>
              <a:t>Denver, CO</a:t>
            </a:r>
            <a:endParaRPr lang="en-US" altLang="en-US" sz="180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E:\H+T NITC\figures\New folder\for Reid\New folder\New folder\portland.jpg"/>
          <p:cNvPicPr>
            <a:picLocks noChangeAspect="1" noChangeArrowheads="1"/>
          </p:cNvPicPr>
          <p:nvPr/>
        </p:nvPicPr>
        <p:blipFill>
          <a:blip r:embed="rId2">
            <a:extLst>
              <a:ext uri="{28A0092B-C50C-407E-A947-70E740481C1C}">
                <a14:useLocalDpi xmlns:a14="http://schemas.microsoft.com/office/drawing/2010/main" val="0"/>
              </a:ext>
            </a:extLst>
          </a:blip>
          <a:srcRect l="3458" t="4469" r="1382" b="4234"/>
          <a:stretch>
            <a:fillRect/>
          </a:stretch>
        </p:blipFill>
        <p:spPr bwMode="auto">
          <a:xfrm>
            <a:off x="441325" y="365125"/>
            <a:ext cx="8240713" cy="6113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5" name="Text Box 27"/>
          <p:cNvSpPr txBox="1">
            <a:spLocks noChangeArrowheads="1"/>
          </p:cNvSpPr>
          <p:nvPr/>
        </p:nvSpPr>
        <p:spPr bwMode="auto">
          <a:xfrm>
            <a:off x="557213" y="438150"/>
            <a:ext cx="1747837" cy="4762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2000" b="1">
                <a:solidFill>
                  <a:schemeClr val="bg1"/>
                </a:solidFill>
                <a:latin typeface="Times New Roman" pitchFamily="18" charset="0"/>
              </a:rPr>
              <a:t>Portland, OR</a:t>
            </a:r>
            <a:endParaRPr lang="en-US" altLang="en-US" sz="180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E:\H+T NITC\figures\New folder\for Reid\New folder\New folder\sanf.jpg"/>
          <p:cNvPicPr>
            <a:picLocks noChangeAspect="1" noChangeArrowheads="1"/>
          </p:cNvPicPr>
          <p:nvPr/>
        </p:nvPicPr>
        <p:blipFill>
          <a:blip r:embed="rId2">
            <a:extLst>
              <a:ext uri="{28A0092B-C50C-407E-A947-70E740481C1C}">
                <a14:useLocalDpi xmlns:a14="http://schemas.microsoft.com/office/drawing/2010/main" val="0"/>
              </a:ext>
            </a:extLst>
          </a:blip>
          <a:srcRect l="2911" t="2353" r="1746" b="3999"/>
          <a:stretch>
            <a:fillRect/>
          </a:stretch>
        </p:blipFill>
        <p:spPr bwMode="auto">
          <a:xfrm>
            <a:off x="425450" y="298450"/>
            <a:ext cx="8189913" cy="6243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39" name="Text Box 29"/>
          <p:cNvSpPr txBox="1">
            <a:spLocks noChangeArrowheads="1"/>
          </p:cNvSpPr>
          <p:nvPr/>
        </p:nvSpPr>
        <p:spPr bwMode="auto">
          <a:xfrm>
            <a:off x="482600" y="360363"/>
            <a:ext cx="2195513" cy="4635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800" b="1">
                <a:solidFill>
                  <a:schemeClr val="bg1"/>
                </a:solidFill>
                <a:latin typeface="Times New Roman" pitchFamily="18" charset="0"/>
              </a:rPr>
              <a:t>San Francisco, CA</a:t>
            </a:r>
            <a:endParaRPr lang="en-US" altLang="en-US" sz="16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E:\H+T NITC\figures\New folder\for Reid\New folder\New folder\slc.jpg"/>
          <p:cNvPicPr>
            <a:picLocks noChangeAspect="1" noChangeArrowheads="1"/>
          </p:cNvPicPr>
          <p:nvPr/>
        </p:nvPicPr>
        <p:blipFill>
          <a:blip r:embed="rId2">
            <a:extLst>
              <a:ext uri="{28A0092B-C50C-407E-A947-70E740481C1C}">
                <a14:useLocalDpi xmlns:a14="http://schemas.microsoft.com/office/drawing/2010/main" val="0"/>
              </a:ext>
            </a:extLst>
          </a:blip>
          <a:srcRect l="6367" t="3999" r="1929" b="3999"/>
          <a:stretch>
            <a:fillRect/>
          </a:stretch>
        </p:blipFill>
        <p:spPr bwMode="auto">
          <a:xfrm>
            <a:off x="487363" y="309563"/>
            <a:ext cx="8102600" cy="6284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3" name="Text Box 31"/>
          <p:cNvSpPr txBox="1">
            <a:spLocks noChangeArrowheads="1"/>
          </p:cNvSpPr>
          <p:nvPr/>
        </p:nvSpPr>
        <p:spPr bwMode="auto">
          <a:xfrm>
            <a:off x="676275" y="425450"/>
            <a:ext cx="2132013" cy="4111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800" b="1">
                <a:solidFill>
                  <a:schemeClr val="bg1"/>
                </a:solidFill>
                <a:latin typeface="Times New Roman" pitchFamily="18" charset="0"/>
              </a:rPr>
              <a:t>Salt Lake City, UT</a:t>
            </a:r>
            <a:endParaRPr lang="en-US" altLang="en-US" sz="16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E:\H+T NITC\figures\New folder\for Reid\New folder\New folder\atlanta.jpg"/>
          <p:cNvPicPr>
            <a:picLocks noChangeAspect="1" noChangeArrowheads="1"/>
          </p:cNvPicPr>
          <p:nvPr/>
        </p:nvPicPr>
        <p:blipFill>
          <a:blip r:embed="rId2">
            <a:extLst>
              <a:ext uri="{28A0092B-C50C-407E-A947-70E740481C1C}">
                <a14:useLocalDpi xmlns:a14="http://schemas.microsoft.com/office/drawing/2010/main" val="0"/>
              </a:ext>
            </a:extLst>
          </a:blip>
          <a:srcRect l="2547" t="3059" r="1929" b="3999"/>
          <a:stretch>
            <a:fillRect/>
          </a:stretch>
        </p:blipFill>
        <p:spPr bwMode="auto">
          <a:xfrm>
            <a:off x="354013" y="300986"/>
            <a:ext cx="8351837" cy="6284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7" name="Text Box 33"/>
          <p:cNvSpPr txBox="1">
            <a:spLocks noChangeArrowheads="1"/>
          </p:cNvSpPr>
          <p:nvPr/>
        </p:nvSpPr>
        <p:spPr bwMode="auto">
          <a:xfrm>
            <a:off x="436563" y="373063"/>
            <a:ext cx="1585912" cy="4762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800" b="1">
                <a:solidFill>
                  <a:schemeClr val="bg1"/>
                </a:solidFill>
                <a:latin typeface="Times New Roman" pitchFamily="18" charset="0"/>
              </a:rPr>
              <a:t>Atlanta, GA</a:t>
            </a:r>
            <a:endParaRPr lang="en-US" altLang="en-US" sz="160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E:\H+T NITC\figures\New folder\for Reid\New folder\New folder\dalas.jpg"/>
          <p:cNvPicPr>
            <a:picLocks noChangeAspect="1" noChangeArrowheads="1"/>
          </p:cNvPicPr>
          <p:nvPr/>
        </p:nvPicPr>
        <p:blipFill>
          <a:blip r:embed="rId2">
            <a:extLst>
              <a:ext uri="{28A0092B-C50C-407E-A947-70E740481C1C}">
                <a14:useLocalDpi xmlns:a14="http://schemas.microsoft.com/office/drawing/2010/main" val="0"/>
              </a:ext>
            </a:extLst>
          </a:blip>
          <a:srcRect l="3275" t="3294" r="2110" b="4234"/>
          <a:stretch>
            <a:fillRect/>
          </a:stretch>
        </p:blipFill>
        <p:spPr bwMode="auto">
          <a:xfrm>
            <a:off x="342900" y="233363"/>
            <a:ext cx="8347075" cy="6308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1" name="Text Box 35"/>
          <p:cNvSpPr txBox="1">
            <a:spLocks noChangeArrowheads="1"/>
          </p:cNvSpPr>
          <p:nvPr/>
        </p:nvSpPr>
        <p:spPr bwMode="auto">
          <a:xfrm>
            <a:off x="449263" y="322263"/>
            <a:ext cx="1470025" cy="4889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800" b="1">
                <a:solidFill>
                  <a:schemeClr val="bg1"/>
                </a:solidFill>
                <a:latin typeface="Times New Roman" pitchFamily="18" charset="0"/>
              </a:rPr>
              <a:t>Dallas, TX</a:t>
            </a:r>
            <a:endParaRPr lang="en-US" altLang="en-US" sz="160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E:\H+T NITC\figures\New folder\for Reid\New folder\New folder\river.jpg"/>
          <p:cNvPicPr>
            <a:picLocks noChangeAspect="1" noChangeArrowheads="1"/>
          </p:cNvPicPr>
          <p:nvPr/>
        </p:nvPicPr>
        <p:blipFill>
          <a:blip r:embed="rId2">
            <a:extLst>
              <a:ext uri="{28A0092B-C50C-407E-A947-70E740481C1C}">
                <a14:useLocalDpi xmlns:a14="http://schemas.microsoft.com/office/drawing/2010/main" val="0"/>
              </a:ext>
            </a:extLst>
          </a:blip>
          <a:srcRect l="3639" t="3764" r="2110" b="4234"/>
          <a:stretch>
            <a:fillRect/>
          </a:stretch>
        </p:blipFill>
        <p:spPr bwMode="auto">
          <a:xfrm>
            <a:off x="354013" y="193675"/>
            <a:ext cx="8461375" cy="6388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5" name="Text Box 39"/>
          <p:cNvSpPr txBox="1">
            <a:spLocks noChangeArrowheads="1"/>
          </p:cNvSpPr>
          <p:nvPr/>
        </p:nvSpPr>
        <p:spPr bwMode="auto">
          <a:xfrm>
            <a:off x="6826250" y="282575"/>
            <a:ext cx="1803400" cy="51593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2000" b="1">
                <a:solidFill>
                  <a:schemeClr val="bg1"/>
                </a:solidFill>
                <a:latin typeface="Times New Roman" pitchFamily="18" charset="0"/>
              </a:rPr>
              <a:t>Riverside, CA</a:t>
            </a:r>
            <a:endParaRPr lang="en-US" altLang="en-US" sz="180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93663"/>
            <a:ext cx="8229600" cy="1143001"/>
          </a:xfrm>
        </p:spPr>
        <p:txBody>
          <a:bodyPr/>
          <a:lstStyle/>
          <a:p>
            <a:pPr eaLnBrk="1" hangingPunct="1"/>
            <a:r>
              <a:rPr lang="en-US" altLang="en-US" smtClean="0"/>
              <a:t>Conclusions</a:t>
            </a:r>
          </a:p>
        </p:txBody>
      </p:sp>
      <p:sp>
        <p:nvSpPr>
          <p:cNvPr id="6" name="Rectangle 5"/>
          <p:cNvSpPr>
            <a:spLocks noChangeArrowheads="1"/>
          </p:cNvSpPr>
          <p:nvPr/>
        </p:nvSpPr>
        <p:spPr bwMode="auto">
          <a:xfrm>
            <a:off x="563563" y="1214438"/>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This study is the first attempt to evaluate the affordability of HUD rental assistance program units at the national scale</a:t>
            </a:r>
          </a:p>
        </p:txBody>
      </p:sp>
      <p:sp>
        <p:nvSpPr>
          <p:cNvPr id="13" name="Rectangle 12"/>
          <p:cNvSpPr>
            <a:spLocks noChangeArrowheads="1"/>
          </p:cNvSpPr>
          <p:nvPr/>
        </p:nvSpPr>
        <p:spPr bwMode="auto">
          <a:xfrm>
            <a:off x="682625" y="4179888"/>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This research suggests that HUD rental assistance programs, when they subsidize housing in sprawling auto-dependent areas, are not holistically affordable</a:t>
            </a:r>
          </a:p>
        </p:txBody>
      </p:sp>
      <p:sp>
        <p:nvSpPr>
          <p:cNvPr id="14" name="Rectangle 13"/>
          <p:cNvSpPr>
            <a:spLocks noChangeArrowheads="1"/>
          </p:cNvSpPr>
          <p:nvPr/>
        </p:nvSpPr>
        <p:spPr bwMode="auto">
          <a:xfrm>
            <a:off x="577850" y="1919288"/>
            <a:ext cx="78708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The high quality of this research results from :</a:t>
            </a:r>
          </a:p>
          <a:p>
            <a:pPr lvl="1" eaLnBrk="1" hangingPunct="1">
              <a:spcBef>
                <a:spcPct val="0"/>
              </a:spcBef>
              <a:buFont typeface="Arial" pitchFamily="34" charset="0"/>
              <a:buChar char="•"/>
            </a:pPr>
            <a:r>
              <a:rPr lang="en-US" altLang="en-US" sz="1600"/>
              <a:t>its assemblage of household travel data for 15 diverse regions</a:t>
            </a:r>
          </a:p>
          <a:p>
            <a:pPr lvl="1" eaLnBrk="1" hangingPunct="1">
              <a:spcBef>
                <a:spcPct val="0"/>
              </a:spcBef>
              <a:buFont typeface="Arial" pitchFamily="34" charset="0"/>
              <a:buChar char="•"/>
            </a:pPr>
            <a:r>
              <a:rPr lang="en-US" altLang="en-US" sz="1600"/>
              <a:t>its linkage of these data to built environmental and transit data for buffers around individual households</a:t>
            </a:r>
          </a:p>
          <a:p>
            <a:pPr lvl="1" eaLnBrk="1" hangingPunct="1">
              <a:spcBef>
                <a:spcPct val="0"/>
              </a:spcBef>
              <a:buFont typeface="Arial" pitchFamily="34" charset="0"/>
              <a:buChar char="•"/>
            </a:pPr>
            <a:r>
              <a:rPr lang="en-US" altLang="en-US" sz="1600"/>
              <a:t>its use of multi-level and hurdle modeling </a:t>
            </a:r>
          </a:p>
          <a:p>
            <a:pPr lvl="1" eaLnBrk="1" hangingPunct="1">
              <a:spcBef>
                <a:spcPct val="0"/>
              </a:spcBef>
              <a:buFont typeface="Arial" pitchFamily="34" charset="0"/>
              <a:buChar char="•"/>
            </a:pPr>
            <a:r>
              <a:rPr lang="en-US" altLang="en-US" sz="1600"/>
              <a:t>specific to low-income households, a group that has received little attention in the travel literature</a:t>
            </a:r>
          </a:p>
        </p:txBody>
      </p:sp>
      <p:sp>
        <p:nvSpPr>
          <p:cNvPr id="8" name="Rectangle 7"/>
          <p:cNvSpPr>
            <a:spLocks noChangeArrowheads="1"/>
          </p:cNvSpPr>
          <p:nvPr/>
        </p:nvSpPr>
        <p:spPr bwMode="auto">
          <a:xfrm>
            <a:off x="668338" y="5078413"/>
            <a:ext cx="815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It also suggests that HUD can provide more affordable units to low income families by directing subsidies to better (more compact, walkable, and transit-served) locations.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rs.usda.gov/media/1723743/dec-16-tues-fed-share-of-us-household-consumer-expenditures.png"/>
          <p:cNvPicPr>
            <a:picLocks noChangeAspect="1" noChangeArrowheads="1"/>
          </p:cNvPicPr>
          <p:nvPr/>
        </p:nvPicPr>
        <p:blipFill>
          <a:blip r:embed="rId2">
            <a:extLst>
              <a:ext uri="{28A0092B-C50C-407E-A947-70E740481C1C}">
                <a14:useLocalDpi xmlns:a14="http://schemas.microsoft.com/office/drawing/2010/main" val="0"/>
              </a:ext>
            </a:extLst>
          </a:blip>
          <a:srcRect b="11317"/>
          <a:stretch>
            <a:fillRect/>
          </a:stretch>
        </p:blipFill>
        <p:spPr bwMode="auto">
          <a:xfrm>
            <a:off x="477838" y="581025"/>
            <a:ext cx="8081962"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38125" y="6573838"/>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t>http://www.locationaffordability.info/lai.aspx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752355" y="1559692"/>
            <a:ext cx="7759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This study seeks to determine whether HUD rental assistance programs provide “affordable housing” when transportation costs are factored in.  </a:t>
            </a:r>
          </a:p>
        </p:txBody>
      </p:sp>
      <p:sp>
        <p:nvSpPr>
          <p:cNvPr id="9219" name="Rectangle 4"/>
          <p:cNvSpPr>
            <a:spLocks noChangeArrowheads="1"/>
          </p:cNvSpPr>
          <p:nvPr/>
        </p:nvSpPr>
        <p:spPr bwMode="auto">
          <a:xfrm>
            <a:off x="817089" y="3355328"/>
            <a:ext cx="79406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This study is built on the work of the Center for Neighborhood Technology (CNT) with their Housing + Transportation (</a:t>
            </a:r>
            <a:r>
              <a:rPr lang="en-US" altLang="en-US" sz="2800" b="1" dirty="0">
                <a:solidFill>
                  <a:srgbClr val="FFFF00"/>
                </a:solidFill>
              </a:rPr>
              <a:t>H+T</a:t>
            </a:r>
            <a:r>
              <a:rPr lang="en-US" altLang="en-US" sz="2800" dirty="0"/>
              <a:t>) Affordability Index and the more recent Location Affordability Index (</a:t>
            </a:r>
            <a:r>
              <a:rPr lang="en-US" altLang="en-US" sz="2800" b="1" dirty="0">
                <a:solidFill>
                  <a:srgbClr val="FFFF00"/>
                </a:solidFill>
              </a:rPr>
              <a:t>LAI</a:t>
            </a:r>
            <a:r>
              <a:rPr lang="en-US" altLang="en-US" sz="28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457200" y="69850"/>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t>H+T Index and Location Affordability Index</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l="51149" t="26427" r="18513" b="4144"/>
          <a:stretch>
            <a:fillRect/>
          </a:stretch>
        </p:blipFill>
        <p:spPr bwMode="auto">
          <a:xfrm>
            <a:off x="612775" y="844550"/>
            <a:ext cx="7969250" cy="512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Rectangle 4"/>
          <p:cNvSpPr>
            <a:spLocks noChangeArrowheads="1"/>
          </p:cNvSpPr>
          <p:nvPr/>
        </p:nvSpPr>
        <p:spPr bwMode="auto">
          <a:xfrm>
            <a:off x="147638" y="6210300"/>
            <a:ext cx="8945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t>A location is affordable if total transportation costs </a:t>
            </a:r>
            <a:r>
              <a:rPr lang="en-US" altLang="en-US" sz="1800" b="1" dirty="0">
                <a:solidFill>
                  <a:srgbClr val="FFFF00"/>
                </a:solidFill>
              </a:rPr>
              <a:t>at or below 15% </a:t>
            </a:r>
            <a:r>
              <a:rPr lang="en-US" altLang="en-US" sz="1800" dirty="0"/>
              <a:t>of gross annual income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9850"/>
            <a:ext cx="8229600" cy="703263"/>
          </a:xfrm>
        </p:spPr>
        <p:txBody>
          <a:bodyPr/>
          <a:lstStyle/>
          <a:p>
            <a:pPr eaLnBrk="1" hangingPunct="1"/>
            <a:r>
              <a:rPr lang="en-US" altLang="en-US" sz="3600" smtClean="0"/>
              <a:t>Location Affordability Index</a:t>
            </a:r>
          </a:p>
        </p:txBody>
      </p:sp>
      <p:sp>
        <p:nvSpPr>
          <p:cNvPr id="11267" name="Content Placeholder 2"/>
          <p:cNvSpPr>
            <a:spLocks noGrp="1"/>
          </p:cNvSpPr>
          <p:nvPr>
            <p:ph idx="1"/>
          </p:nvPr>
        </p:nvSpPr>
        <p:spPr/>
        <p:txBody>
          <a:bodyPr/>
          <a:lstStyle/>
          <a:p>
            <a:pPr eaLnBrk="1" hangingPunct="1"/>
            <a:endParaRPr lang="en-US" alt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l="55583" t="4684" r="6264" b="4878"/>
          <a:stretch>
            <a:fillRect/>
          </a:stretch>
        </p:blipFill>
        <p:spPr bwMode="auto">
          <a:xfrm>
            <a:off x="-4763" y="758825"/>
            <a:ext cx="9148763" cy="609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Rectangle 3"/>
          <p:cNvSpPr>
            <a:spLocks noChangeArrowheads="1"/>
          </p:cNvSpPr>
          <p:nvPr/>
        </p:nvSpPr>
        <p:spPr bwMode="auto">
          <a:xfrm>
            <a:off x="5995988" y="6581775"/>
            <a:ext cx="3011487"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chemeClr val="bg1"/>
                </a:solidFill>
              </a:rPr>
              <a:t>http://www.locationaffordability.info/lai.aspx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5725"/>
            <a:ext cx="8229600" cy="676275"/>
          </a:xfrm>
        </p:spPr>
        <p:txBody>
          <a:bodyPr/>
          <a:lstStyle/>
          <a:p>
            <a:pPr eaLnBrk="1" hangingPunct="1"/>
            <a:r>
              <a:rPr lang="en-US" altLang="en-US" smtClean="0"/>
              <a:t>Shortcomings of LAI</a:t>
            </a:r>
          </a:p>
        </p:txBody>
      </p:sp>
      <p:sp>
        <p:nvSpPr>
          <p:cNvPr id="12291" name="Content Placeholder 2"/>
          <p:cNvSpPr>
            <a:spLocks noGrp="1"/>
          </p:cNvSpPr>
          <p:nvPr>
            <p:ph idx="1"/>
          </p:nvPr>
        </p:nvSpPr>
        <p:spPr>
          <a:xfrm>
            <a:off x="688975" y="1245768"/>
            <a:ext cx="8229600" cy="5314950"/>
          </a:xfrm>
        </p:spPr>
        <p:txBody>
          <a:bodyPr/>
          <a:lstStyle/>
          <a:p>
            <a:pPr eaLnBrk="1" hangingPunct="1"/>
            <a:r>
              <a:rPr lang="en-US" altLang="en-US" sz="2400" dirty="0" smtClean="0"/>
              <a:t>Limited characterization of the built environment in their modeling</a:t>
            </a:r>
          </a:p>
          <a:p>
            <a:pPr eaLnBrk="1" hangingPunct="1"/>
            <a:endParaRPr lang="en-US" altLang="en-US" sz="2400" dirty="0" smtClean="0"/>
          </a:p>
          <a:p>
            <a:pPr eaLnBrk="1" hangingPunct="1"/>
            <a:r>
              <a:rPr lang="en-US" altLang="en-US" sz="2400" dirty="0" smtClean="0"/>
              <a:t>Reliance on VMT data from only one state (Illinois )</a:t>
            </a:r>
          </a:p>
          <a:p>
            <a:pPr eaLnBrk="1" hangingPunct="1"/>
            <a:endParaRPr lang="en-US" altLang="en-US" sz="2400" dirty="0" smtClean="0"/>
          </a:p>
          <a:p>
            <a:pPr eaLnBrk="1" hangingPunct="1"/>
            <a:r>
              <a:rPr lang="en-US" altLang="en-US" sz="2400" dirty="0" smtClean="0"/>
              <a:t>Some models based on aggregate (block group or census tract) data rather than disaggregate (household) data </a:t>
            </a:r>
          </a:p>
          <a:p>
            <a:pPr eaLnBrk="1" hangingPunct="1"/>
            <a:endParaRPr lang="en-US" altLang="en-US" sz="2400" dirty="0" smtClean="0"/>
          </a:p>
          <a:p>
            <a:pPr eaLnBrk="1" hangingPunct="1"/>
            <a:r>
              <a:rPr lang="en-US" altLang="en-US" sz="2400" dirty="0" smtClean="0"/>
              <a:t>Use of national-level unit cost data</a:t>
            </a:r>
          </a:p>
          <a:p>
            <a:pPr eaLnBrk="1" hangingPunct="1"/>
            <a:endParaRPr lang="en-US" altLang="en-US" sz="2400" dirty="0" smtClean="0"/>
          </a:p>
          <a:p>
            <a:pPr eaLnBrk="1" hangingPunct="1"/>
            <a:r>
              <a:rPr lang="en-US" altLang="en-US" sz="2400" dirty="0" smtClean="0"/>
              <a:t>Models are for typical households and not low income </a:t>
            </a:r>
          </a:p>
          <a:p>
            <a:pPr eaLnBrk="1" hangingPunct="1"/>
            <a:endParaRPr lang="en-US" altLang="en-US" sz="2400" dirty="0" smtClean="0"/>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4988" y="1309688"/>
            <a:ext cx="8229600" cy="1189037"/>
          </a:xfrm>
        </p:spPr>
        <p:txBody>
          <a:bodyPr/>
          <a:lstStyle/>
          <a:p>
            <a:pPr eaLnBrk="1" hangingPunct="1"/>
            <a:r>
              <a:rPr lang="en-US" altLang="en-US" sz="3200" dirty="0" smtClean="0"/>
              <a:t>This study is built on the work of the CNT and LAI. But, addresses their shortcomings,</a:t>
            </a:r>
          </a:p>
        </p:txBody>
      </p:sp>
      <p:sp>
        <p:nvSpPr>
          <p:cNvPr id="13315" name="Content Placeholder 2"/>
          <p:cNvSpPr>
            <a:spLocks noGrp="1"/>
          </p:cNvSpPr>
          <p:nvPr>
            <p:ph idx="1"/>
          </p:nvPr>
        </p:nvSpPr>
        <p:spPr>
          <a:xfrm>
            <a:off x="839788" y="3105150"/>
            <a:ext cx="8229600" cy="1673225"/>
          </a:xfrm>
        </p:spPr>
        <p:txBody>
          <a:bodyPr/>
          <a:lstStyle/>
          <a:p>
            <a:pPr eaLnBrk="1" hangingPunct="1"/>
            <a:r>
              <a:rPr lang="en-US" altLang="en-US" sz="2800" dirty="0" smtClean="0"/>
              <a:t>Using disaggregate data to develop cost models</a:t>
            </a:r>
          </a:p>
          <a:p>
            <a:pPr eaLnBrk="1" hangingPunct="1"/>
            <a:r>
              <a:rPr lang="en-US" altLang="en-US" sz="2800" dirty="0" smtClean="0"/>
              <a:t>Accounting  for all the so-called D variables</a:t>
            </a:r>
          </a:p>
          <a:p>
            <a:pPr eaLnBrk="1" hangingPunct="1"/>
            <a:r>
              <a:rPr lang="en-US" altLang="en-US" sz="2800" dirty="0" smtClean="0"/>
              <a:t>Being specific to low-income households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12273</TotalTime>
  <Words>1933</Words>
  <Application>Microsoft Office PowerPoint</Application>
  <PresentationFormat>On-screen Show (4:3)</PresentationFormat>
  <Paragraphs>678</Paragraphs>
  <Slides>37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Malgun Gothic</vt:lpstr>
      <vt:lpstr>Arial</vt:lpstr>
      <vt:lpstr>Calibri</vt:lpstr>
      <vt:lpstr>Cambria Math</vt:lpstr>
      <vt:lpstr>Times New Roman</vt:lpstr>
      <vt:lpstr>Wingdings</vt:lpstr>
      <vt:lpstr>1_Office Theme</vt:lpstr>
      <vt:lpstr>HOW AFFORDABLE IS HUD AFFORDABLE HOUSING?</vt:lpstr>
      <vt:lpstr>HUD’s Measure of Housing Affordability</vt:lpstr>
      <vt:lpstr>PowerPoint Presentation</vt:lpstr>
      <vt:lpstr>PowerPoint Presentation</vt:lpstr>
      <vt:lpstr>PowerPoint Presentation</vt:lpstr>
      <vt:lpstr>PowerPoint Presentation</vt:lpstr>
      <vt:lpstr>Location Affordability Index</vt:lpstr>
      <vt:lpstr>Shortcomings of LAI</vt:lpstr>
      <vt:lpstr>This study is built on the work of the CNT and LAI. But, addresses their shortcomings,</vt:lpstr>
      <vt:lpstr>External Validity</vt:lpstr>
      <vt:lpstr>Data</vt:lpstr>
      <vt:lpstr>Sample</vt:lpstr>
      <vt:lpstr>Buffer Widths</vt:lpstr>
      <vt:lpstr>7D variables consistently defined</vt:lpstr>
      <vt:lpstr>PowerPoint Presentation</vt:lpstr>
      <vt:lpstr>Statistical Analysis</vt:lpstr>
      <vt:lpstr>PowerPoint Presentation</vt:lpstr>
      <vt:lpstr> VMT</vt:lpstr>
      <vt:lpstr>PowerPoint Presentation</vt:lpstr>
      <vt:lpstr>HUD’s Multifamily Portfolio Dataset</vt:lpstr>
      <vt:lpstr>PowerPoint Presentation</vt:lpstr>
      <vt:lpstr>PowerPoint Presentation</vt:lpstr>
      <vt:lpstr>PowerPoint Presentation</vt:lpstr>
      <vt:lpstr>PowerPoint Presentation</vt:lpstr>
      <vt:lpstr>PowerPoint Presentation</vt:lpstr>
      <vt:lpstr>Transportation Affordability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Longitudinal Study of Changes in Urban Sprawl Between 2000 and 2010 in the United States</dc:title>
  <dc:creator>Shima Hamidi</dc:creator>
  <cp:lastModifiedBy>Jeff L</cp:lastModifiedBy>
  <cp:revision>272</cp:revision>
  <dcterms:created xsi:type="dcterms:W3CDTF">2014-10-18T23:53:03Z</dcterms:created>
  <dcterms:modified xsi:type="dcterms:W3CDTF">2015-05-21T00:27:06Z</dcterms:modified>
</cp:coreProperties>
</file>