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60" r:id="rId1"/>
  </p:sldMasterIdLst>
  <p:notesMasterIdLst>
    <p:notesMasterId r:id="rId11"/>
  </p:notesMasterIdLst>
  <p:sldIdLst>
    <p:sldId id="261" r:id="rId2"/>
    <p:sldId id="262" r:id="rId3"/>
    <p:sldId id="363" r:id="rId4"/>
    <p:sldId id="366" r:id="rId5"/>
    <p:sldId id="361" r:id="rId6"/>
    <p:sldId id="336" r:id="rId7"/>
    <p:sldId id="354" r:id="rId8"/>
    <p:sldId id="367" r:id="rId9"/>
    <p:sldId id="31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ingly, Stephen" initials="SP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89165" autoAdjust="0"/>
  </p:normalViewPr>
  <p:slideViewPr>
    <p:cSldViewPr snapToGrid="0">
      <p:cViewPr varScale="1">
        <p:scale>
          <a:sx n="78" d="100"/>
          <a:sy n="78" d="100"/>
        </p:scale>
        <p:origin x="459" y="3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9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D4031-8DBF-428D-A539-B4107117226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1E2D8-6CDA-4992-9BD3-43ECD3DF0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5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1E2D8-6CDA-4992-9BD3-43ECD3DF07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5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1E2D8-6CDA-4992-9BD3-43ECD3DF07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15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NOELLE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1E2D8-6CDA-4992-9BD3-43ECD3DF07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 &amp; NOELLE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1E2D8-6CDA-4992-9BD3-43ECD3DF07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56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Steve also please talk about how findings will inform recommendations related to transportation services for EJ populations and the implications for livable communities.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1E2D8-6CDA-4992-9BD3-43ECD3DF07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2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0"/>
          <p:cNvSpPr>
            <a:spLocks noChangeArrowheads="1"/>
          </p:cNvSpPr>
          <p:nvPr userDrawn="1"/>
        </p:nvSpPr>
        <p:spPr bwMode="auto">
          <a:xfrm>
            <a:off x="0" y="6313048"/>
            <a:ext cx="12192000" cy="544952"/>
          </a:xfrm>
          <a:prstGeom prst="rect">
            <a:avLst/>
          </a:prstGeom>
          <a:solidFill>
            <a:srgbClr val="0064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98713"/>
            <a:ext cx="9144000" cy="22112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5326" y="6402961"/>
            <a:ext cx="511629" cy="365125"/>
          </a:xfrm>
          <a:solidFill>
            <a:schemeClr val="bg1"/>
          </a:solidFill>
        </p:spPr>
        <p:txBody>
          <a:bodyPr/>
          <a:lstStyle>
            <a:lvl1pPr>
              <a:defRPr b="1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32E7A3EC-D46D-403E-ADDA-B19BFA30FB61}" type="slidenum">
              <a:rPr lang="en-US" smtClean="0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pPr/>
              <a:t>‹#›</a:t>
            </a:fld>
            <a:endParaRPr lang="en-US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12192000" cy="1122363"/>
            <a:chOff x="0" y="0"/>
            <a:chExt cx="12192000" cy="1122363"/>
          </a:xfrm>
        </p:grpSpPr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1122363"/>
            </a:xfrm>
            <a:prstGeom prst="rect">
              <a:avLst/>
            </a:prstGeom>
            <a:solidFill>
              <a:srgbClr val="0064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>
                <a:solidFill>
                  <a:prstClr val="black"/>
                </a:solidFill>
              </a:endParaRPr>
            </a:p>
          </p:txBody>
        </p:sp>
        <p:pic>
          <p:nvPicPr>
            <p:cNvPr id="8" name="Picture 22" descr="C:\Documents and Settings\tjorgens\My Documents\UTAlogos\UTA_Mascot_2c-rgb.pn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714" y="0"/>
              <a:ext cx="1016000" cy="77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5" descr="C:\Documents and Settings\tjorgens\My Documents\UTAlogos\UTA_wordmk_2c-rgb-BlueBkgrd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71" y="772263"/>
              <a:ext cx="1110343" cy="312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7" descr="UTA_1V_Lrg_rev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5987" y="88458"/>
              <a:ext cx="760968" cy="945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4995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D233-3CCA-4B84-97B4-981E8A296D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57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AE23-932A-45BF-9125-18167DE808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2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2396"/>
            <a:ext cx="11073883" cy="1356645"/>
          </a:xfrm>
        </p:spPr>
        <p:txBody>
          <a:bodyPr>
            <a:noAutofit/>
          </a:bodyPr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571"/>
            <a:ext cx="11073884" cy="4580392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27" descr="UTA_1V_Lrg_re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116" y="88458"/>
            <a:ext cx="760968" cy="94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0" y="6313048"/>
            <a:ext cx="12192000" cy="544952"/>
          </a:xfrm>
          <a:prstGeom prst="rect">
            <a:avLst/>
          </a:prstGeom>
          <a:solidFill>
            <a:srgbClr val="0064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83616" y="6402961"/>
            <a:ext cx="528467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2E7A3EC-D46D-403E-ADDA-B19BFA30FB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0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0" y="6313048"/>
            <a:ext cx="12192000" cy="544952"/>
          </a:xfrm>
          <a:prstGeom prst="rect">
            <a:avLst/>
          </a:prstGeom>
          <a:solidFill>
            <a:srgbClr val="0064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08944"/>
            <a:ext cx="4114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250" y="6407647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2E7A3EC-D46D-403E-ADDA-B19BFA30FB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850" y="6360628"/>
            <a:ext cx="2743200" cy="365125"/>
          </a:xfrm>
        </p:spPr>
        <p:txBody>
          <a:bodyPr/>
          <a:lstStyle/>
          <a:p>
            <a:fld id="{8A948E3F-76FE-4DCB-B0AF-2DCA2ECA17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4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0" y="6327164"/>
            <a:ext cx="12192000" cy="544952"/>
          </a:xfrm>
          <a:prstGeom prst="rect">
            <a:avLst/>
          </a:prstGeom>
          <a:solidFill>
            <a:srgbClr val="0064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7077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32E7A3EC-D46D-403E-ADDA-B19BFA30F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09362"/>
            <a:ext cx="4114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15967"/>
            <a:ext cx="2743200" cy="365125"/>
          </a:xfrm>
        </p:spPr>
        <p:txBody>
          <a:bodyPr/>
          <a:lstStyle/>
          <a:p>
            <a:fld id="{F2FB9DF3-F18F-455B-8097-42A18E7C31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4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1588" y="6313048"/>
            <a:ext cx="12192000" cy="544952"/>
          </a:xfrm>
          <a:prstGeom prst="rect">
            <a:avLst/>
          </a:prstGeom>
          <a:solidFill>
            <a:srgbClr val="0064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09361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32E7A3EC-D46D-403E-ADDA-B19BFA30F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0188" y="6420653"/>
            <a:ext cx="4114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96108"/>
            <a:ext cx="2743200" cy="365125"/>
          </a:xfrm>
        </p:spPr>
        <p:txBody>
          <a:bodyPr/>
          <a:lstStyle/>
          <a:p>
            <a:fld id="{68188A95-EA8C-4BDE-A5CF-5793AA7BE4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0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CFBF-99BC-4F49-BFD6-F2D5216819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87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E35B-BD77-4286-9C6E-EF2CF794BF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1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641-8410-430A-93FC-A01D6AD8E5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0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B97-1B31-43E7-B0BE-53C814A721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58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54583-E806-4E98-9556-4CEF8B445B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7A3EC-D46D-403E-ADDA-B19BFA30F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4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ronley@uta.edu" TargetMode="External"/><Relationship Id="rId2" Type="http://schemas.openxmlformats.org/officeDocument/2006/relationships/hyperlink" Target="mailto:noellefields@uta.edu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attingly@ut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670" y="1346068"/>
            <a:ext cx="10502152" cy="2311532"/>
          </a:xfrm>
        </p:spPr>
        <p:txBody>
          <a:bodyPr anchor="t">
            <a:noAutofit/>
          </a:bodyPr>
          <a:lstStyle/>
          <a:p>
            <a:r>
              <a:rPr lang="en-US" sz="4500" b="1" dirty="0"/>
              <a:t> </a:t>
            </a:r>
            <a:r>
              <a:rPr lang="en-US" sz="4000" dirty="0"/>
              <a:t>Techniques for Assessing the Transportation Gaps of Environmental Justice Populations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486" y="4027714"/>
            <a:ext cx="11778343" cy="2220686"/>
          </a:xfrm>
        </p:spPr>
        <p:txBody>
          <a:bodyPr>
            <a:noAutofit/>
          </a:bodyPr>
          <a:lstStyle/>
          <a:p>
            <a:r>
              <a:rPr lang="en-US" dirty="0"/>
              <a:t>Stephen Mattingly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err="1"/>
              <a:t>Ziaur</a:t>
            </a:r>
            <a:r>
              <a:rPr lang="en-US" dirty="0"/>
              <a:t> Rahman</a:t>
            </a:r>
            <a:r>
              <a:rPr lang="en-US" baseline="30000" dirty="0"/>
              <a:t>1</a:t>
            </a:r>
            <a:r>
              <a:rPr lang="en-US" dirty="0"/>
              <a:t>, Noelle Fields</a:t>
            </a:r>
            <a:r>
              <a:rPr lang="en-US" baseline="30000" dirty="0"/>
              <a:t>2</a:t>
            </a:r>
            <a:r>
              <a:rPr lang="en-US" dirty="0"/>
              <a:t>, Courtney Cronley</a:t>
            </a:r>
            <a:r>
              <a:rPr lang="en-US" baseline="30000" dirty="0"/>
              <a:t>2</a:t>
            </a:r>
            <a:r>
              <a:rPr lang="en-US" dirty="0"/>
              <a:t>, Vivian Miller</a:t>
            </a:r>
            <a:r>
              <a:rPr lang="en-US" baseline="30000" dirty="0"/>
              <a:t>2</a:t>
            </a:r>
            <a:r>
              <a:rPr lang="en-US" dirty="0"/>
              <a:t>, Saeed Reza </a:t>
            </a:r>
            <a:r>
              <a:rPr lang="en-US" dirty="0" err="1"/>
              <a:t>Ramezanpour</a:t>
            </a:r>
            <a:r>
              <a:rPr lang="en-US" dirty="0"/>
              <a:t> Nargesi</a:t>
            </a:r>
            <a:r>
              <a:rPr lang="en-US" baseline="30000" dirty="0"/>
              <a:t>1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University of Texas at Arlington</a:t>
            </a:r>
          </a:p>
          <a:p>
            <a:pPr>
              <a:lnSpc>
                <a:spcPct val="100000"/>
              </a:lnSpc>
            </a:pPr>
            <a:r>
              <a:rPr lang="en-US" baseline="30000" dirty="0"/>
              <a:t>1. </a:t>
            </a:r>
            <a:r>
              <a:rPr lang="en-US" dirty="0"/>
              <a:t>UTA Department of Civil Engineering;</a:t>
            </a:r>
            <a:r>
              <a:rPr lang="en-US" baseline="30000" dirty="0"/>
              <a:t> 2. </a:t>
            </a:r>
            <a:r>
              <a:rPr lang="en-US" dirty="0"/>
              <a:t>UTA School of Social Work</a:t>
            </a:r>
          </a:p>
        </p:txBody>
      </p:sp>
    </p:spTree>
    <p:extLst>
      <p:ext uri="{BB962C8B-B14F-4D97-AF65-F5344CB8AC3E}">
        <p14:creationId xmlns:p14="http://schemas.microsoft.com/office/powerpoint/2010/main" val="178828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68" y="1468452"/>
            <a:ext cx="11073884" cy="5112549"/>
          </a:xfrm>
        </p:spPr>
        <p:txBody>
          <a:bodyPr>
            <a:noAutofit/>
          </a:bodyPr>
          <a:lstStyle/>
          <a:p>
            <a:r>
              <a:rPr lang="en-US" sz="2200" dirty="0"/>
              <a:t>Transportation disadvantage</a:t>
            </a:r>
          </a:p>
          <a:p>
            <a:r>
              <a:rPr lang="en-US" sz="2200" dirty="0"/>
              <a:t>Gaps in the current practice  </a:t>
            </a:r>
          </a:p>
          <a:p>
            <a:r>
              <a:rPr lang="en-US" sz="2200" dirty="0"/>
              <a:t>Proposed Solution: </a:t>
            </a:r>
            <a:r>
              <a:rPr lang="en-US" sz="2200" i="1" dirty="0" err="1"/>
              <a:t>MyAmble</a:t>
            </a:r>
            <a:endParaRPr lang="en-US" sz="2200" i="1" dirty="0"/>
          </a:p>
          <a:p>
            <a:pPr lvl="1"/>
            <a:r>
              <a:rPr lang="en-US" sz="2200" dirty="0"/>
              <a:t>Daily Trip Planner</a:t>
            </a:r>
          </a:p>
          <a:p>
            <a:pPr lvl="1"/>
            <a:r>
              <a:rPr lang="en-US" sz="2200" dirty="0"/>
              <a:t>Travel History</a:t>
            </a:r>
          </a:p>
          <a:p>
            <a:pPr lvl="1"/>
            <a:r>
              <a:rPr lang="en-US" sz="2200" dirty="0"/>
              <a:t>Challenge Logger</a:t>
            </a:r>
          </a:p>
          <a:p>
            <a:pPr lvl="1"/>
            <a:r>
              <a:rPr lang="en-US" sz="2200" dirty="0"/>
              <a:t>Travel Buddy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2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72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Disadvantage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Transportation disadvantage</a:t>
            </a:r>
          </a:p>
          <a:p>
            <a:pPr lvl="1"/>
            <a:r>
              <a:rPr lang="en-US" dirty="0"/>
              <a:t>Unable to drive due to disability or a medical illness</a:t>
            </a:r>
          </a:p>
          <a:p>
            <a:pPr lvl="1"/>
            <a:r>
              <a:rPr lang="en-US" dirty="0"/>
              <a:t>Unable to afford a vehicle</a:t>
            </a:r>
          </a:p>
          <a:p>
            <a:pPr lvl="1"/>
            <a:r>
              <a:rPr lang="en-US" dirty="0"/>
              <a:t>Lack access to public transportation</a:t>
            </a:r>
          </a:p>
          <a:p>
            <a:pPr lvl="1"/>
            <a:r>
              <a:rPr lang="en-US" dirty="0"/>
              <a:t>Limited access to other transportation options</a:t>
            </a:r>
          </a:p>
          <a:p>
            <a:r>
              <a:rPr lang="en-US" dirty="0"/>
              <a:t>Transportation Disadvantaged:</a:t>
            </a:r>
          </a:p>
          <a:p>
            <a:pPr lvl="1"/>
            <a:r>
              <a:rPr lang="en-US" dirty="0"/>
              <a:t>Older adults</a:t>
            </a:r>
          </a:p>
          <a:p>
            <a:pPr lvl="1"/>
            <a:r>
              <a:rPr lang="en-US" dirty="0"/>
              <a:t>Persons with low income (environmental justice)</a:t>
            </a:r>
          </a:p>
          <a:p>
            <a:pPr lvl="1"/>
            <a:r>
              <a:rPr lang="en-US" dirty="0"/>
              <a:t>Individuals with disabilities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1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from Practice and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Travel cost (travel time) rather than access controls latent demand</a:t>
            </a:r>
          </a:p>
          <a:p>
            <a:r>
              <a:rPr lang="en-US" dirty="0"/>
              <a:t>Only currently observed trips matter</a:t>
            </a:r>
          </a:p>
          <a:p>
            <a:pPr lvl="1"/>
            <a:r>
              <a:rPr lang="en-US" dirty="0"/>
              <a:t>Everyone can travel if/when desired to any activity</a:t>
            </a:r>
          </a:p>
          <a:p>
            <a:pPr lvl="1"/>
            <a:r>
              <a:rPr lang="en-US" dirty="0"/>
              <a:t>Spatial and temporal deficiencies in current system unimportant</a:t>
            </a:r>
          </a:p>
          <a:p>
            <a:r>
              <a:rPr lang="en-US" dirty="0"/>
              <a:t>Mainly work trips matter</a:t>
            </a:r>
          </a:p>
          <a:p>
            <a:r>
              <a:rPr lang="en-US" dirty="0"/>
              <a:t>Off-peak trips of limited concern</a:t>
            </a:r>
          </a:p>
          <a:p>
            <a:r>
              <a:rPr lang="en-US" dirty="0"/>
              <a:t>Specialty services and public transportation should serve all transportation disadvantaged populations regardless of housing and employment location.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8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daily transportation plan, diary, and journal for environmental justice communities to capture data </a:t>
            </a:r>
          </a:p>
          <a:p>
            <a:pPr lvl="1"/>
            <a:r>
              <a:rPr lang="en-US" dirty="0"/>
              <a:t>Planned trips </a:t>
            </a:r>
          </a:p>
          <a:p>
            <a:pPr lvl="1"/>
            <a:r>
              <a:rPr lang="en-US" dirty="0"/>
              <a:t>Desired activities</a:t>
            </a:r>
          </a:p>
          <a:p>
            <a:pPr lvl="1"/>
            <a:r>
              <a:rPr lang="en-US" dirty="0"/>
              <a:t>Completed trips </a:t>
            </a:r>
          </a:p>
          <a:p>
            <a:pPr lvl="1"/>
            <a:r>
              <a:rPr lang="en-US" dirty="0"/>
              <a:t>Lived experience of transportation mobility</a:t>
            </a:r>
          </a:p>
          <a:p>
            <a:r>
              <a:rPr lang="en-US" dirty="0"/>
              <a:t>Test feasibility of using an app for collecting transportation-related data among older adults and homeless mothers</a:t>
            </a:r>
          </a:p>
          <a:p>
            <a:r>
              <a:rPr lang="en-US" dirty="0"/>
              <a:t>Enhancements over current practice:</a:t>
            </a:r>
          </a:p>
          <a:p>
            <a:pPr lvl="1"/>
            <a:r>
              <a:rPr lang="en-US" dirty="0"/>
              <a:t>Examine the gaps in activity fulfillment due to transport limitations (i.e. latent demand)</a:t>
            </a:r>
          </a:p>
          <a:p>
            <a:pPr lvl="1"/>
            <a:r>
              <a:rPr lang="en-US" dirty="0"/>
              <a:t>Transportation mobility experiences and their impact on quality of life</a:t>
            </a:r>
          </a:p>
          <a:p>
            <a:pPr lvl="1"/>
            <a:r>
              <a:rPr lang="en-US" dirty="0"/>
              <a:t>Health/well being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0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</a:t>
            </a:r>
            <a:r>
              <a:rPr lang="en-US" i="1" dirty="0" err="1"/>
              <a:t>MyAmble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Daily Trip Planner (morning, evening)</a:t>
            </a:r>
          </a:p>
          <a:p>
            <a:r>
              <a:rPr lang="en-US" sz="3600" dirty="0"/>
              <a:t>Travel History (on-going)</a:t>
            </a:r>
          </a:p>
          <a:p>
            <a:r>
              <a:rPr lang="en-US" sz="3600" dirty="0"/>
              <a:t>Travel Buddy (interactive text messaging)</a:t>
            </a:r>
          </a:p>
          <a:p>
            <a:r>
              <a:rPr lang="en-US" sz="3600" dirty="0"/>
              <a:t>Challenge Logger (GPS data, voice/text, picture/video)</a:t>
            </a:r>
          </a:p>
        </p:txBody>
      </p:sp>
    </p:spTree>
    <p:extLst>
      <p:ext uri="{BB962C8B-B14F-4D97-AF65-F5344CB8AC3E}">
        <p14:creationId xmlns:p14="http://schemas.microsoft.com/office/powerpoint/2010/main" val="169273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27DE0B-5DF5-264E-B6BE-4D01AEB16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235370"/>
              </p:ext>
            </p:extLst>
          </p:nvPr>
        </p:nvGraphicFramePr>
        <p:xfrm>
          <a:off x="284680" y="180109"/>
          <a:ext cx="8004955" cy="60464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24092">
                  <a:extLst>
                    <a:ext uri="{9D8B030D-6E8A-4147-A177-3AD203B41FA5}">
                      <a16:colId xmlns:a16="http://schemas.microsoft.com/office/drawing/2014/main" val="3330643127"/>
                    </a:ext>
                  </a:extLst>
                </a:gridCol>
                <a:gridCol w="1809029">
                  <a:extLst>
                    <a:ext uri="{9D8B030D-6E8A-4147-A177-3AD203B41FA5}">
                      <a16:colId xmlns:a16="http://schemas.microsoft.com/office/drawing/2014/main" val="945406960"/>
                    </a:ext>
                  </a:extLst>
                </a:gridCol>
                <a:gridCol w="1809030">
                  <a:extLst>
                    <a:ext uri="{9D8B030D-6E8A-4147-A177-3AD203B41FA5}">
                      <a16:colId xmlns:a16="http://schemas.microsoft.com/office/drawing/2014/main" val="1046306899"/>
                    </a:ext>
                  </a:extLst>
                </a:gridCol>
                <a:gridCol w="1062804">
                  <a:extLst>
                    <a:ext uri="{9D8B030D-6E8A-4147-A177-3AD203B41FA5}">
                      <a16:colId xmlns:a16="http://schemas.microsoft.com/office/drawing/2014/main" val="1906343439"/>
                    </a:ext>
                  </a:extLst>
                </a:gridCol>
              </a:tblGrid>
              <a:tr h="5088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Features/Data</a:t>
                      </a:r>
                      <a:endParaRPr lang="en-US" sz="1500" b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Paper/Website Travel Diary</a:t>
                      </a:r>
                      <a:endParaRPr lang="en-US" sz="1500" b="1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Smartphone Travel Diary App</a:t>
                      </a:r>
                      <a:endParaRPr lang="en-US" sz="1500" b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1" dirty="0" err="1">
                          <a:effectLst/>
                        </a:rPr>
                        <a:t>MyAmble</a:t>
                      </a:r>
                      <a:endParaRPr lang="en-US" sz="1500" b="1" i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1694479190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Observed Trips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1694213237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*Mode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2258072378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*Purpose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2492260353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*Departure time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1231001924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*Origin/destination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788852597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*Trip importance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3853072845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*Trip success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4017961470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*Trip challenges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2391678659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*Impact on mood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1731950354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*Interact w/ friends/family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1425468258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Unserved/failed Trips</a:t>
                      </a:r>
                      <a:endParaRPr lang="en-US" sz="1500" b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1173750715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*Purpose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3604145360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*Trip importance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1931929165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*Impact on mood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2993050631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*Reason for no trip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1163832460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*Consequences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2392747649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GPS identifies trips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2554809629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GPS verification of destination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1644762826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Social exclusion &amp; transportation 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45987749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Travel history 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396075009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Visual record of challenges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X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4933" marR="64933" marT="0" marB="0"/>
                </a:tc>
                <a:extLst>
                  <a:ext uri="{0D108BD9-81ED-4DB2-BD59-A6C34878D82A}">
                    <a16:rowId xmlns:a16="http://schemas.microsoft.com/office/drawing/2014/main" val="411885209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5AEEC-29C3-7346-BFB0-D0E55D7B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0D84C0-BFDD-584E-A495-3A2006723105}"/>
              </a:ext>
            </a:extLst>
          </p:cNvPr>
          <p:cNvSpPr txBox="1"/>
          <p:nvPr/>
        </p:nvSpPr>
        <p:spPr>
          <a:xfrm>
            <a:off x="8347752" y="1878677"/>
            <a:ext cx="33000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Comparison of Transportation Data Collection Strategies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990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719"/>
            <a:ext cx="11073884" cy="45803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Research gaps addressed</a:t>
            </a:r>
          </a:p>
          <a:p>
            <a:pPr lvl="1"/>
            <a:r>
              <a:rPr lang="en-US" dirty="0"/>
              <a:t>Record and investigate both the </a:t>
            </a:r>
            <a:r>
              <a:rPr lang="en-US" i="1" dirty="0"/>
              <a:t>actual</a:t>
            </a:r>
            <a:r>
              <a:rPr lang="en-US" dirty="0"/>
              <a:t> and </a:t>
            </a:r>
            <a:r>
              <a:rPr lang="en-US" i="1" dirty="0"/>
              <a:t>desired</a:t>
            </a:r>
            <a:r>
              <a:rPr lang="en-US" dirty="0"/>
              <a:t> travel experiences of EJ populations.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Ascertain the causes of differences between </a:t>
            </a:r>
            <a:r>
              <a:rPr lang="en-US" i="1" dirty="0"/>
              <a:t>actual</a:t>
            </a:r>
            <a:r>
              <a:rPr lang="en-US" dirty="0"/>
              <a:t> and </a:t>
            </a:r>
            <a:r>
              <a:rPr lang="en-US" i="1" dirty="0"/>
              <a:t>desired</a:t>
            </a:r>
            <a:r>
              <a:rPr lang="en-US" dirty="0"/>
              <a:t> trips and the temporal and spatial scales on which these differences occur.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Measure the holistic impact of transportation gaps on the lived experiences of EJ populations.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Data collection method and data focused on transportation equity transportation planning and policies</a:t>
            </a:r>
          </a:p>
          <a:p>
            <a:r>
              <a:rPr lang="en-US" dirty="0"/>
              <a:t>Empirical data can be used to inform policy and public planning decisions: </a:t>
            </a:r>
          </a:p>
          <a:p>
            <a:pPr lvl="1"/>
            <a:r>
              <a:rPr lang="en-US" dirty="0"/>
              <a:t>Local transportation infrastructure and service investments that maximize mobility for this population</a:t>
            </a:r>
          </a:p>
          <a:p>
            <a:pPr lvl="1"/>
            <a:r>
              <a:rPr lang="en-US" dirty="0"/>
              <a:t>Public health and quality of life for this highly vulnerable and largely hidden population </a:t>
            </a:r>
          </a:p>
          <a:p>
            <a:pPr lvl="1">
              <a:spcBef>
                <a:spcPts val="600"/>
              </a:spcBef>
            </a:pPr>
            <a:endParaRPr lang="en-US" sz="3400" dirty="0"/>
          </a:p>
          <a:p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A3EC-D46D-403E-ADDA-B19BFA30FB6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Questions?</a:t>
            </a:r>
            <a:br>
              <a:rPr lang="en-US" b="1" dirty="0"/>
            </a:br>
            <a:br>
              <a:rPr lang="en-US" b="1" dirty="0"/>
            </a:br>
            <a:r>
              <a:rPr lang="en-US" sz="3600" dirty="0"/>
              <a:t>Noelle Fields: </a:t>
            </a:r>
            <a:r>
              <a:rPr lang="en-US" sz="3600" dirty="0">
                <a:hlinkClick r:id="rId2"/>
              </a:rPr>
              <a:t>noellefields@uta.edu</a:t>
            </a:r>
            <a:br>
              <a:rPr lang="en-US" sz="3600" dirty="0"/>
            </a:br>
            <a:r>
              <a:rPr lang="en-US" sz="3600" dirty="0"/>
              <a:t>Courtney </a:t>
            </a:r>
            <a:r>
              <a:rPr lang="en-US" sz="3600" dirty="0" err="1"/>
              <a:t>Cronley</a:t>
            </a:r>
            <a:r>
              <a:rPr lang="en-US" sz="3600" dirty="0"/>
              <a:t>: </a:t>
            </a:r>
            <a:r>
              <a:rPr lang="en-US" sz="3600" dirty="0">
                <a:hlinkClick r:id="rId3"/>
              </a:rPr>
              <a:t>cronley@uta.edu</a:t>
            </a:r>
            <a:br>
              <a:rPr lang="en-US" sz="3600" dirty="0"/>
            </a:br>
            <a:r>
              <a:rPr lang="en-US" sz="3600" dirty="0"/>
              <a:t>Stephen Mattingly: </a:t>
            </a:r>
            <a:r>
              <a:rPr lang="en-US" sz="3600" dirty="0">
                <a:hlinkClick r:id="rId4"/>
              </a:rPr>
              <a:t>mattingly@uta.edu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45152" y="6380753"/>
            <a:ext cx="389965" cy="365125"/>
          </a:xfrm>
        </p:spPr>
        <p:txBody>
          <a:bodyPr/>
          <a:lstStyle/>
          <a:p>
            <a:fld id="{32E7A3EC-D46D-403E-ADDA-B19BFA30FB61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9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905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3675</TotalTime>
  <Words>577</Words>
  <Application>Microsoft Office PowerPoint</Application>
  <PresentationFormat>Widescreen</PresentationFormat>
  <Paragraphs>164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</vt:lpstr>
      <vt:lpstr>1_Office Theme</vt:lpstr>
      <vt:lpstr> Techniques for Assessing the Transportation Gaps of Environmental Justice Populations</vt:lpstr>
      <vt:lpstr>Overview</vt:lpstr>
      <vt:lpstr>Transportation Disadvantage</vt:lpstr>
      <vt:lpstr>Implications from Practice and Research</vt:lpstr>
      <vt:lpstr>Proposed Solution</vt:lpstr>
      <vt:lpstr>Features of MyAmble</vt:lpstr>
      <vt:lpstr>PowerPoint Presentation</vt:lpstr>
      <vt:lpstr>Conclusions</vt:lpstr>
      <vt:lpstr>Questions?  Noelle Fields: noellefields@uta.edu Courtney Cronley: cronley@uta.edu Stephen Mattingly: mattingly@uta.edu</vt:lpstr>
    </vt:vector>
  </TitlesOfParts>
  <Company>UofU Dept of Chemical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SUNIL MADANU</dc:creator>
  <cp:lastModifiedBy>Arlie S Adkins</cp:lastModifiedBy>
  <cp:revision>219</cp:revision>
  <dcterms:created xsi:type="dcterms:W3CDTF">2016-06-16T21:07:50Z</dcterms:created>
  <dcterms:modified xsi:type="dcterms:W3CDTF">2018-10-01T05:05:26Z</dcterms:modified>
</cp:coreProperties>
</file>