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7" r:id="rId3"/>
    <p:sldId id="282" r:id="rId4"/>
    <p:sldId id="276" r:id="rId5"/>
    <p:sldId id="284" r:id="rId6"/>
    <p:sldId id="278" r:id="rId7"/>
    <p:sldId id="286" r:id="rId8"/>
    <p:sldId id="273" r:id="rId9"/>
    <p:sldId id="274" r:id="rId10"/>
    <p:sldId id="285" r:id="rId11"/>
    <p:sldId id="280" r:id="rId12"/>
    <p:sldId id="279" r:id="rId13"/>
    <p:sldId id="28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09F"/>
    <a:srgbClr val="CAB447"/>
    <a:srgbClr val="FFE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95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85" y="1600202"/>
            <a:ext cx="6565570" cy="4384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486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71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9846"/>
            <a:ext cx="8229600" cy="1143004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87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85578" y="175589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5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186" y="1729974"/>
            <a:ext cx="6565569" cy="41323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83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85" y="1600202"/>
            <a:ext cx="6565570" cy="4384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96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67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3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85578" y="175589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0358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186" y="1729974"/>
            <a:ext cx="6565569" cy="41323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531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1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  <p:sldLayoutId id="2147483656" r:id="rId4"/>
    <p:sldLayoutId id="2147483650" r:id="rId5"/>
    <p:sldLayoutId id="2147483652" r:id="rId6"/>
    <p:sldLayoutId id="2147483655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ban.org/sites/default/files/publication/32056/411767-" TargetMode="External"/><Relationship Id="rId2" Type="http://schemas.openxmlformats.org/officeDocument/2006/relationships/hyperlink" Target="https://www.bjs.gov/index.cfm?ty=pbdetail&amp;iid=6267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prisonpolicy.org/reports/pie2019.html" TargetMode="External"/><Relationship Id="rId4" Type="http://schemas.openxmlformats.org/officeDocument/2006/relationships/hyperlink" Target="https://www.bjs.gov/content/pub/pdf/rprts05p0510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79" y="3211657"/>
            <a:ext cx="8018620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800" b="1" dirty="0">
                <a:latin typeface="Arial"/>
              </a:rPr>
              <a:t>Optimizing Mobility, Housing, and Services for Re-Entry Success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478" y="5186379"/>
            <a:ext cx="7582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Michael Mitchell, Department of Criminology and Criminal Justice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Jaya Davis, Department of Criminology and Criminal Justice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Anne Nordberg, School of Social Work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Sarah Robinson, School of Social Work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Craig Keaton, School of Social Work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67813" y="5053315"/>
            <a:ext cx="488696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46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24D299-0DF9-3E45-B919-2E351FD62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51792"/>
            <a:ext cx="8229600" cy="5732818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Major Themes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sz="2800" dirty="0"/>
              <a:t>Obligations linked to transportation;</a:t>
            </a:r>
          </a:p>
          <a:p>
            <a:pPr marL="514350" indent="-514350">
              <a:buAutoNum type="arabicParenR"/>
            </a:pPr>
            <a:r>
              <a:rPr lang="en-US" sz="2800" dirty="0"/>
              <a:t>Challenges of public transportation, and;</a:t>
            </a:r>
          </a:p>
          <a:p>
            <a:pPr marL="514350" indent="-514350">
              <a:buAutoNum type="arabicParenR"/>
            </a:pPr>
            <a:r>
              <a:rPr lang="en-US" sz="2800" dirty="0"/>
              <a:t>Losses due to inadequate transportation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337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BA0BF3-AD94-FD46-B903-CB90E6E9F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" y="172278"/>
            <a:ext cx="8507895" cy="581233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Informing the Facility Location Problem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Semi-structured interviews</a:t>
            </a:r>
          </a:p>
          <a:p>
            <a:pPr lvl="1"/>
            <a:r>
              <a:rPr lang="en-US" dirty="0"/>
              <a:t>Clients</a:t>
            </a:r>
          </a:p>
          <a:p>
            <a:pPr lvl="1"/>
            <a:r>
              <a:rPr lang="en-US" dirty="0"/>
              <a:t>Brokers*</a:t>
            </a:r>
          </a:p>
          <a:p>
            <a:pPr lvl="1"/>
            <a:r>
              <a:rPr lang="en-US" dirty="0"/>
              <a:t>TAC/CAB</a:t>
            </a:r>
          </a:p>
        </p:txBody>
      </p:sp>
    </p:spTree>
    <p:extLst>
      <p:ext uri="{BB962C8B-B14F-4D97-AF65-F5344CB8AC3E}">
        <p14:creationId xmlns:p14="http://schemas.microsoft.com/office/powerpoint/2010/main" val="55741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9B2837-AE61-4549-BAEB-CEE3B11DB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304800"/>
            <a:ext cx="8322365" cy="56798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Initial Findings from Broker Interviews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Dynamic nature of prioritization of client needs</a:t>
            </a:r>
          </a:p>
          <a:p>
            <a:pPr lvl="1"/>
            <a:r>
              <a:rPr lang="en-US" dirty="0"/>
              <a:t>Client</a:t>
            </a:r>
          </a:p>
          <a:p>
            <a:pPr lvl="2"/>
            <a:r>
              <a:rPr lang="en-US" dirty="0"/>
              <a:t>Strengths – support structure, education, veteran status</a:t>
            </a:r>
          </a:p>
          <a:p>
            <a:pPr lvl="2"/>
            <a:r>
              <a:rPr lang="en-US" dirty="0"/>
              <a:t>Deficits – homelessness</a:t>
            </a:r>
          </a:p>
          <a:p>
            <a:pPr lvl="1"/>
            <a:r>
              <a:rPr lang="en-US" dirty="0"/>
              <a:t>Broker</a:t>
            </a:r>
          </a:p>
          <a:p>
            <a:pPr lvl="2"/>
            <a:r>
              <a:rPr lang="en-US" dirty="0"/>
              <a:t>Mentor vs facilitator </a:t>
            </a:r>
          </a:p>
          <a:p>
            <a:r>
              <a:rPr lang="en-US" sz="3000" dirty="0"/>
              <a:t>Sustainable transportation </a:t>
            </a:r>
          </a:p>
          <a:p>
            <a:pPr lvl="1"/>
            <a:r>
              <a:rPr lang="en-US" dirty="0"/>
              <a:t>Time – 30-40 min</a:t>
            </a:r>
          </a:p>
          <a:p>
            <a:pPr lvl="1"/>
            <a:r>
              <a:rPr lang="en-US" dirty="0"/>
              <a:t>Weather</a:t>
            </a:r>
          </a:p>
          <a:p>
            <a:pPr lvl="1"/>
            <a:r>
              <a:rPr lang="en-US" dirty="0"/>
              <a:t>Modes of transport</a:t>
            </a:r>
          </a:p>
          <a:p>
            <a:pPr lvl="1"/>
            <a:r>
              <a:rPr lang="en-US" dirty="0"/>
              <a:t>Independence </a:t>
            </a:r>
          </a:p>
        </p:txBody>
      </p:sp>
    </p:spTree>
    <p:extLst>
      <p:ext uri="{BB962C8B-B14F-4D97-AF65-F5344CB8AC3E}">
        <p14:creationId xmlns:p14="http://schemas.microsoft.com/office/powerpoint/2010/main" val="343149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442323-A0F0-2146-BA59-1758E58B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6" y="357810"/>
            <a:ext cx="8295861" cy="5626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References</a:t>
            </a:r>
          </a:p>
          <a:p>
            <a:pPr marL="0" indent="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BJS (2018) </a:t>
            </a:r>
            <a:r>
              <a:rPr lang="en-US" dirty="0">
                <a:hlinkClick r:id="rId2"/>
              </a:rPr>
              <a:t>https://www.bjs.gov/index.cfm?ty=pbdetail&amp;iid=6267</a:t>
            </a:r>
            <a:endParaRPr lang="en-US" dirty="0"/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La </a:t>
            </a:r>
            <a:r>
              <a:rPr lang="en-US" dirty="0" err="1"/>
              <a:t>Vigne</a:t>
            </a:r>
            <a:r>
              <a:rPr lang="en-US" dirty="0"/>
              <a:t>, N., Davies, E., Palmer, T., &amp; </a:t>
            </a:r>
            <a:r>
              <a:rPr lang="en-US" dirty="0" err="1"/>
              <a:t>Halberstadt</a:t>
            </a:r>
            <a:r>
              <a:rPr lang="en-US" dirty="0"/>
              <a:t>, R. (2008). Release planning for successful reentry: A guide for corrections, service providers, and community groups. Urban Institute: Justice Policy Center. </a:t>
            </a:r>
            <a:r>
              <a:rPr lang="en-US" dirty="0">
                <a:hlinkClick r:id="rId3"/>
              </a:rPr>
              <a:t>https://www.urban.org/sites/default/files/publication/32056/411767-</a:t>
            </a:r>
            <a:r>
              <a:rPr lang="en-US" dirty="0"/>
              <a:t>Release-Planning- for-Successful-</a:t>
            </a:r>
            <a:r>
              <a:rPr lang="en-US" dirty="0" err="1"/>
              <a:t>Reentry.PDF</a:t>
            </a:r>
            <a:r>
              <a:rPr lang="en-US" dirty="0"/>
              <a:t> </a:t>
            </a:r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NIJ (2014) </a:t>
            </a:r>
            <a:r>
              <a:rPr lang="en-US" dirty="0">
                <a:hlinkClick r:id="rId4"/>
              </a:rPr>
              <a:t>https://www.bjs.gov/content/pub/pdf/rprts05p0510.pdf</a:t>
            </a:r>
            <a:endParaRPr lang="en-US" dirty="0"/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Sawyer, W., &amp; Wagner, P. (2019). Mass incarceration: The whole pie 2019. Prison Policy Initiative: </a:t>
            </a:r>
            <a:r>
              <a:rPr lang="en-US" dirty="0">
                <a:hlinkClick r:id="rId5"/>
              </a:rPr>
              <a:t>https://www.prisonpolicy.org/reports/pie2019.html</a:t>
            </a:r>
            <a:endParaRPr lang="en-US" dirty="0"/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Silva, S.M. (2015). On the meaning of life: A qualitative interpretive meta-synthesis of the lived experience of life without parole. </a:t>
            </a:r>
            <a:r>
              <a:rPr lang="en-US" i="1" dirty="0"/>
              <a:t>Journal of Social Work, 15</a:t>
            </a:r>
            <a:r>
              <a:rPr lang="en-US" dirty="0"/>
              <a:t>(5), 498-515. </a:t>
            </a:r>
            <a:r>
              <a:rPr lang="en-US" dirty="0" err="1"/>
              <a:t>doi</a:t>
            </a:r>
            <a:r>
              <a:rPr lang="en-US" dirty="0"/>
              <a:t>: 10.1177/1468017314550748. </a:t>
            </a:r>
          </a:p>
          <a:p>
            <a:pPr marL="0" indent="-457200">
              <a:buNone/>
            </a:pPr>
            <a:endParaRPr lang="en-US" dirty="0"/>
          </a:p>
          <a:p>
            <a:pPr marL="0" indent="-457200">
              <a:buNone/>
            </a:pPr>
            <a:r>
              <a:rPr lang="en-US" dirty="0"/>
              <a:t>Terry, L.F., </a:t>
            </a:r>
            <a:r>
              <a:rPr lang="en-US" dirty="0" err="1"/>
              <a:t>Praetorius</a:t>
            </a:r>
            <a:r>
              <a:rPr lang="en-US" dirty="0"/>
              <a:t>, R.T., &amp; Nordberg, A. (2018). Environmental influences on services for and mental health of incarcerated populations: A review. </a:t>
            </a:r>
            <a:r>
              <a:rPr lang="en-US" i="1" dirty="0"/>
              <a:t>Journal of Social Work, 18</a:t>
            </a:r>
            <a:r>
              <a:rPr lang="en-US" dirty="0"/>
              <a:t>(1), 46-65. </a:t>
            </a:r>
            <a:r>
              <a:rPr lang="en-US" dirty="0" err="1"/>
              <a:t>doi</a:t>
            </a:r>
            <a:r>
              <a:rPr lang="en-US" dirty="0"/>
              <a:t>: 10.1177/1468017316651999.</a:t>
            </a:r>
          </a:p>
          <a:p>
            <a:pPr marL="0" indent="-45720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86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66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FEE8EF-2E3F-E44D-8281-87CBC1F76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291548"/>
            <a:ext cx="8189844" cy="56930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The Problem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Re-entry</a:t>
            </a:r>
          </a:p>
          <a:p>
            <a:pPr lvl="1"/>
            <a:r>
              <a:rPr lang="en-US" dirty="0"/>
              <a:t>More than 600,000 individuals return to communities from prisons each year</a:t>
            </a:r>
          </a:p>
          <a:p>
            <a:pPr lvl="1"/>
            <a:r>
              <a:rPr lang="en-US" dirty="0"/>
              <a:t>People cycle through jails more than 10.5 million times annually </a:t>
            </a:r>
          </a:p>
          <a:p>
            <a:r>
              <a:rPr lang="en-US" dirty="0"/>
              <a:t>Recidivism</a:t>
            </a:r>
          </a:p>
          <a:p>
            <a:pPr lvl="1"/>
            <a:r>
              <a:rPr lang="en-US" dirty="0"/>
              <a:t>83% re-arrest within 9 years </a:t>
            </a:r>
          </a:p>
          <a:p>
            <a:pPr lvl="1"/>
            <a:r>
              <a:rPr lang="en-US" dirty="0"/>
              <a:t>55% re-incarceration within 5 years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(BJS, 2018; NIJ, 2014; Sawyer &amp; Wagner, 2019)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9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36D965-B87D-5A4F-9B74-A1C06D2C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" y="304800"/>
            <a:ext cx="8309113" cy="56798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Most Commonly Identified Needs for Successful Reentry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Housing</a:t>
            </a:r>
          </a:p>
          <a:p>
            <a:r>
              <a:rPr lang="en-US" dirty="0"/>
              <a:t>Employment</a:t>
            </a:r>
          </a:p>
          <a:p>
            <a:r>
              <a:rPr lang="en-US" dirty="0"/>
              <a:t>Access to health/mental health services</a:t>
            </a:r>
          </a:p>
          <a:p>
            <a:r>
              <a:rPr lang="en-US" dirty="0"/>
              <a:t>Support system</a:t>
            </a:r>
          </a:p>
          <a:p>
            <a:r>
              <a:rPr lang="en-US" dirty="0"/>
              <a:t>Meeting parole/probation obligations</a:t>
            </a:r>
          </a:p>
          <a:p>
            <a:r>
              <a:rPr lang="en-US" i="1" dirty="0"/>
              <a:t>Transportation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200" dirty="0"/>
              <a:t>(La </a:t>
            </a:r>
            <a:r>
              <a:rPr lang="en-US" sz="2200" dirty="0" err="1"/>
              <a:t>Vigne</a:t>
            </a:r>
            <a:r>
              <a:rPr lang="en-US" sz="2200" dirty="0"/>
              <a:t>, Davies, Palmer, &amp; </a:t>
            </a:r>
            <a:r>
              <a:rPr lang="en-US" sz="2200" dirty="0" err="1"/>
              <a:t>Halberstadt</a:t>
            </a:r>
            <a:r>
              <a:rPr lang="en-US" sz="2200" dirty="0"/>
              <a:t>, 2008; </a:t>
            </a:r>
            <a:r>
              <a:rPr lang="en-US" sz="2200" dirty="0" err="1"/>
              <a:t>Morani</a:t>
            </a:r>
            <a:r>
              <a:rPr lang="en-US" sz="2200" dirty="0"/>
              <a:t>, </a:t>
            </a:r>
            <a:r>
              <a:rPr lang="en-US" sz="2200" dirty="0" err="1"/>
              <a:t>Wikoff</a:t>
            </a:r>
            <a:r>
              <a:rPr lang="en-US" sz="2200" dirty="0"/>
              <a:t>, </a:t>
            </a:r>
            <a:r>
              <a:rPr lang="en-US" sz="2200" dirty="0" err="1"/>
              <a:t>Linhorst</a:t>
            </a:r>
            <a:r>
              <a:rPr lang="en-US" sz="2200" dirty="0"/>
              <a:t>, &amp; Bratton, 2011)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607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AF450-5EC9-A545-B320-31DECAC2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251792"/>
            <a:ext cx="8640418" cy="573281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500" dirty="0"/>
              <a:t>The Project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National Institute for Transportation and Communities (NITC)</a:t>
            </a:r>
          </a:p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Given existing transportation networks, reentry obligations, and service provider locations; </a:t>
            </a:r>
            <a:r>
              <a:rPr lang="en-US" u="sng" dirty="0"/>
              <a:t>identify optimal housing locations</a:t>
            </a:r>
            <a:r>
              <a:rPr lang="en-US" dirty="0"/>
              <a:t> (existing or proposed) for individuals returning to Dallas, Texas from incarceration. </a:t>
            </a:r>
          </a:p>
          <a:p>
            <a:pPr lvl="1"/>
            <a:r>
              <a:rPr lang="en-US" dirty="0"/>
              <a:t>Given existing residential clusters of individuals returning from incarceration, transportation networks, and reentry obligations; </a:t>
            </a:r>
            <a:r>
              <a:rPr lang="en-US" u="sng" dirty="0"/>
              <a:t>identify optimal service provider locations </a:t>
            </a:r>
            <a:r>
              <a:rPr lang="en-US" dirty="0"/>
              <a:t>(existing or proposed). </a:t>
            </a:r>
          </a:p>
          <a:p>
            <a:pPr lvl="1"/>
            <a:r>
              <a:rPr lang="en-US" dirty="0"/>
              <a:t>Given existing residential clusters of individuals returning from incarceration, service provider locations, and reentry obligations; </a:t>
            </a:r>
            <a:r>
              <a:rPr lang="en-US" u="sng" dirty="0"/>
              <a:t>identify optimal residential assignments both overall and for individual clients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6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F0EC98-AE6E-C34F-B93A-C9A5FF84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78296"/>
            <a:ext cx="8507896" cy="5706314"/>
          </a:xfrm>
        </p:spPr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US" sz="3200" dirty="0"/>
              <a:t>The Project</a:t>
            </a:r>
          </a:p>
          <a:p>
            <a:pPr lvl="1"/>
            <a:endParaRPr lang="en-US" dirty="0"/>
          </a:p>
          <a:p>
            <a:r>
              <a:rPr lang="en-US" dirty="0"/>
              <a:t>QIMS</a:t>
            </a:r>
          </a:p>
          <a:p>
            <a:r>
              <a:rPr lang="en-US" dirty="0"/>
              <a:t>Mixed methods</a:t>
            </a:r>
          </a:p>
          <a:p>
            <a:pPr lvl="1"/>
            <a:r>
              <a:rPr lang="en-US" dirty="0"/>
              <a:t>Informing the facility location problem (qualitative)</a:t>
            </a:r>
          </a:p>
          <a:p>
            <a:pPr lvl="2"/>
            <a:r>
              <a:rPr lang="en-US" dirty="0"/>
              <a:t>Clients/Returning from incarceration</a:t>
            </a:r>
          </a:p>
          <a:p>
            <a:pPr lvl="2"/>
            <a:r>
              <a:rPr lang="en-US" dirty="0"/>
              <a:t>Brokers</a:t>
            </a:r>
          </a:p>
          <a:p>
            <a:pPr lvl="2"/>
            <a:r>
              <a:rPr lang="en-US" dirty="0"/>
              <a:t>TAC/CAB</a:t>
            </a:r>
          </a:p>
          <a:p>
            <a:pPr marL="914400" lvl="1" indent="-457200"/>
            <a:r>
              <a:rPr lang="en-US" dirty="0"/>
              <a:t>Facility location problem structure to formulate a strategy (quantitative)</a:t>
            </a:r>
          </a:p>
          <a:p>
            <a:pPr marL="1314450" lvl="2" indent="-457200"/>
            <a:r>
              <a:rPr lang="en-US" dirty="0"/>
              <a:t>Siting housing for inmates reentering society </a:t>
            </a:r>
          </a:p>
          <a:p>
            <a:pPr marL="1314450" lvl="2" indent="-457200"/>
            <a:r>
              <a:rPr lang="en-US" dirty="0"/>
              <a:t>Select optimal locations for social and health services</a:t>
            </a:r>
          </a:p>
          <a:p>
            <a:pPr marL="1314450" lvl="2" indent="-457200"/>
            <a:r>
              <a:rPr lang="en-US" dirty="0"/>
              <a:t>Select the optimal location to house a single client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7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92B4FC-776D-0F48-96A3-7C529FABF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238540"/>
            <a:ext cx="8574156" cy="574607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Qualitative Interpretive Meta-Synthesis (QIMS)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n-US" sz="2800" dirty="0"/>
              <a:t>Synthesizes published qualitative data to come to a deeper understanding of a phenomenon </a:t>
            </a:r>
          </a:p>
          <a:p>
            <a:pPr lvl="1"/>
            <a:r>
              <a:rPr lang="en-US" sz="2600" dirty="0"/>
              <a:t>Environmental influences on services and the mental health for incarcerated populations (Terry, </a:t>
            </a:r>
            <a:r>
              <a:rPr lang="en-US" sz="2600" dirty="0" err="1"/>
              <a:t>Praetorius</a:t>
            </a:r>
            <a:r>
              <a:rPr lang="en-US" sz="2600" dirty="0"/>
              <a:t>, &amp; Nordberg, 2018) </a:t>
            </a:r>
          </a:p>
          <a:p>
            <a:pPr lvl="1"/>
            <a:r>
              <a:rPr lang="en-US" sz="2600" dirty="0"/>
              <a:t>Lived experiences of life without parole (Silva, 2015)</a:t>
            </a:r>
          </a:p>
          <a:p>
            <a:r>
              <a:rPr lang="en-US" sz="2800" dirty="0"/>
              <a:t>Units of Study (n=11)</a:t>
            </a:r>
          </a:p>
          <a:p>
            <a:r>
              <a:rPr lang="en-US" sz="2800" dirty="0"/>
              <a:t>Analysis using cloud based software</a:t>
            </a:r>
          </a:p>
        </p:txBody>
      </p:sp>
    </p:spTree>
    <p:extLst>
      <p:ext uri="{BB962C8B-B14F-4D97-AF65-F5344CB8AC3E}">
        <p14:creationId xmlns:p14="http://schemas.microsoft.com/office/powerpoint/2010/main" val="297153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BB0E1F-4E73-BA40-9381-738D6D2D8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-110889"/>
            <a:ext cx="5763943" cy="745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1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ge1image1730816">
            <a:extLst>
              <a:ext uri="{FF2B5EF4-FFF2-40B4-BE49-F238E27FC236}">
                <a16:creationId xmlns:a16="http://schemas.microsoft.com/office/drawing/2014/main" id="{1B3492A5-6159-CB4B-8E39-E55D32B4CF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" t="4894"/>
          <a:stretch/>
        </p:blipFill>
        <p:spPr bwMode="auto">
          <a:xfrm rot="5400000">
            <a:off x="1459259" y="-1141205"/>
            <a:ext cx="6092962" cy="85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7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F6D1C-BF0A-D349-A58D-13F90B03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0" y="463826"/>
            <a:ext cx="7845287" cy="5520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Most common codes from QIMS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transportation takes lots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Transportation creates challenges for parole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financial means for transportation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transportation upon release/Immediate transportation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safe to walk</a:t>
            </a:r>
          </a:p>
        </p:txBody>
      </p:sp>
    </p:spTree>
    <p:extLst>
      <p:ext uri="{BB962C8B-B14F-4D97-AF65-F5344CB8AC3E}">
        <p14:creationId xmlns:p14="http://schemas.microsoft.com/office/powerpoint/2010/main" val="112837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714</Words>
  <Application>Microsoft Macintosh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Arlington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Tackett</dc:creator>
  <cp:lastModifiedBy>Davis, Jaya B</cp:lastModifiedBy>
  <cp:revision>132</cp:revision>
  <dcterms:created xsi:type="dcterms:W3CDTF">2013-10-16T17:47:49Z</dcterms:created>
  <dcterms:modified xsi:type="dcterms:W3CDTF">2019-03-27T12:38:28Z</dcterms:modified>
</cp:coreProperties>
</file>