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notesMasters/notesMaster1.xml" ContentType="application/vnd.openxmlformats-officedocument.presentationml.notes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48" r:id="rId1"/>
  </p:sldMasterIdLst>
  <p:notesMasterIdLst>
    <p:notesMasterId r:id="rId20"/>
  </p:notesMasterIdLst>
  <p:sldIdLst>
    <p:sldId id="290" r:id="rId2"/>
    <p:sldId id="302" r:id="rId3"/>
    <p:sldId id="301" r:id="rId4"/>
    <p:sldId id="296" r:id="rId5"/>
    <p:sldId id="308" r:id="rId6"/>
    <p:sldId id="310" r:id="rId7"/>
    <p:sldId id="300" r:id="rId8"/>
    <p:sldId id="306" r:id="rId9"/>
    <p:sldId id="293" r:id="rId10"/>
    <p:sldId id="295" r:id="rId11"/>
    <p:sldId id="273" r:id="rId12"/>
    <p:sldId id="303" r:id="rId13"/>
    <p:sldId id="304" r:id="rId14"/>
    <p:sldId id="305" r:id="rId15"/>
    <p:sldId id="311" r:id="rId16"/>
    <p:sldId id="309" r:id="rId17"/>
    <p:sldId id="297" r:id="rId18"/>
    <p:sldId id="312" r:id="rId1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userDrawn="1">
          <p15:clr>
            <a:srgbClr val="A4A3A4"/>
          </p15:clr>
        </p15:guide>
        <p15:guide id="2" pos="3840" userDrawn="1">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1" name="Mattingly, Stephen P" initials="MSP" lastIdx="2" clrIdx="0">
    <p:extLst>
      <p:ext uri="{19B8F6BF-5375-455C-9EA6-DF929625EA0E}">
        <p15:presenceInfo xmlns:p15="http://schemas.microsoft.com/office/powerpoint/2012/main" userId="Mattingly, Stephen P" providerId="None"/>
      </p:ext>
    </p:extLst>
  </p:cmAuthor>
</p:cm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3409F"/>
    <a:srgbClr val="CAB447"/>
    <a:srgbClr val="FFE15B"/>
  </p:clrMru>
  <p:extLst>
    <p:ext uri="{E76CE94A-603C-4142-B9EB-6D1370010A27}">
      <p14:discardImageEditData xmlns:p14="http://schemas.microsoft.com/office/powerpoint/2010/main" val="0"/>
    </p:ext>
    <p:ext uri="{D31A062A-798A-4329-ABDD-BBA856620510}">
      <p14:defaultImageDpi xmlns:p14="http://schemas.microsoft.com/office/powerpoint/2010/main" val="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598" autoAdjust="0"/>
    <p:restoredTop sz="89517" autoAdjust="0"/>
  </p:normalViewPr>
  <p:slideViewPr>
    <p:cSldViewPr snapToGrid="0" snapToObjects="1">
      <p:cViewPr varScale="1">
        <p:scale>
          <a:sx n="78" d="100"/>
          <a:sy n="78" d="100"/>
        </p:scale>
        <p:origin x="63" y="636"/>
      </p:cViewPr>
      <p:guideLst>
        <p:guide orient="horz" pos="2160"/>
        <p:guide pos="3840"/>
      </p:guideLst>
    </p:cSldViewPr>
  </p:slideViewPr>
  <p:outlineViewPr>
    <p:cViewPr>
      <p:scale>
        <a:sx n="33" d="100"/>
        <a:sy n="33" d="100"/>
      </p:scale>
      <p:origin x="0" y="0"/>
    </p:cViewPr>
  </p:outlineViewPr>
  <p:notesTextViewPr>
    <p:cViewPr>
      <p:scale>
        <a:sx n="100" d="100"/>
        <a:sy n="100" d="100"/>
      </p:scale>
      <p:origin x="0" y="0"/>
    </p:cViewPr>
  </p:notesTextViewPr>
  <p:sorterViewPr>
    <p:cViewPr>
      <p:scale>
        <a:sx n="171" d="100"/>
        <a:sy n="171" d="100"/>
      </p:scale>
      <p:origin x="0" y="-7917"/>
    </p:cViewPr>
  </p:sorterViewPr>
  <p:notesViewPr>
    <p:cSldViewPr snapToGrid="0" snapToObjects="1">
      <p:cViewPr varScale="1">
        <p:scale>
          <a:sx n="88" d="100"/>
          <a:sy n="88" d="100"/>
        </p:scale>
        <p:origin x="2559" y="75"/>
      </p:cViewPr>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3" Type="http://schemas.openxmlformats.org/officeDocument/2006/relationships/slide" Target="slides/slide2.xml"/><Relationship Id="rId21" Type="http://schemas.openxmlformats.org/officeDocument/2006/relationships/commentAuthors" Target="commentAuthor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ableStyles" Target="tableStyle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notesMaster" Target="notesMasters/notesMaster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theme" Target="theme/theme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viewProps" Target="view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662FDCAC-A206-4180-B63B-CEC3DBD8D3B3}" type="datetimeFigureOut">
              <a:rPr lang="en-US" smtClean="0"/>
              <a:t>9/14/2019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9322BE56-6D54-4C96-9788-EC0BE0529880}" type="slidenum">
              <a:rPr lang="en-US" smtClean="0"/>
              <a:t>‹#›</a:t>
            </a:fld>
            <a:endParaRPr lang="en-US"/>
          </a:p>
        </p:txBody>
      </p:sp>
    </p:spTree>
    <p:extLst>
      <p:ext uri="{BB962C8B-B14F-4D97-AF65-F5344CB8AC3E}">
        <p14:creationId xmlns:p14="http://schemas.microsoft.com/office/powerpoint/2010/main" val="66868272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are a multidisciplinary team of social work, criminal justice and engineering working with a Dallas reentry service provider, Unlocking doors</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2</a:t>
            </a:fld>
            <a:endParaRPr lang="en-US"/>
          </a:p>
        </p:txBody>
      </p:sp>
    </p:spTree>
    <p:extLst>
      <p:ext uri="{BB962C8B-B14F-4D97-AF65-F5344CB8AC3E}">
        <p14:creationId xmlns:p14="http://schemas.microsoft.com/office/powerpoint/2010/main" val="11797552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Our team</a:t>
            </a:r>
            <a:r>
              <a:rPr lang="en-US" baseline="0" dirty="0" smtClean="0"/>
              <a:t> first reviewed the literature about transportation barriers among returning citizens and found that transportation is central to the success and failure of reentry. And transportation problems start the moment a person walks out of jail or prison.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11</a:t>
            </a:fld>
            <a:endParaRPr lang="en-US"/>
          </a:p>
        </p:txBody>
      </p:sp>
    </p:spTree>
    <p:extLst>
      <p:ext uri="{BB962C8B-B14F-4D97-AF65-F5344CB8AC3E}">
        <p14:creationId xmlns:p14="http://schemas.microsoft.com/office/powerpoint/2010/main" val="195782536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Unlike George Clooney leaving jail in ocean’s 12, brad </a:t>
            </a:r>
            <a:r>
              <a:rPr lang="en-US" dirty="0" err="1" smtClean="0"/>
              <a:t>pitt</a:t>
            </a:r>
            <a:r>
              <a:rPr lang="en-US" baseline="0" dirty="0" smtClean="0"/>
              <a:t> will not be waiting for you. No one knows when they will be released so they cannot call friends and family for a ride.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12</a:t>
            </a:fld>
            <a:endParaRPr lang="en-US"/>
          </a:p>
        </p:txBody>
      </p:sp>
    </p:spTree>
    <p:extLst>
      <p:ext uri="{BB962C8B-B14F-4D97-AF65-F5344CB8AC3E}">
        <p14:creationId xmlns:p14="http://schemas.microsoft.com/office/powerpoint/2010/main" val="148734915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Many people are purposely</a:t>
            </a:r>
            <a:r>
              <a:rPr lang="en-US" baseline="0" dirty="0" smtClean="0"/>
              <a:t> released after midnight when taxis and buses are not operating if the jail is actually located in a city where those options are available.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13</a:t>
            </a:fld>
            <a:endParaRPr lang="en-US"/>
          </a:p>
        </p:txBody>
      </p:sp>
    </p:spTree>
    <p:extLst>
      <p:ext uri="{BB962C8B-B14F-4D97-AF65-F5344CB8AC3E}">
        <p14:creationId xmlns:p14="http://schemas.microsoft.com/office/powerpoint/2010/main" val="204820959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One</a:t>
            </a:r>
            <a:r>
              <a:rPr lang="en-US" baseline="0" dirty="0" smtClean="0"/>
              <a:t> women described her exit from jail as “blah, blah, blah”</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14</a:t>
            </a:fld>
            <a:endParaRPr lang="en-US"/>
          </a:p>
        </p:txBody>
      </p:sp>
    </p:spTree>
    <p:extLst>
      <p:ext uri="{BB962C8B-B14F-4D97-AF65-F5344CB8AC3E}">
        <p14:creationId xmlns:p14="http://schemas.microsoft.com/office/powerpoint/2010/main" val="50795928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One returning citizen we interviewed said, “not having transportation is like still being incarcerated, it takes away your freedom of movement”</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15</a:t>
            </a:fld>
            <a:endParaRPr lang="en-US"/>
          </a:p>
        </p:txBody>
      </p:sp>
    </p:spTree>
    <p:extLst>
      <p:ext uri="{BB962C8B-B14F-4D97-AF65-F5344CB8AC3E}">
        <p14:creationId xmlns:p14="http://schemas.microsoft.com/office/powerpoint/2010/main" val="2396160411"/>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The facility location problem</a:t>
            </a:r>
            <a:r>
              <a:rPr lang="en-US" baseline="0" dirty="0" smtClean="0"/>
              <a:t> formulation is beginning now. Using Unlocking doors client data, we have mapped origins, job locations (rectangles) and health care facilities clustered in downtown </a:t>
            </a:r>
            <a:r>
              <a:rPr lang="en-US" baseline="0" dirty="0" err="1" smtClean="0"/>
              <a:t>dallas</a:t>
            </a:r>
            <a:r>
              <a:rPr lang="en-US" baseline="0" dirty="0" smtClean="0"/>
              <a:t>.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16</a:t>
            </a:fld>
            <a:endParaRPr lang="en-US"/>
          </a:p>
        </p:txBody>
      </p:sp>
    </p:spTree>
    <p:extLst>
      <p:ext uri="{BB962C8B-B14F-4D97-AF65-F5344CB8AC3E}">
        <p14:creationId xmlns:p14="http://schemas.microsoft.com/office/powerpoint/2010/main" val="970882003"/>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We know that the public transportations system in </a:t>
            </a:r>
            <a:r>
              <a:rPr lang="en-US" dirty="0" err="1" smtClean="0"/>
              <a:t>dallas</a:t>
            </a:r>
            <a:r>
              <a:rPr lang="en-US" dirty="0" smtClean="0"/>
              <a:t> is woefully inadequate for</a:t>
            </a:r>
            <a:r>
              <a:rPr lang="en-US" baseline="0" dirty="0" smtClean="0"/>
              <a:t> returning citizens to meet their court obligations and make a successful reentry and we are aiming to improve their chances with this research.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17</a:t>
            </a:fld>
            <a:endParaRPr lang="en-US"/>
          </a:p>
        </p:txBody>
      </p:sp>
    </p:spTree>
    <p:extLst>
      <p:ext uri="{BB962C8B-B14F-4D97-AF65-F5344CB8AC3E}">
        <p14:creationId xmlns:p14="http://schemas.microsoft.com/office/powerpoint/2010/main" val="388444263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pPr marL="0" lvl="1"/>
            <a:r>
              <a:rPr lang="en-US" dirty="0" smtClean="0"/>
              <a:t>The US incarcerates more people than any country in the world. </a:t>
            </a:r>
          </a:p>
          <a:p>
            <a:pPr marL="0" lvl="1"/>
            <a:r>
              <a:rPr lang="en-US" dirty="0" smtClean="0"/>
              <a:t>More than 600,000 individuals return to communities from prisons each year</a:t>
            </a:r>
          </a:p>
          <a:p>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3</a:t>
            </a:fld>
            <a:endParaRPr lang="en-US"/>
          </a:p>
        </p:txBody>
      </p:sp>
    </p:spTree>
    <p:extLst>
      <p:ext uri="{BB962C8B-B14F-4D97-AF65-F5344CB8AC3E}">
        <p14:creationId xmlns:p14="http://schemas.microsoft.com/office/powerpoint/2010/main" val="121804050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Most Unlocking doors clients come out</a:t>
            </a:r>
            <a:r>
              <a:rPr lang="en-US" baseline="0" dirty="0" smtClean="0"/>
              <a:t> of here, the </a:t>
            </a:r>
            <a:r>
              <a:rPr lang="en-US" baseline="0" dirty="0" err="1" smtClean="0"/>
              <a:t>dallas</a:t>
            </a:r>
            <a:r>
              <a:rPr lang="en-US" baseline="0" dirty="0" smtClean="0"/>
              <a:t> county jail. This jail houses roughly 7000 men and women.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4</a:t>
            </a:fld>
            <a:endParaRPr lang="en-US"/>
          </a:p>
        </p:txBody>
      </p:sp>
    </p:spTree>
    <p:extLst>
      <p:ext uri="{BB962C8B-B14F-4D97-AF65-F5344CB8AC3E}">
        <p14:creationId xmlns:p14="http://schemas.microsoft.com/office/powerpoint/2010/main" val="3642206837"/>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Reentry from</a:t>
            </a:r>
            <a:r>
              <a:rPr lang="en-US" baseline="0" dirty="0" smtClean="0"/>
              <a:t> jail and prison is complicated. People are released with specific conditions they MUST meet or face returning to jail, so failure to meet the court’s obligations could mean losing their freedom.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5</a:t>
            </a:fld>
            <a:endParaRPr lang="en-US"/>
          </a:p>
        </p:txBody>
      </p:sp>
    </p:spTree>
    <p:extLst>
      <p:ext uri="{BB962C8B-B14F-4D97-AF65-F5344CB8AC3E}">
        <p14:creationId xmlns:p14="http://schemas.microsoft.com/office/powerpoint/2010/main" val="145397379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Frequently, former prisoners must find</a:t>
            </a:r>
            <a:r>
              <a:rPr lang="en-US" baseline="0" dirty="0" smtClean="0"/>
              <a:t> mental health services. Mental health and addictions issues are much higher among returning citizens so this is crucial for their success on the outside.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6</a:t>
            </a:fld>
            <a:endParaRPr lang="en-US"/>
          </a:p>
        </p:txBody>
      </p:sp>
    </p:spTree>
    <p:extLst>
      <p:ext uri="{BB962C8B-B14F-4D97-AF65-F5344CB8AC3E}">
        <p14:creationId xmlns:p14="http://schemas.microsoft.com/office/powerpoint/2010/main" val="106074061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Safe</a:t>
            </a:r>
            <a:r>
              <a:rPr lang="en-US" baseline="0" dirty="0" smtClean="0"/>
              <a:t> and available housing is especially difficult and many people have little choice but to sleep on the streets.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7</a:t>
            </a:fld>
            <a:endParaRPr lang="en-US"/>
          </a:p>
        </p:txBody>
      </p:sp>
    </p:spTree>
    <p:extLst>
      <p:ext uri="{BB962C8B-B14F-4D97-AF65-F5344CB8AC3E}">
        <p14:creationId xmlns:p14="http://schemas.microsoft.com/office/powerpoint/2010/main" val="371191460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Employment is one of the largest challenges faced by this population. Here you can see that unemployment rates</a:t>
            </a:r>
            <a:r>
              <a:rPr lang="en-US" baseline="0" dirty="0" smtClean="0"/>
              <a:t> among people with criminal records is greater than that of the depression.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8</a:t>
            </a:fld>
            <a:endParaRPr lang="en-US"/>
          </a:p>
        </p:txBody>
      </p:sp>
    </p:spTree>
    <p:extLst>
      <p:ext uri="{BB962C8B-B14F-4D97-AF65-F5344CB8AC3E}">
        <p14:creationId xmlns:p14="http://schemas.microsoft.com/office/powerpoint/2010/main" val="2261701299"/>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One reason for this is the siting of employers who might employ someone with a record, like factories or warehouses</a:t>
            </a:r>
            <a:r>
              <a:rPr lang="en-US" baseline="0" dirty="0" smtClean="0"/>
              <a:t> </a:t>
            </a:r>
            <a:r>
              <a:rPr lang="en-US" dirty="0" smtClean="0"/>
              <a:t>– often appear in areas zoned for industrial use, which is often</a:t>
            </a:r>
            <a:r>
              <a:rPr lang="en-US" baseline="0" dirty="0" smtClean="0"/>
              <a:t> distant from most housing zones</a:t>
            </a:r>
            <a:r>
              <a:rPr lang="en-US" dirty="0" smtClean="0"/>
              <a:t>.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9</a:t>
            </a:fld>
            <a:endParaRPr lang="en-US"/>
          </a:p>
        </p:txBody>
      </p:sp>
    </p:spTree>
    <p:extLst>
      <p:ext uri="{BB962C8B-B14F-4D97-AF65-F5344CB8AC3E}">
        <p14:creationId xmlns:p14="http://schemas.microsoft.com/office/powerpoint/2010/main" val="49499856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685800" y="1143000"/>
            <a:ext cx="5486400" cy="3086100"/>
          </a:xfrm>
        </p:spPr>
      </p:sp>
      <p:sp>
        <p:nvSpPr>
          <p:cNvPr id="3" name="Notes Placeholder 2"/>
          <p:cNvSpPr>
            <a:spLocks noGrp="1"/>
          </p:cNvSpPr>
          <p:nvPr>
            <p:ph type="body" idx="1"/>
          </p:nvPr>
        </p:nvSpPr>
        <p:spPr/>
        <p:txBody>
          <a:bodyPr/>
          <a:lstStyle/>
          <a:p>
            <a:r>
              <a:rPr lang="en-US" dirty="0" smtClean="0"/>
              <a:t>This</a:t>
            </a:r>
            <a:r>
              <a:rPr lang="en-US" baseline="0" dirty="0" smtClean="0"/>
              <a:t> is an example of often the only ID returning citizens possess and use to apply for jobs, apartments, bank accounts, bus passes etc. It is very hard to escape the stigma. </a:t>
            </a:r>
            <a:endParaRPr lang="en-US" dirty="0"/>
          </a:p>
        </p:txBody>
      </p:sp>
      <p:sp>
        <p:nvSpPr>
          <p:cNvPr id="4" name="Slide Number Placeholder 3"/>
          <p:cNvSpPr>
            <a:spLocks noGrp="1"/>
          </p:cNvSpPr>
          <p:nvPr>
            <p:ph type="sldNum" sz="quarter" idx="10"/>
          </p:nvPr>
        </p:nvSpPr>
        <p:spPr/>
        <p:txBody>
          <a:bodyPr/>
          <a:lstStyle/>
          <a:p>
            <a:fld id="{9322BE56-6D54-4C96-9788-EC0BE0529880}" type="slidenum">
              <a:rPr lang="en-US" smtClean="0"/>
              <a:t>10</a:t>
            </a:fld>
            <a:endParaRPr lang="en-US"/>
          </a:p>
        </p:txBody>
      </p:sp>
    </p:spTree>
    <p:extLst>
      <p:ext uri="{BB962C8B-B14F-4D97-AF65-F5344CB8AC3E}">
        <p14:creationId xmlns:p14="http://schemas.microsoft.com/office/powerpoint/2010/main" val="2598929841"/>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3.jp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94095739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1_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0" y="1600203"/>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193486371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1_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87716617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titleOnly" preserve="1">
  <p:cSld name="Title Only">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title"/>
          </p:nvPr>
        </p:nvSpPr>
        <p:spPr>
          <a:xfrm>
            <a:off x="609600" y="2719846"/>
            <a:ext cx="10972800" cy="1143004"/>
          </a:xfrm>
        </p:spPr>
        <p:txBody>
          <a:bodyPr/>
          <a:lstStyle>
            <a:lvl1pPr>
              <a:defRPr b="1" i="0"/>
            </a:lvl1pPr>
          </a:lstStyle>
          <a:p>
            <a:r>
              <a:rPr lang="en-US" dirty="0"/>
              <a:t>Click to edit Master title style</a:t>
            </a:r>
          </a:p>
        </p:txBody>
      </p:sp>
    </p:spTree>
    <p:extLst>
      <p:ext uri="{BB962C8B-B14F-4D97-AF65-F5344CB8AC3E}">
        <p14:creationId xmlns:p14="http://schemas.microsoft.com/office/powerpoint/2010/main" val="245287790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1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1" y="175589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Tree>
    <p:extLst>
      <p:ext uri="{BB962C8B-B14F-4D97-AF65-F5344CB8AC3E}">
        <p14:creationId xmlns:p14="http://schemas.microsoft.com/office/powerpoint/2010/main" val="18535578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582" y="1729974"/>
            <a:ext cx="8754092" cy="413237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dirty="0"/>
              <a:t>Click to edit Master text styles</a:t>
            </a:r>
          </a:p>
        </p:txBody>
      </p:sp>
    </p:spTree>
    <p:extLst>
      <p:ext uri="{BB962C8B-B14F-4D97-AF65-F5344CB8AC3E}">
        <p14:creationId xmlns:p14="http://schemas.microsoft.com/office/powerpoint/2010/main" val="30968381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1705580" y="1600203"/>
            <a:ext cx="8754093" cy="4384407"/>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42669602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609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97600" y="1600202"/>
            <a:ext cx="53848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311467787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bg>
      <p:bgPr>
        <a:blipFill dpi="0" rotWithShape="1">
          <a:blip r:embed="rId2"/>
          <a:srcRect/>
          <a:stretch>
            <a:fillRect/>
          </a:stretch>
        </a:blipFill>
        <a:effectLst/>
      </p:bgPr>
    </p:bg>
    <p:spTree>
      <p:nvGrpSpPr>
        <p:cNvPr id="1" name=""/>
        <p:cNvGrpSpPr/>
        <p:nvPr/>
      </p:nvGrpSpPr>
      <p:grpSpPr>
        <a:xfrm>
          <a:off x="0" y="0"/>
          <a:ext cx="0" cy="0"/>
          <a:chOff x="0" y="0"/>
          <a:chExt cx="0" cy="0"/>
        </a:xfrm>
      </p:grpSpPr>
    </p:spTree>
    <p:extLst>
      <p:ext uri="{BB962C8B-B14F-4D97-AF65-F5344CB8AC3E}">
        <p14:creationId xmlns:p14="http://schemas.microsoft.com/office/powerpoint/2010/main" val="125538170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2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6" name="Picture Placeholder 2"/>
          <p:cNvSpPr>
            <a:spLocks noGrp="1"/>
          </p:cNvSpPr>
          <p:nvPr>
            <p:ph type="pic" idx="1"/>
          </p:nvPr>
        </p:nvSpPr>
        <p:spPr>
          <a:xfrm>
            <a:off x="2380771" y="1755897"/>
            <a:ext cx="73152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dirty="0"/>
              <a:t>Drag picture to placeholder or click icon to add</a:t>
            </a:r>
          </a:p>
        </p:txBody>
      </p:sp>
    </p:spTree>
    <p:extLst>
      <p:ext uri="{BB962C8B-B14F-4D97-AF65-F5344CB8AC3E}">
        <p14:creationId xmlns:p14="http://schemas.microsoft.com/office/powerpoint/2010/main" val="310358467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3_Content with Caption">
    <p:bg>
      <p:bgPr>
        <a:blipFill dpi="0" rotWithShape="1">
          <a:blip r:embed="rId2"/>
          <a:srcRect/>
          <a:stretch>
            <a:fillRect/>
          </a:stretch>
        </a:blipFill>
        <a:effectLst/>
      </p:bgPr>
    </p:bg>
    <p:spTree>
      <p:nvGrpSpPr>
        <p:cNvPr id="1" name=""/>
        <p:cNvGrpSpPr/>
        <p:nvPr/>
      </p:nvGrpSpPr>
      <p:grpSpPr>
        <a:xfrm>
          <a:off x="0" y="0"/>
          <a:ext cx="0" cy="0"/>
          <a:chOff x="0" y="0"/>
          <a:chExt cx="0" cy="0"/>
        </a:xfrm>
      </p:grpSpPr>
      <p:sp>
        <p:nvSpPr>
          <p:cNvPr id="4" name="Text Placeholder 3"/>
          <p:cNvSpPr>
            <a:spLocks noGrp="1"/>
          </p:cNvSpPr>
          <p:nvPr>
            <p:ph type="body" sz="half" idx="2"/>
          </p:nvPr>
        </p:nvSpPr>
        <p:spPr>
          <a:xfrm>
            <a:off x="1705582" y="1729974"/>
            <a:ext cx="8754092" cy="4132375"/>
          </a:xfrm>
        </p:spPr>
        <p:txBody>
          <a:bodyPr>
            <a:normAutofit/>
          </a:bodyPr>
          <a:lstStyle>
            <a:lvl1pPr marL="0" indent="0">
              <a:buNone/>
              <a:defRPr sz="2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Tree>
    <p:extLst>
      <p:ext uri="{BB962C8B-B14F-4D97-AF65-F5344CB8AC3E}">
        <p14:creationId xmlns:p14="http://schemas.microsoft.com/office/powerpoint/2010/main" val="2555311438"/>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09600" y="274639"/>
            <a:ext cx="10972800" cy="1143000"/>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609600" y="1600202"/>
            <a:ext cx="10972800" cy="4525963"/>
          </a:xfrm>
          <a:prstGeom prst="rect">
            <a:avLst/>
          </a:prstGeom>
        </p:spPr>
        <p:txBody>
          <a:bodyPr vert="horz" lIns="91440" tIns="45720" rIns="91440" bIns="45720" rtlCol="0">
            <a:normAutofit/>
          </a:bodyPr>
          <a:lstStyle/>
          <a:p>
            <a:pPr lvl="0"/>
            <a:r>
              <a:rPr lang="en-US" dirty="0"/>
              <a:t>Click to edit Master text styles</a:t>
            </a:r>
          </a:p>
          <a:p>
            <a:pPr lvl="1"/>
            <a:r>
              <a:rPr lang="en-US" dirty="0"/>
              <a:t>Second level</a:t>
            </a:r>
          </a:p>
          <a:p>
            <a:pPr lvl="2"/>
            <a:r>
              <a:rPr lang="en-US" dirty="0"/>
              <a:t>Third level</a:t>
            </a:r>
          </a:p>
          <a:p>
            <a:pPr lvl="3"/>
            <a:r>
              <a:rPr lang="en-US" dirty="0"/>
              <a:t>Fourth level</a:t>
            </a:r>
          </a:p>
          <a:p>
            <a:pPr lvl="4"/>
            <a:r>
              <a:rPr lang="en-US" dirty="0"/>
              <a:t>Fifth level</a:t>
            </a:r>
          </a:p>
        </p:txBody>
      </p:sp>
    </p:spTree>
    <p:extLst>
      <p:ext uri="{BB962C8B-B14F-4D97-AF65-F5344CB8AC3E}">
        <p14:creationId xmlns:p14="http://schemas.microsoft.com/office/powerpoint/2010/main" val="484154639"/>
      </p:ext>
    </p:extLst>
  </p:cSld>
  <p:clrMap bg1="lt1" tx1="dk1" bg2="lt2" tx2="dk2" accent1="accent1" accent2="accent2" accent3="accent3" accent4="accent4" accent5="accent5" accent6="accent6" hlink="hlink" folHlink="folHlink"/>
  <p:sldLayoutIdLst>
    <p:sldLayoutId id="2147483649" r:id="rId1"/>
    <p:sldLayoutId id="2147483654" r:id="rId2"/>
    <p:sldLayoutId id="2147483658" r:id="rId3"/>
    <p:sldLayoutId id="2147483656" r:id="rId4"/>
    <p:sldLayoutId id="2147483650" r:id="rId5"/>
    <p:sldLayoutId id="2147483652" r:id="rId6"/>
    <p:sldLayoutId id="2147483655" r:id="rId7"/>
    <p:sldLayoutId id="2147483662" r:id="rId8"/>
    <p:sldLayoutId id="2147483663" r:id="rId9"/>
    <p:sldLayoutId id="2147483664" r:id="rId10"/>
    <p:sldLayoutId id="2147483665"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notesSlide" Target="../notesSlides/notesSlide9.xml"/><Relationship Id="rId1" Type="http://schemas.openxmlformats.org/officeDocument/2006/relationships/slideLayout" Target="../slideLayouts/slideLayout7.xml"/></Relationships>
</file>

<file path=ppt/slides/_rels/slide11.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notesSlide" Target="../notesSlides/notesSlide12.xml"/><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3.xml"/><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3" Type="http://schemas.openxmlformats.org/officeDocument/2006/relationships/image" Target="../media/image18.jpeg"/><Relationship Id="rId2" Type="http://schemas.openxmlformats.org/officeDocument/2006/relationships/notesSlide" Target="../notesSlides/notesSlide14.xml"/><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3" Type="http://schemas.openxmlformats.org/officeDocument/2006/relationships/image" Target="../media/image19.jpeg"/><Relationship Id="rId2" Type="http://schemas.openxmlformats.org/officeDocument/2006/relationships/notesSlide" Target="../notesSlides/notesSlide15.xml"/><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notesSlide" Target="../notesSlides/notesSlide16.xml"/><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xml"/><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2.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5.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notesSlide" Target="../notesSlides/notesSlide4.xml"/><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notesSlide" Target="../notesSlides/notesSlide5.xml"/><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6.xml"/><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7.xml"/><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notesSlide" Target="../notesSlides/notesSlide8.xm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b="0" dirty="0"/>
              <a:t>Transportation Experiences Among Former Offenders: Informing a Facility Location Intervention</a:t>
            </a:r>
            <a:endParaRPr lang="en-US" dirty="0"/>
          </a:p>
        </p:txBody>
      </p:sp>
      <p:pic>
        <p:nvPicPr>
          <p:cNvPr id="3" name="image3.jpeg"/>
          <p:cNvPicPr/>
          <p:nvPr/>
        </p:nvPicPr>
        <p:blipFill>
          <a:blip r:embed="rId2" cstate="print"/>
          <a:stretch>
            <a:fillRect/>
          </a:stretch>
        </p:blipFill>
        <p:spPr>
          <a:xfrm>
            <a:off x="93479" y="5525653"/>
            <a:ext cx="2898140" cy="620395"/>
          </a:xfrm>
          <a:prstGeom prst="rect">
            <a:avLst/>
          </a:prstGeom>
        </p:spPr>
      </p:pic>
    </p:spTree>
    <p:extLst>
      <p:ext uri="{BB962C8B-B14F-4D97-AF65-F5344CB8AC3E}">
        <p14:creationId xmlns:p14="http://schemas.microsoft.com/office/powerpoint/2010/main" val="318893784"/>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450732" y="135795"/>
            <a:ext cx="9252045" cy="6004760"/>
          </a:xfrm>
          <a:prstGeom prst="rect">
            <a:avLst/>
          </a:prstGeom>
        </p:spPr>
      </p:pic>
    </p:spTree>
    <p:extLst>
      <p:ext uri="{BB962C8B-B14F-4D97-AF65-F5344CB8AC3E}">
        <p14:creationId xmlns:p14="http://schemas.microsoft.com/office/powerpoint/2010/main" val="37843889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5" name="Picture 1" descr="page1image1730816">
            <a:extLst>
              <a:ext uri="{FF2B5EF4-FFF2-40B4-BE49-F238E27FC236}">
                <a16:creationId xmlns:a16="http://schemas.microsoft.com/office/drawing/2014/main" xmlns="" id="{1B3492A5-6159-CB4B-8E39-E55D32B4CF19}"/>
              </a:ext>
            </a:extLst>
          </p:cNvPr>
          <p:cNvPicPr>
            <a:picLocks noChangeAspect="1" noChangeArrowheads="1"/>
          </p:cNvPicPr>
          <p:nvPr/>
        </p:nvPicPr>
        <p:blipFill rotWithShape="1">
          <a:blip r:embed="rId3">
            <a:extLst>
              <a:ext uri="{28A0092B-C50C-407E-A947-70E740481C1C}">
                <a14:useLocalDpi xmlns:a14="http://schemas.microsoft.com/office/drawing/2010/main" val="0"/>
              </a:ext>
            </a:extLst>
          </a:blip>
          <a:srcRect l="1853" t="4894"/>
          <a:stretch/>
        </p:blipFill>
        <p:spPr bwMode="auto">
          <a:xfrm rot="5400000">
            <a:off x="2983259" y="-1141205"/>
            <a:ext cx="6092962" cy="856090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73276066"/>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8" name="Picture 4" descr="https://bamfstyle.files.wordpress.com/2017/08/o11rustysnake-cl1-shrt1.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44400" y="985447"/>
            <a:ext cx="9949339" cy="41818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4612186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595807" y="386723"/>
            <a:ext cx="6556778" cy="5245423"/>
          </a:xfrm>
          <a:prstGeom prst="rect">
            <a:avLst/>
          </a:prstGeom>
        </p:spPr>
      </p:pic>
    </p:spTree>
    <p:extLst>
      <p:ext uri="{BB962C8B-B14F-4D97-AF65-F5344CB8AC3E}">
        <p14:creationId xmlns:p14="http://schemas.microsoft.com/office/powerpoint/2010/main" val="63182485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4" name="Picture 2" descr="This photograph of more than a dozen men ogling a beautiful woman was shot in Florence, Italy in 1951. In the aftermath of WWII, Nanalee Craig, then 23, quit her job to travel alone around Europe. In Florence, she met another female traveler, Ruth Orkin, who was a photographer and would end up snapping the iconic shot."/>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317698" y="240589"/>
            <a:ext cx="7562731" cy="572568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684636191"/>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descr="Stock Photo: Man's head with person trapped behind bar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856105" y="-422432"/>
            <a:ext cx="4077281" cy="61188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54718534"/>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Users\sxk0163\Desktop\Dissertation\DFW Maps\O_Ds.jpg"/>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2291444" y="338819"/>
            <a:ext cx="7805057" cy="5527220"/>
          </a:xfrm>
          <a:prstGeom prst="rect">
            <a:avLst/>
          </a:prstGeom>
          <a:noFill/>
          <a:ln>
            <a:noFill/>
          </a:ln>
        </p:spPr>
      </p:pic>
    </p:spTree>
    <p:extLst>
      <p:ext uri="{BB962C8B-B14F-4D97-AF65-F5344CB8AC3E}">
        <p14:creationId xmlns:p14="http://schemas.microsoft.com/office/powerpoint/2010/main" val="3475338325"/>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032001" y="635000"/>
            <a:ext cx="7922039" cy="5319910"/>
          </a:xfrm>
          <a:prstGeom prst="rect">
            <a:avLst/>
          </a:prstGeom>
        </p:spPr>
      </p:pic>
    </p:spTree>
    <p:extLst>
      <p:ext uri="{BB962C8B-B14F-4D97-AF65-F5344CB8AC3E}">
        <p14:creationId xmlns:p14="http://schemas.microsoft.com/office/powerpoint/2010/main" val="9528226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 Placeholder 1"/>
          <p:cNvSpPr>
            <a:spLocks noGrp="1"/>
          </p:cNvSpPr>
          <p:nvPr>
            <p:ph type="body" sz="half" idx="2"/>
          </p:nvPr>
        </p:nvSpPr>
        <p:spPr/>
        <p:txBody>
          <a:bodyPr/>
          <a:lstStyle/>
          <a:p>
            <a:pPr algn="ctr"/>
            <a:r>
              <a:rPr lang="en-US" sz="3600" dirty="0"/>
              <a:t>Thank you!</a:t>
            </a:r>
          </a:p>
          <a:p>
            <a:pPr algn="ctr"/>
            <a:endParaRPr lang="en-US" dirty="0"/>
          </a:p>
          <a:p>
            <a:pPr algn="ctr"/>
            <a:r>
              <a:rPr lang="en-US" dirty="0" smtClean="0"/>
              <a:t>Dr. Anne Nordberg</a:t>
            </a:r>
          </a:p>
          <a:p>
            <a:pPr algn="ctr"/>
            <a:r>
              <a:rPr lang="en-US" smtClean="0"/>
              <a:t>annenordberg@uta.edu</a:t>
            </a:r>
            <a:endParaRPr lang="en-US" dirty="0"/>
          </a:p>
        </p:txBody>
      </p:sp>
      <p:pic>
        <p:nvPicPr>
          <p:cNvPr id="3" name="image3.jpeg"/>
          <p:cNvPicPr/>
          <p:nvPr/>
        </p:nvPicPr>
        <p:blipFill>
          <a:blip r:embed="rId2" cstate="print"/>
          <a:stretch>
            <a:fillRect/>
          </a:stretch>
        </p:blipFill>
        <p:spPr>
          <a:xfrm>
            <a:off x="4685030" y="570336"/>
            <a:ext cx="2898140" cy="620395"/>
          </a:xfrm>
          <a:prstGeom prst="rect">
            <a:avLst/>
          </a:prstGeom>
        </p:spPr>
      </p:pic>
      <p:sp>
        <p:nvSpPr>
          <p:cNvPr id="4" name="TextBox 3"/>
          <p:cNvSpPr txBox="1"/>
          <p:nvPr/>
        </p:nvSpPr>
        <p:spPr>
          <a:xfrm>
            <a:off x="2820630" y="4910667"/>
            <a:ext cx="7349365" cy="923330"/>
          </a:xfrm>
          <a:prstGeom prst="rect">
            <a:avLst/>
          </a:prstGeom>
          <a:noFill/>
        </p:spPr>
        <p:txBody>
          <a:bodyPr wrap="square" rtlCol="0">
            <a:spAutoFit/>
          </a:bodyPr>
          <a:lstStyle/>
          <a:p>
            <a:r>
              <a:rPr lang="en-US" dirty="0"/>
              <a:t>This project was funded by the National Institute for Transportation and Communities (NITC; NITC2016-UT-10, PPMS #1241), a U.S. DOT University Transportation Center.</a:t>
            </a:r>
          </a:p>
        </p:txBody>
      </p:sp>
    </p:spTree>
    <p:extLst>
      <p:ext uri="{BB962C8B-B14F-4D97-AF65-F5344CB8AC3E}">
        <p14:creationId xmlns:p14="http://schemas.microsoft.com/office/powerpoint/2010/main" val="405938316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Related imag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01909" y="803010"/>
            <a:ext cx="9133576" cy="45667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9900140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descr="Image result for us prison population bar chart international comparisons"/>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236881" y="414270"/>
            <a:ext cx="9686824" cy="56062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06532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https://dmn-dallas-news-prod.cdn.arcpublishing.com/resizer/fgLOUhhAdKwydAkjmGLq1rUQYaE=/1660x0/smart/filters:no_upscale()/arc-anglerfish-arc2-prod-dmn.s3.amazonaws.com/public/RSAMTZJKSO3O464OVTKVIEAY6M.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45587" y="364772"/>
            <a:ext cx="9406283" cy="555742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9742343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6388" name="Picture 4" descr="Image result for prisoner reentry graph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451040" y="513095"/>
            <a:ext cx="9264009" cy="521297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310759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7410" name="Picture 2" descr="Image result for mental health clinic"/>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392438" y="162027"/>
            <a:ext cx="9396255" cy="597677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7920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8" name="Picture 2" descr="https://www.shelterlistings.org/images/homelessOnBench.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55258" y="717773"/>
            <a:ext cx="8958845" cy="489750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90490633"/>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descr="Graph charting the U.S. unemployment rate from 1929-2017, showing that the 27% unemployment rate for formerly incarcerated people in 2008 was higher than the 25% peak unemployment rate during the Great Depression"/>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125120" y="394957"/>
            <a:ext cx="9804721" cy="551515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511574591"/>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descr="DACH053_AERIAL_VIEW_CGI"/>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945539" y="507822"/>
            <a:ext cx="10309559" cy="52517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32225800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Classic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Integral</Template>
  <TotalTime>3399</TotalTime>
  <Words>548</Words>
  <Application>Microsoft Office PowerPoint</Application>
  <PresentationFormat>Widescreen</PresentationFormat>
  <Paragraphs>39</Paragraphs>
  <Slides>18</Slides>
  <Notes>16</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18</vt:i4>
      </vt:variant>
    </vt:vector>
  </HeadingPairs>
  <TitlesOfParts>
    <vt:vector size="21" baseType="lpstr">
      <vt:lpstr>Arial</vt:lpstr>
      <vt:lpstr>Calibri</vt:lpstr>
      <vt:lpstr>Office Theme</vt:lpstr>
      <vt:lpstr>Transportation Experiences Among Former Offenders: Informing a Facility Location Intervention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University of Texas at Arlington</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Mike Tackett</dc:creator>
  <cp:lastModifiedBy>Nordberg, Dr Anne</cp:lastModifiedBy>
  <cp:revision>186</cp:revision>
  <dcterms:created xsi:type="dcterms:W3CDTF">2013-10-16T17:47:49Z</dcterms:created>
  <dcterms:modified xsi:type="dcterms:W3CDTF">2019-09-14T14:05:04Z</dcterms:modified>
</cp:coreProperties>
</file>