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60" r:id="rId6"/>
    <p:sldId id="261" r:id="rId7"/>
    <p:sldId id="271" r:id="rId8"/>
    <p:sldId id="262" r:id="rId9"/>
    <p:sldId id="263" r:id="rId10"/>
    <p:sldId id="275" r:id="rId11"/>
    <p:sldId id="264" r:id="rId12"/>
    <p:sldId id="265" r:id="rId13"/>
    <p:sldId id="272" r:id="rId14"/>
    <p:sldId id="266" r:id="rId15"/>
    <p:sldId id="273" r:id="rId16"/>
    <p:sldId id="267" r:id="rId17"/>
    <p:sldId id="274"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43" autoAdjust="0"/>
  </p:normalViewPr>
  <p:slideViewPr>
    <p:cSldViewPr snapToGrid="0">
      <p:cViewPr varScale="1">
        <p:scale>
          <a:sx n="84" d="100"/>
          <a:sy n="84" d="100"/>
        </p:scale>
        <p:origin x="94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Google Scholar Hits</a:t>
            </a:r>
            <a:r>
              <a:rPr lang="en-US" baseline="0" dirty="0" smtClean="0"/>
              <a:t> for “Shrinking Cities” by Year</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2000-2004</c:v>
                </c:pt>
              </c:strCache>
            </c:strRef>
          </c:tx>
          <c:spPr>
            <a:solidFill>
              <a:schemeClr val="accent1"/>
            </a:solidFill>
            <a:ln>
              <a:noFill/>
            </a:ln>
            <a:effectLst/>
          </c:spPr>
          <c:invertIfNegative val="0"/>
          <c:cat>
            <c:strRef>
              <c:f>Sheet1!$A$2</c:f>
              <c:strCache>
                <c:ptCount val="1"/>
                <c:pt idx="0">
                  <c:v>Category 1</c:v>
                </c:pt>
              </c:strCache>
            </c:strRef>
          </c:cat>
          <c:val>
            <c:numRef>
              <c:f>Sheet1!$B$2</c:f>
              <c:numCache>
                <c:formatCode>General</c:formatCode>
                <c:ptCount val="1"/>
                <c:pt idx="0">
                  <c:v>112</c:v>
                </c:pt>
              </c:numCache>
            </c:numRef>
          </c:val>
        </c:ser>
        <c:ser>
          <c:idx val="1"/>
          <c:order val="1"/>
          <c:tx>
            <c:strRef>
              <c:f>Sheet1!$C$1</c:f>
              <c:strCache>
                <c:ptCount val="1"/>
                <c:pt idx="0">
                  <c:v>2005-2009</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pt idx="0">
                  <c:v>959</c:v>
                </c:pt>
              </c:numCache>
            </c:numRef>
          </c:val>
        </c:ser>
        <c:ser>
          <c:idx val="2"/>
          <c:order val="2"/>
          <c:tx>
            <c:strRef>
              <c:f>Sheet1!$D$1</c:f>
              <c:strCache>
                <c:ptCount val="1"/>
                <c:pt idx="0">
                  <c:v>2010-2014</c:v>
                </c:pt>
              </c:strCache>
            </c:strRef>
          </c:tx>
          <c:spPr>
            <a:solidFill>
              <a:schemeClr val="accent3"/>
            </a:solidFill>
            <a:ln>
              <a:noFill/>
            </a:ln>
            <a:effectLst/>
          </c:spPr>
          <c:invertIfNegative val="0"/>
          <c:cat>
            <c:strRef>
              <c:f>Sheet1!$A$2</c:f>
              <c:strCache>
                <c:ptCount val="1"/>
                <c:pt idx="0">
                  <c:v>Category 1</c:v>
                </c:pt>
              </c:strCache>
            </c:strRef>
          </c:cat>
          <c:val>
            <c:numRef>
              <c:f>Sheet1!$D$2</c:f>
              <c:numCache>
                <c:formatCode>General</c:formatCode>
                <c:ptCount val="1"/>
                <c:pt idx="0">
                  <c:v>1760</c:v>
                </c:pt>
              </c:numCache>
            </c:numRef>
          </c:val>
        </c:ser>
        <c:dLbls>
          <c:showLegendKey val="0"/>
          <c:showVal val="0"/>
          <c:showCatName val="0"/>
          <c:showSerName val="0"/>
          <c:showPercent val="0"/>
          <c:showBubbleSize val="0"/>
        </c:dLbls>
        <c:gapWidth val="219"/>
        <c:overlap val="-27"/>
        <c:axId val="206969480"/>
        <c:axId val="206969872"/>
      </c:barChart>
      <c:catAx>
        <c:axId val="206969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969872"/>
        <c:crosses val="autoZero"/>
        <c:auto val="1"/>
        <c:lblAlgn val="ctr"/>
        <c:lblOffset val="100"/>
        <c:noMultiLvlLbl val="0"/>
      </c:catAx>
      <c:valAx>
        <c:axId val="206969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9694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F9CD58-B93F-4DEC-A73A-FEE1E7F27E67}"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B2C77033-AAFF-4AFC-8948-5D135F8FFC36}">
      <dgm:prSet phldrT="[Text]"/>
      <dgm:spPr/>
      <dgm:t>
        <a:bodyPr/>
        <a:lstStyle/>
        <a:p>
          <a:r>
            <a:rPr lang="en-US" dirty="0" smtClean="0"/>
            <a:t>Accessibility</a:t>
          </a:r>
          <a:endParaRPr lang="en-US" dirty="0"/>
        </a:p>
      </dgm:t>
    </dgm:pt>
    <dgm:pt modelId="{39E605FD-E02D-4448-8A30-EF15EDC57B7E}" type="parTrans" cxnId="{07556706-368A-4ADD-9B05-241421D88304}">
      <dgm:prSet/>
      <dgm:spPr/>
      <dgm:t>
        <a:bodyPr/>
        <a:lstStyle/>
        <a:p>
          <a:endParaRPr lang="en-US"/>
        </a:p>
      </dgm:t>
    </dgm:pt>
    <dgm:pt modelId="{D4F4C790-B8E8-4DB1-AC52-074A924014AC}" type="sibTrans" cxnId="{07556706-368A-4ADD-9B05-241421D88304}">
      <dgm:prSet/>
      <dgm:spPr/>
      <dgm:t>
        <a:bodyPr/>
        <a:lstStyle/>
        <a:p>
          <a:endParaRPr lang="en-US"/>
        </a:p>
      </dgm:t>
    </dgm:pt>
    <dgm:pt modelId="{CF6BFD36-BAC3-46F6-A042-C508A8C187D3}">
      <dgm:prSet phldrT="[Text]"/>
      <dgm:spPr/>
      <dgm:t>
        <a:bodyPr/>
        <a:lstStyle/>
        <a:p>
          <a:r>
            <a:rPr lang="en-US" dirty="0" smtClean="0"/>
            <a:t>Mobility</a:t>
          </a:r>
          <a:endParaRPr lang="en-US" dirty="0"/>
        </a:p>
      </dgm:t>
    </dgm:pt>
    <dgm:pt modelId="{AF9C46C1-D57A-41D1-892E-7E871C0E989F}" type="parTrans" cxnId="{3F4E67EE-B337-454D-BC58-C46460B9CFFB}">
      <dgm:prSet/>
      <dgm:spPr/>
      <dgm:t>
        <a:bodyPr/>
        <a:lstStyle/>
        <a:p>
          <a:endParaRPr lang="en-US"/>
        </a:p>
      </dgm:t>
    </dgm:pt>
    <dgm:pt modelId="{CB0EE631-83B5-448A-917B-526BAE9FDD4C}" type="sibTrans" cxnId="{3F4E67EE-B337-454D-BC58-C46460B9CFFB}">
      <dgm:prSet/>
      <dgm:spPr/>
      <dgm:t>
        <a:bodyPr/>
        <a:lstStyle/>
        <a:p>
          <a:endParaRPr lang="en-US"/>
        </a:p>
      </dgm:t>
    </dgm:pt>
    <dgm:pt modelId="{75A0E88E-2322-4CD4-83C6-7ADABB88E991}">
      <dgm:prSet phldrT="[Text]"/>
      <dgm:spPr/>
      <dgm:t>
        <a:bodyPr/>
        <a:lstStyle/>
        <a:p>
          <a:r>
            <a:rPr lang="en-US" dirty="0" smtClean="0"/>
            <a:t>Proximity</a:t>
          </a:r>
          <a:endParaRPr lang="en-US" dirty="0"/>
        </a:p>
      </dgm:t>
    </dgm:pt>
    <dgm:pt modelId="{429FDB55-B164-447F-A2D3-4BFFC0D26307}" type="parTrans" cxnId="{E9B58752-6F4B-4247-B7AB-6F987A2A454F}">
      <dgm:prSet/>
      <dgm:spPr/>
      <dgm:t>
        <a:bodyPr/>
        <a:lstStyle/>
        <a:p>
          <a:endParaRPr lang="en-US"/>
        </a:p>
      </dgm:t>
    </dgm:pt>
    <dgm:pt modelId="{74251672-0B78-4364-ADE9-48F4D47369D4}" type="sibTrans" cxnId="{E9B58752-6F4B-4247-B7AB-6F987A2A454F}">
      <dgm:prSet/>
      <dgm:spPr/>
      <dgm:t>
        <a:bodyPr/>
        <a:lstStyle/>
        <a:p>
          <a:endParaRPr lang="en-US"/>
        </a:p>
      </dgm:t>
    </dgm:pt>
    <dgm:pt modelId="{BD124337-B8AD-47F9-BAEB-ED512FA68E61}" type="pres">
      <dgm:prSet presAssocID="{21F9CD58-B93F-4DEC-A73A-FEE1E7F27E67}" presName="mainComposite" presStyleCnt="0">
        <dgm:presLayoutVars>
          <dgm:chPref val="1"/>
          <dgm:dir/>
          <dgm:animOne val="branch"/>
          <dgm:animLvl val="lvl"/>
          <dgm:resizeHandles val="exact"/>
        </dgm:presLayoutVars>
      </dgm:prSet>
      <dgm:spPr/>
      <dgm:t>
        <a:bodyPr/>
        <a:lstStyle/>
        <a:p>
          <a:endParaRPr lang="en-US"/>
        </a:p>
      </dgm:t>
    </dgm:pt>
    <dgm:pt modelId="{EA06A6A3-8C86-4684-BFA0-5AA7F5AE82BD}" type="pres">
      <dgm:prSet presAssocID="{21F9CD58-B93F-4DEC-A73A-FEE1E7F27E67}" presName="hierFlow" presStyleCnt="0"/>
      <dgm:spPr/>
    </dgm:pt>
    <dgm:pt modelId="{DC3B14FC-C5E2-408D-86E0-B19CC1574C02}" type="pres">
      <dgm:prSet presAssocID="{21F9CD58-B93F-4DEC-A73A-FEE1E7F27E67}" presName="hierChild1" presStyleCnt="0">
        <dgm:presLayoutVars>
          <dgm:chPref val="1"/>
          <dgm:animOne val="branch"/>
          <dgm:animLvl val="lvl"/>
        </dgm:presLayoutVars>
      </dgm:prSet>
      <dgm:spPr/>
    </dgm:pt>
    <dgm:pt modelId="{223E2772-85CD-4621-B2F0-3C70A62FD365}" type="pres">
      <dgm:prSet presAssocID="{B2C77033-AAFF-4AFC-8948-5D135F8FFC36}" presName="Name14" presStyleCnt="0"/>
      <dgm:spPr/>
    </dgm:pt>
    <dgm:pt modelId="{97856EF7-816A-4CA5-8EA3-52F0B58B60E3}" type="pres">
      <dgm:prSet presAssocID="{B2C77033-AAFF-4AFC-8948-5D135F8FFC36}" presName="level1Shape" presStyleLbl="node0" presStyleIdx="0" presStyleCnt="1">
        <dgm:presLayoutVars>
          <dgm:chPref val="3"/>
        </dgm:presLayoutVars>
      </dgm:prSet>
      <dgm:spPr/>
      <dgm:t>
        <a:bodyPr/>
        <a:lstStyle/>
        <a:p>
          <a:endParaRPr lang="en-US"/>
        </a:p>
      </dgm:t>
    </dgm:pt>
    <dgm:pt modelId="{3DE71F82-337B-417E-90DC-FB08D2C89250}" type="pres">
      <dgm:prSet presAssocID="{B2C77033-AAFF-4AFC-8948-5D135F8FFC36}" presName="hierChild2" presStyleCnt="0"/>
      <dgm:spPr/>
    </dgm:pt>
    <dgm:pt modelId="{6F831659-85D4-4F06-A7C6-AA9DE2C876F7}" type="pres">
      <dgm:prSet presAssocID="{AF9C46C1-D57A-41D1-892E-7E871C0E989F}" presName="Name19" presStyleLbl="parChTrans1D2" presStyleIdx="0" presStyleCnt="2"/>
      <dgm:spPr/>
      <dgm:t>
        <a:bodyPr/>
        <a:lstStyle/>
        <a:p>
          <a:endParaRPr lang="en-US"/>
        </a:p>
      </dgm:t>
    </dgm:pt>
    <dgm:pt modelId="{B476A6FE-4549-454C-8B92-B2A1987913B5}" type="pres">
      <dgm:prSet presAssocID="{CF6BFD36-BAC3-46F6-A042-C508A8C187D3}" presName="Name21" presStyleCnt="0"/>
      <dgm:spPr/>
    </dgm:pt>
    <dgm:pt modelId="{74F980FE-78F0-4B17-978F-6CA2342F4E25}" type="pres">
      <dgm:prSet presAssocID="{CF6BFD36-BAC3-46F6-A042-C508A8C187D3}" presName="level2Shape" presStyleLbl="node2" presStyleIdx="0" presStyleCnt="2"/>
      <dgm:spPr/>
      <dgm:t>
        <a:bodyPr/>
        <a:lstStyle/>
        <a:p>
          <a:endParaRPr lang="en-US"/>
        </a:p>
      </dgm:t>
    </dgm:pt>
    <dgm:pt modelId="{7A106DD3-B0F1-42BA-A769-19B4FDCE4CD3}" type="pres">
      <dgm:prSet presAssocID="{CF6BFD36-BAC3-46F6-A042-C508A8C187D3}" presName="hierChild3" presStyleCnt="0"/>
      <dgm:spPr/>
    </dgm:pt>
    <dgm:pt modelId="{AE483C75-B475-4A28-BA43-DA5B505F109E}" type="pres">
      <dgm:prSet presAssocID="{429FDB55-B164-447F-A2D3-4BFFC0D26307}" presName="Name19" presStyleLbl="parChTrans1D2" presStyleIdx="1" presStyleCnt="2"/>
      <dgm:spPr/>
      <dgm:t>
        <a:bodyPr/>
        <a:lstStyle/>
        <a:p>
          <a:endParaRPr lang="en-US"/>
        </a:p>
      </dgm:t>
    </dgm:pt>
    <dgm:pt modelId="{DE011B0B-8F8C-4476-880E-B1968E340E70}" type="pres">
      <dgm:prSet presAssocID="{75A0E88E-2322-4CD4-83C6-7ADABB88E991}" presName="Name21" presStyleCnt="0"/>
      <dgm:spPr/>
    </dgm:pt>
    <dgm:pt modelId="{C9CC10E2-9A8D-4CEF-9E1E-3AF8B32998B4}" type="pres">
      <dgm:prSet presAssocID="{75A0E88E-2322-4CD4-83C6-7ADABB88E991}" presName="level2Shape" presStyleLbl="node2" presStyleIdx="1" presStyleCnt="2"/>
      <dgm:spPr/>
      <dgm:t>
        <a:bodyPr/>
        <a:lstStyle/>
        <a:p>
          <a:endParaRPr lang="en-US"/>
        </a:p>
      </dgm:t>
    </dgm:pt>
    <dgm:pt modelId="{186C226C-3A85-4D43-BAD8-91AF1F9A2F2C}" type="pres">
      <dgm:prSet presAssocID="{75A0E88E-2322-4CD4-83C6-7ADABB88E991}" presName="hierChild3" presStyleCnt="0"/>
      <dgm:spPr/>
    </dgm:pt>
    <dgm:pt modelId="{F135FF3A-9B3E-4969-A26A-54E1F27E6591}" type="pres">
      <dgm:prSet presAssocID="{21F9CD58-B93F-4DEC-A73A-FEE1E7F27E67}" presName="bgShapesFlow" presStyleCnt="0"/>
      <dgm:spPr/>
    </dgm:pt>
  </dgm:ptLst>
  <dgm:cxnLst>
    <dgm:cxn modelId="{5B5C7B34-5D86-40DD-9B9B-0670F78D22F9}" type="presOf" srcId="{75A0E88E-2322-4CD4-83C6-7ADABB88E991}" destId="{C9CC10E2-9A8D-4CEF-9E1E-3AF8B32998B4}" srcOrd="0" destOrd="0" presId="urn:microsoft.com/office/officeart/2005/8/layout/hierarchy6"/>
    <dgm:cxn modelId="{B4130952-D6EF-4847-9755-3E99AAE69A27}" type="presOf" srcId="{429FDB55-B164-447F-A2D3-4BFFC0D26307}" destId="{AE483C75-B475-4A28-BA43-DA5B505F109E}" srcOrd="0" destOrd="0" presId="urn:microsoft.com/office/officeart/2005/8/layout/hierarchy6"/>
    <dgm:cxn modelId="{07556706-368A-4ADD-9B05-241421D88304}" srcId="{21F9CD58-B93F-4DEC-A73A-FEE1E7F27E67}" destId="{B2C77033-AAFF-4AFC-8948-5D135F8FFC36}" srcOrd="0" destOrd="0" parTransId="{39E605FD-E02D-4448-8A30-EF15EDC57B7E}" sibTransId="{D4F4C790-B8E8-4DB1-AC52-074A924014AC}"/>
    <dgm:cxn modelId="{4E4AEEF2-67BC-40BA-B77F-4D0C951E13E4}" type="presOf" srcId="{B2C77033-AAFF-4AFC-8948-5D135F8FFC36}" destId="{97856EF7-816A-4CA5-8EA3-52F0B58B60E3}" srcOrd="0" destOrd="0" presId="urn:microsoft.com/office/officeart/2005/8/layout/hierarchy6"/>
    <dgm:cxn modelId="{E9B58752-6F4B-4247-B7AB-6F987A2A454F}" srcId="{B2C77033-AAFF-4AFC-8948-5D135F8FFC36}" destId="{75A0E88E-2322-4CD4-83C6-7ADABB88E991}" srcOrd="1" destOrd="0" parTransId="{429FDB55-B164-447F-A2D3-4BFFC0D26307}" sibTransId="{74251672-0B78-4364-ADE9-48F4D47369D4}"/>
    <dgm:cxn modelId="{6B98CDC5-4B26-4231-BDE9-303F29F60343}" type="presOf" srcId="{21F9CD58-B93F-4DEC-A73A-FEE1E7F27E67}" destId="{BD124337-B8AD-47F9-BAEB-ED512FA68E61}" srcOrd="0" destOrd="0" presId="urn:microsoft.com/office/officeart/2005/8/layout/hierarchy6"/>
    <dgm:cxn modelId="{3F4E67EE-B337-454D-BC58-C46460B9CFFB}" srcId="{B2C77033-AAFF-4AFC-8948-5D135F8FFC36}" destId="{CF6BFD36-BAC3-46F6-A042-C508A8C187D3}" srcOrd="0" destOrd="0" parTransId="{AF9C46C1-D57A-41D1-892E-7E871C0E989F}" sibTransId="{CB0EE631-83B5-448A-917B-526BAE9FDD4C}"/>
    <dgm:cxn modelId="{A4B00A0A-8FCB-4550-9A0B-B29A785CC76C}" type="presOf" srcId="{AF9C46C1-D57A-41D1-892E-7E871C0E989F}" destId="{6F831659-85D4-4F06-A7C6-AA9DE2C876F7}" srcOrd="0" destOrd="0" presId="urn:microsoft.com/office/officeart/2005/8/layout/hierarchy6"/>
    <dgm:cxn modelId="{0C9D013A-E6FD-4D1E-A2A0-6C1DB1462161}" type="presOf" srcId="{CF6BFD36-BAC3-46F6-A042-C508A8C187D3}" destId="{74F980FE-78F0-4B17-978F-6CA2342F4E25}" srcOrd="0" destOrd="0" presId="urn:microsoft.com/office/officeart/2005/8/layout/hierarchy6"/>
    <dgm:cxn modelId="{5DBB0523-05F3-47E0-8743-4F23735FE1F4}" type="presParOf" srcId="{BD124337-B8AD-47F9-BAEB-ED512FA68E61}" destId="{EA06A6A3-8C86-4684-BFA0-5AA7F5AE82BD}" srcOrd="0" destOrd="0" presId="urn:microsoft.com/office/officeart/2005/8/layout/hierarchy6"/>
    <dgm:cxn modelId="{3CDD0D74-65F1-4C6F-B8D5-791FD47943F7}" type="presParOf" srcId="{EA06A6A3-8C86-4684-BFA0-5AA7F5AE82BD}" destId="{DC3B14FC-C5E2-408D-86E0-B19CC1574C02}" srcOrd="0" destOrd="0" presId="urn:microsoft.com/office/officeart/2005/8/layout/hierarchy6"/>
    <dgm:cxn modelId="{31F2D5D3-A6E9-4D6F-A971-065770B44FD3}" type="presParOf" srcId="{DC3B14FC-C5E2-408D-86E0-B19CC1574C02}" destId="{223E2772-85CD-4621-B2F0-3C70A62FD365}" srcOrd="0" destOrd="0" presId="urn:microsoft.com/office/officeart/2005/8/layout/hierarchy6"/>
    <dgm:cxn modelId="{3712D095-775C-4855-A053-1DA6AAD7157B}" type="presParOf" srcId="{223E2772-85CD-4621-B2F0-3C70A62FD365}" destId="{97856EF7-816A-4CA5-8EA3-52F0B58B60E3}" srcOrd="0" destOrd="0" presId="urn:microsoft.com/office/officeart/2005/8/layout/hierarchy6"/>
    <dgm:cxn modelId="{0E825097-3694-4E8A-8A22-247E0586289B}" type="presParOf" srcId="{223E2772-85CD-4621-B2F0-3C70A62FD365}" destId="{3DE71F82-337B-417E-90DC-FB08D2C89250}" srcOrd="1" destOrd="0" presId="urn:microsoft.com/office/officeart/2005/8/layout/hierarchy6"/>
    <dgm:cxn modelId="{19069E9A-560A-49E6-9753-AEBD75D80712}" type="presParOf" srcId="{3DE71F82-337B-417E-90DC-FB08D2C89250}" destId="{6F831659-85D4-4F06-A7C6-AA9DE2C876F7}" srcOrd="0" destOrd="0" presId="urn:microsoft.com/office/officeart/2005/8/layout/hierarchy6"/>
    <dgm:cxn modelId="{35256E30-C325-45DC-849E-7C6C6C167A6F}" type="presParOf" srcId="{3DE71F82-337B-417E-90DC-FB08D2C89250}" destId="{B476A6FE-4549-454C-8B92-B2A1987913B5}" srcOrd="1" destOrd="0" presId="urn:microsoft.com/office/officeart/2005/8/layout/hierarchy6"/>
    <dgm:cxn modelId="{354A4207-74AC-44A1-B704-DD44F736FF11}" type="presParOf" srcId="{B476A6FE-4549-454C-8B92-B2A1987913B5}" destId="{74F980FE-78F0-4B17-978F-6CA2342F4E25}" srcOrd="0" destOrd="0" presId="urn:microsoft.com/office/officeart/2005/8/layout/hierarchy6"/>
    <dgm:cxn modelId="{CDEAD7D2-4341-4E44-AB96-0B693C7A2FCD}" type="presParOf" srcId="{B476A6FE-4549-454C-8B92-B2A1987913B5}" destId="{7A106DD3-B0F1-42BA-A769-19B4FDCE4CD3}" srcOrd="1" destOrd="0" presId="urn:microsoft.com/office/officeart/2005/8/layout/hierarchy6"/>
    <dgm:cxn modelId="{3570A8CE-4071-4B94-B579-7F70303484A6}" type="presParOf" srcId="{3DE71F82-337B-417E-90DC-FB08D2C89250}" destId="{AE483C75-B475-4A28-BA43-DA5B505F109E}" srcOrd="2" destOrd="0" presId="urn:microsoft.com/office/officeart/2005/8/layout/hierarchy6"/>
    <dgm:cxn modelId="{6C73C23B-7DA1-48B3-81E5-5109165F4D27}" type="presParOf" srcId="{3DE71F82-337B-417E-90DC-FB08D2C89250}" destId="{DE011B0B-8F8C-4476-880E-B1968E340E70}" srcOrd="3" destOrd="0" presId="urn:microsoft.com/office/officeart/2005/8/layout/hierarchy6"/>
    <dgm:cxn modelId="{7D4559F8-004D-468A-AAC3-F5A57330EB0A}" type="presParOf" srcId="{DE011B0B-8F8C-4476-880E-B1968E340E70}" destId="{C9CC10E2-9A8D-4CEF-9E1E-3AF8B32998B4}" srcOrd="0" destOrd="0" presId="urn:microsoft.com/office/officeart/2005/8/layout/hierarchy6"/>
    <dgm:cxn modelId="{5B7950E6-8072-406B-B62D-05E2C2278DCD}" type="presParOf" srcId="{DE011B0B-8F8C-4476-880E-B1968E340E70}" destId="{186C226C-3A85-4D43-BAD8-91AF1F9A2F2C}" srcOrd="1" destOrd="0" presId="urn:microsoft.com/office/officeart/2005/8/layout/hierarchy6"/>
    <dgm:cxn modelId="{74D31839-DC45-4B12-A84C-E479F98635A7}" type="presParOf" srcId="{BD124337-B8AD-47F9-BAEB-ED512FA68E61}" destId="{F135FF3A-9B3E-4969-A26A-54E1F27E659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38B26D-D303-4511-9308-0AA18E5B5837}" type="doc">
      <dgm:prSet loTypeId="urn:microsoft.com/office/officeart/2005/8/layout/vList3" loCatId="list" qsTypeId="urn:microsoft.com/office/officeart/2005/8/quickstyle/simple1" qsCatId="simple" csTypeId="urn:microsoft.com/office/officeart/2005/8/colors/accent1_2" csCatId="accent1" phldr="1"/>
      <dgm:spPr/>
    </dgm:pt>
    <dgm:pt modelId="{FC61ADE5-6F28-4B44-BE49-C29D0FBA4CF8}">
      <dgm:prSet phldrT="[Text]"/>
      <dgm:spPr/>
      <dgm:t>
        <a:bodyPr/>
        <a:lstStyle/>
        <a:p>
          <a:r>
            <a:rPr lang="en-US" dirty="0" smtClean="0"/>
            <a:t>Over-arching challenge: Public mistrust in planning in general</a:t>
          </a:r>
          <a:endParaRPr lang="en-US" dirty="0"/>
        </a:p>
      </dgm:t>
    </dgm:pt>
    <dgm:pt modelId="{6FCCA30C-0A47-4B54-8B4F-E8416AD169A9}" type="parTrans" cxnId="{4A00AFF9-F3ED-433B-9EC5-8F36F731CC03}">
      <dgm:prSet/>
      <dgm:spPr/>
      <dgm:t>
        <a:bodyPr/>
        <a:lstStyle/>
        <a:p>
          <a:endParaRPr lang="en-US"/>
        </a:p>
      </dgm:t>
    </dgm:pt>
    <dgm:pt modelId="{B882A604-43B5-460E-A279-265DB2CDFF1F}" type="sibTrans" cxnId="{4A00AFF9-F3ED-433B-9EC5-8F36F731CC03}">
      <dgm:prSet/>
      <dgm:spPr/>
      <dgm:t>
        <a:bodyPr/>
        <a:lstStyle/>
        <a:p>
          <a:endParaRPr lang="en-US"/>
        </a:p>
      </dgm:t>
    </dgm:pt>
    <dgm:pt modelId="{8BF4B570-92D1-4B6E-9F56-3E0DB4998CC5}">
      <dgm:prSet phldrT="[Text]"/>
      <dgm:spPr/>
      <dgm:t>
        <a:bodyPr/>
        <a:lstStyle/>
        <a:p>
          <a:r>
            <a:rPr lang="en-US" dirty="0" smtClean="0"/>
            <a:t>Transit-specific challenge: shrinking cities are, by definition, losing population</a:t>
          </a:r>
          <a:endParaRPr lang="en-US" dirty="0"/>
        </a:p>
      </dgm:t>
    </dgm:pt>
    <dgm:pt modelId="{296C04FA-E95B-4818-9ACE-A629C2A5E072}" type="parTrans" cxnId="{40496E5D-DD11-4D79-A4D9-B43635A42FEE}">
      <dgm:prSet/>
      <dgm:spPr/>
      <dgm:t>
        <a:bodyPr/>
        <a:lstStyle/>
        <a:p>
          <a:endParaRPr lang="en-US"/>
        </a:p>
      </dgm:t>
    </dgm:pt>
    <dgm:pt modelId="{586175F8-2EEB-49D4-A615-03CDE0C3E36F}" type="sibTrans" cxnId="{40496E5D-DD11-4D79-A4D9-B43635A42FEE}">
      <dgm:prSet/>
      <dgm:spPr/>
      <dgm:t>
        <a:bodyPr/>
        <a:lstStyle/>
        <a:p>
          <a:endParaRPr lang="en-US"/>
        </a:p>
      </dgm:t>
    </dgm:pt>
    <dgm:pt modelId="{A7A288F6-2168-4B11-B408-AFD8FB6D4B36}" type="pres">
      <dgm:prSet presAssocID="{EB38B26D-D303-4511-9308-0AA18E5B5837}" presName="linearFlow" presStyleCnt="0">
        <dgm:presLayoutVars>
          <dgm:dir/>
          <dgm:resizeHandles val="exact"/>
        </dgm:presLayoutVars>
      </dgm:prSet>
      <dgm:spPr/>
    </dgm:pt>
    <dgm:pt modelId="{E015B073-25E6-4E31-AF72-9A3DDFA8FF1C}" type="pres">
      <dgm:prSet presAssocID="{FC61ADE5-6F28-4B44-BE49-C29D0FBA4CF8}" presName="composite" presStyleCnt="0"/>
      <dgm:spPr/>
    </dgm:pt>
    <dgm:pt modelId="{5DB7827B-E002-46AC-A15E-E548D9A26093}" type="pres">
      <dgm:prSet presAssocID="{FC61ADE5-6F28-4B44-BE49-C29D0FBA4CF8}" presName="imgShp" presStyleLbl="fgImgPlace1" presStyleIdx="0" presStyleCnt="2"/>
      <dgm:spPr>
        <a:blipFill rotWithShape="1">
          <a:blip xmlns:r="http://schemas.openxmlformats.org/officeDocument/2006/relationships" r:embed="rId1"/>
          <a:stretch>
            <a:fillRect/>
          </a:stretch>
        </a:blipFill>
      </dgm:spPr>
    </dgm:pt>
    <dgm:pt modelId="{7B62E567-CE48-4D7E-838D-17E344161ACF}" type="pres">
      <dgm:prSet presAssocID="{FC61ADE5-6F28-4B44-BE49-C29D0FBA4CF8}" presName="txShp" presStyleLbl="node1" presStyleIdx="0" presStyleCnt="2">
        <dgm:presLayoutVars>
          <dgm:bulletEnabled val="1"/>
        </dgm:presLayoutVars>
      </dgm:prSet>
      <dgm:spPr/>
      <dgm:t>
        <a:bodyPr/>
        <a:lstStyle/>
        <a:p>
          <a:endParaRPr lang="en-US"/>
        </a:p>
      </dgm:t>
    </dgm:pt>
    <dgm:pt modelId="{50336A39-EB8C-483D-A206-234CD8EF5CCC}" type="pres">
      <dgm:prSet presAssocID="{B882A604-43B5-460E-A279-265DB2CDFF1F}" presName="spacing" presStyleCnt="0"/>
      <dgm:spPr/>
    </dgm:pt>
    <dgm:pt modelId="{BA9EBC03-9A99-4042-8779-0F9B29C7CF44}" type="pres">
      <dgm:prSet presAssocID="{8BF4B570-92D1-4B6E-9F56-3E0DB4998CC5}" presName="composite" presStyleCnt="0"/>
      <dgm:spPr/>
    </dgm:pt>
    <dgm:pt modelId="{7CF07463-70FB-43F4-AA59-8B6FD600C01E}" type="pres">
      <dgm:prSet presAssocID="{8BF4B570-92D1-4B6E-9F56-3E0DB4998CC5}" presName="imgShp" presStyleLbl="fgImgPlace1" presStyleIdx="1" presStyleCnt="2"/>
      <dgm:spPr>
        <a:blipFill rotWithShape="1">
          <a:blip xmlns:r="http://schemas.openxmlformats.org/officeDocument/2006/relationships" r:embed="rId2"/>
          <a:stretch>
            <a:fillRect/>
          </a:stretch>
        </a:blipFill>
      </dgm:spPr>
    </dgm:pt>
    <dgm:pt modelId="{1723C903-9DD2-49C4-99C9-F6FBDDB70E97}" type="pres">
      <dgm:prSet presAssocID="{8BF4B570-92D1-4B6E-9F56-3E0DB4998CC5}" presName="txShp" presStyleLbl="node1" presStyleIdx="1" presStyleCnt="2">
        <dgm:presLayoutVars>
          <dgm:bulletEnabled val="1"/>
        </dgm:presLayoutVars>
      </dgm:prSet>
      <dgm:spPr/>
      <dgm:t>
        <a:bodyPr/>
        <a:lstStyle/>
        <a:p>
          <a:endParaRPr lang="en-US"/>
        </a:p>
      </dgm:t>
    </dgm:pt>
  </dgm:ptLst>
  <dgm:cxnLst>
    <dgm:cxn modelId="{2403E815-E0FD-4996-9DA1-FB5B4951A064}" type="presOf" srcId="{8BF4B570-92D1-4B6E-9F56-3E0DB4998CC5}" destId="{1723C903-9DD2-49C4-99C9-F6FBDDB70E97}" srcOrd="0" destOrd="0" presId="urn:microsoft.com/office/officeart/2005/8/layout/vList3"/>
    <dgm:cxn modelId="{EF69A5F1-DB8A-4D34-A9EB-72E69DFE2333}" type="presOf" srcId="{EB38B26D-D303-4511-9308-0AA18E5B5837}" destId="{A7A288F6-2168-4B11-B408-AFD8FB6D4B36}" srcOrd="0" destOrd="0" presId="urn:microsoft.com/office/officeart/2005/8/layout/vList3"/>
    <dgm:cxn modelId="{40496E5D-DD11-4D79-A4D9-B43635A42FEE}" srcId="{EB38B26D-D303-4511-9308-0AA18E5B5837}" destId="{8BF4B570-92D1-4B6E-9F56-3E0DB4998CC5}" srcOrd="1" destOrd="0" parTransId="{296C04FA-E95B-4818-9ACE-A629C2A5E072}" sibTransId="{586175F8-2EEB-49D4-A615-03CDE0C3E36F}"/>
    <dgm:cxn modelId="{4A00AFF9-F3ED-433B-9EC5-8F36F731CC03}" srcId="{EB38B26D-D303-4511-9308-0AA18E5B5837}" destId="{FC61ADE5-6F28-4B44-BE49-C29D0FBA4CF8}" srcOrd="0" destOrd="0" parTransId="{6FCCA30C-0A47-4B54-8B4F-E8416AD169A9}" sibTransId="{B882A604-43B5-460E-A279-265DB2CDFF1F}"/>
    <dgm:cxn modelId="{833BCB7F-C395-4139-9AF1-46FF2AE96E93}" type="presOf" srcId="{FC61ADE5-6F28-4B44-BE49-C29D0FBA4CF8}" destId="{7B62E567-CE48-4D7E-838D-17E344161ACF}" srcOrd="0" destOrd="0" presId="urn:microsoft.com/office/officeart/2005/8/layout/vList3"/>
    <dgm:cxn modelId="{84C35E9A-EB65-41D1-A0B9-AF0F8E6FE1E8}" type="presParOf" srcId="{A7A288F6-2168-4B11-B408-AFD8FB6D4B36}" destId="{E015B073-25E6-4E31-AF72-9A3DDFA8FF1C}" srcOrd="0" destOrd="0" presId="urn:microsoft.com/office/officeart/2005/8/layout/vList3"/>
    <dgm:cxn modelId="{12E96227-8BAA-48A2-A85C-781CD34FAA5C}" type="presParOf" srcId="{E015B073-25E6-4E31-AF72-9A3DDFA8FF1C}" destId="{5DB7827B-E002-46AC-A15E-E548D9A26093}" srcOrd="0" destOrd="0" presId="urn:microsoft.com/office/officeart/2005/8/layout/vList3"/>
    <dgm:cxn modelId="{DCBEE33A-D139-4BFF-99CB-97D5DF1083FD}" type="presParOf" srcId="{E015B073-25E6-4E31-AF72-9A3DDFA8FF1C}" destId="{7B62E567-CE48-4D7E-838D-17E344161ACF}" srcOrd="1" destOrd="0" presId="urn:microsoft.com/office/officeart/2005/8/layout/vList3"/>
    <dgm:cxn modelId="{FF0AB3F6-0DF1-41ED-A356-79F38C8953A1}" type="presParOf" srcId="{A7A288F6-2168-4B11-B408-AFD8FB6D4B36}" destId="{50336A39-EB8C-483D-A206-234CD8EF5CCC}" srcOrd="1" destOrd="0" presId="urn:microsoft.com/office/officeart/2005/8/layout/vList3"/>
    <dgm:cxn modelId="{062D10F1-460A-4CFC-BF2E-DD3F4A9ABCDA}" type="presParOf" srcId="{A7A288F6-2168-4B11-B408-AFD8FB6D4B36}" destId="{BA9EBC03-9A99-4042-8779-0F9B29C7CF44}" srcOrd="2" destOrd="0" presId="urn:microsoft.com/office/officeart/2005/8/layout/vList3"/>
    <dgm:cxn modelId="{D1988F7D-182F-457A-A014-342CE2BB8166}" type="presParOf" srcId="{BA9EBC03-9A99-4042-8779-0F9B29C7CF44}" destId="{7CF07463-70FB-43F4-AA59-8B6FD600C01E}" srcOrd="0" destOrd="0" presId="urn:microsoft.com/office/officeart/2005/8/layout/vList3"/>
    <dgm:cxn modelId="{009A44F5-AADB-441B-81F2-7F20E25ECEA2}" type="presParOf" srcId="{BA9EBC03-9A99-4042-8779-0F9B29C7CF44}" destId="{1723C903-9DD2-49C4-99C9-F6FBDDB70E9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F9CD58-B93F-4DEC-A73A-FEE1E7F27E67}"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B2C77033-AAFF-4AFC-8948-5D135F8FFC36}">
      <dgm:prSet phldrT="[Text]"/>
      <dgm:spPr/>
      <dgm:t>
        <a:bodyPr/>
        <a:lstStyle/>
        <a:p>
          <a:r>
            <a:rPr lang="en-US" dirty="0" smtClean="0"/>
            <a:t>Accessibility</a:t>
          </a:r>
          <a:endParaRPr lang="en-US" dirty="0"/>
        </a:p>
      </dgm:t>
    </dgm:pt>
    <dgm:pt modelId="{39E605FD-E02D-4448-8A30-EF15EDC57B7E}" type="parTrans" cxnId="{07556706-368A-4ADD-9B05-241421D88304}">
      <dgm:prSet/>
      <dgm:spPr/>
      <dgm:t>
        <a:bodyPr/>
        <a:lstStyle/>
        <a:p>
          <a:endParaRPr lang="en-US"/>
        </a:p>
      </dgm:t>
    </dgm:pt>
    <dgm:pt modelId="{D4F4C790-B8E8-4DB1-AC52-074A924014AC}" type="sibTrans" cxnId="{07556706-368A-4ADD-9B05-241421D88304}">
      <dgm:prSet/>
      <dgm:spPr/>
      <dgm:t>
        <a:bodyPr/>
        <a:lstStyle/>
        <a:p>
          <a:endParaRPr lang="en-US"/>
        </a:p>
      </dgm:t>
    </dgm:pt>
    <dgm:pt modelId="{CF6BFD36-BAC3-46F6-A042-C508A8C187D3}">
      <dgm:prSet phldrT="[Text]"/>
      <dgm:spPr/>
      <dgm:t>
        <a:bodyPr/>
        <a:lstStyle/>
        <a:p>
          <a:r>
            <a:rPr lang="en-US" dirty="0" smtClean="0"/>
            <a:t>Mobility</a:t>
          </a:r>
          <a:endParaRPr lang="en-US" dirty="0"/>
        </a:p>
      </dgm:t>
    </dgm:pt>
    <dgm:pt modelId="{AF9C46C1-D57A-41D1-892E-7E871C0E989F}" type="parTrans" cxnId="{3F4E67EE-B337-454D-BC58-C46460B9CFFB}">
      <dgm:prSet/>
      <dgm:spPr/>
      <dgm:t>
        <a:bodyPr/>
        <a:lstStyle/>
        <a:p>
          <a:endParaRPr lang="en-US"/>
        </a:p>
      </dgm:t>
    </dgm:pt>
    <dgm:pt modelId="{CB0EE631-83B5-448A-917B-526BAE9FDD4C}" type="sibTrans" cxnId="{3F4E67EE-B337-454D-BC58-C46460B9CFFB}">
      <dgm:prSet/>
      <dgm:spPr/>
      <dgm:t>
        <a:bodyPr/>
        <a:lstStyle/>
        <a:p>
          <a:endParaRPr lang="en-US"/>
        </a:p>
      </dgm:t>
    </dgm:pt>
    <dgm:pt modelId="{75A0E88E-2322-4CD4-83C6-7ADABB88E991}">
      <dgm:prSet phldrT="[Text]"/>
      <dgm:spPr/>
      <dgm:t>
        <a:bodyPr/>
        <a:lstStyle/>
        <a:p>
          <a:r>
            <a:rPr lang="en-US" dirty="0" smtClean="0"/>
            <a:t>Proximity</a:t>
          </a:r>
          <a:endParaRPr lang="en-US" dirty="0"/>
        </a:p>
      </dgm:t>
    </dgm:pt>
    <dgm:pt modelId="{429FDB55-B164-447F-A2D3-4BFFC0D26307}" type="parTrans" cxnId="{E9B58752-6F4B-4247-B7AB-6F987A2A454F}">
      <dgm:prSet/>
      <dgm:spPr/>
      <dgm:t>
        <a:bodyPr/>
        <a:lstStyle/>
        <a:p>
          <a:endParaRPr lang="en-US"/>
        </a:p>
      </dgm:t>
    </dgm:pt>
    <dgm:pt modelId="{74251672-0B78-4364-ADE9-48F4D47369D4}" type="sibTrans" cxnId="{E9B58752-6F4B-4247-B7AB-6F987A2A454F}">
      <dgm:prSet/>
      <dgm:spPr/>
      <dgm:t>
        <a:bodyPr/>
        <a:lstStyle/>
        <a:p>
          <a:endParaRPr lang="en-US"/>
        </a:p>
      </dgm:t>
    </dgm:pt>
    <dgm:pt modelId="{BD124337-B8AD-47F9-BAEB-ED512FA68E61}" type="pres">
      <dgm:prSet presAssocID="{21F9CD58-B93F-4DEC-A73A-FEE1E7F27E67}" presName="mainComposite" presStyleCnt="0">
        <dgm:presLayoutVars>
          <dgm:chPref val="1"/>
          <dgm:dir/>
          <dgm:animOne val="branch"/>
          <dgm:animLvl val="lvl"/>
          <dgm:resizeHandles val="exact"/>
        </dgm:presLayoutVars>
      </dgm:prSet>
      <dgm:spPr/>
      <dgm:t>
        <a:bodyPr/>
        <a:lstStyle/>
        <a:p>
          <a:endParaRPr lang="en-US"/>
        </a:p>
      </dgm:t>
    </dgm:pt>
    <dgm:pt modelId="{EA06A6A3-8C86-4684-BFA0-5AA7F5AE82BD}" type="pres">
      <dgm:prSet presAssocID="{21F9CD58-B93F-4DEC-A73A-FEE1E7F27E67}" presName="hierFlow" presStyleCnt="0"/>
      <dgm:spPr/>
    </dgm:pt>
    <dgm:pt modelId="{DC3B14FC-C5E2-408D-86E0-B19CC1574C02}" type="pres">
      <dgm:prSet presAssocID="{21F9CD58-B93F-4DEC-A73A-FEE1E7F27E67}" presName="hierChild1" presStyleCnt="0">
        <dgm:presLayoutVars>
          <dgm:chPref val="1"/>
          <dgm:animOne val="branch"/>
          <dgm:animLvl val="lvl"/>
        </dgm:presLayoutVars>
      </dgm:prSet>
      <dgm:spPr/>
    </dgm:pt>
    <dgm:pt modelId="{223E2772-85CD-4621-B2F0-3C70A62FD365}" type="pres">
      <dgm:prSet presAssocID="{B2C77033-AAFF-4AFC-8948-5D135F8FFC36}" presName="Name14" presStyleCnt="0"/>
      <dgm:spPr/>
    </dgm:pt>
    <dgm:pt modelId="{97856EF7-816A-4CA5-8EA3-52F0B58B60E3}" type="pres">
      <dgm:prSet presAssocID="{B2C77033-AAFF-4AFC-8948-5D135F8FFC36}" presName="level1Shape" presStyleLbl="node0" presStyleIdx="0" presStyleCnt="1">
        <dgm:presLayoutVars>
          <dgm:chPref val="3"/>
        </dgm:presLayoutVars>
      </dgm:prSet>
      <dgm:spPr/>
      <dgm:t>
        <a:bodyPr/>
        <a:lstStyle/>
        <a:p>
          <a:endParaRPr lang="en-US"/>
        </a:p>
      </dgm:t>
    </dgm:pt>
    <dgm:pt modelId="{3DE71F82-337B-417E-90DC-FB08D2C89250}" type="pres">
      <dgm:prSet presAssocID="{B2C77033-AAFF-4AFC-8948-5D135F8FFC36}" presName="hierChild2" presStyleCnt="0"/>
      <dgm:spPr/>
    </dgm:pt>
    <dgm:pt modelId="{6F831659-85D4-4F06-A7C6-AA9DE2C876F7}" type="pres">
      <dgm:prSet presAssocID="{AF9C46C1-D57A-41D1-892E-7E871C0E989F}" presName="Name19" presStyleLbl="parChTrans1D2" presStyleIdx="0" presStyleCnt="2"/>
      <dgm:spPr/>
      <dgm:t>
        <a:bodyPr/>
        <a:lstStyle/>
        <a:p>
          <a:endParaRPr lang="en-US"/>
        </a:p>
      </dgm:t>
    </dgm:pt>
    <dgm:pt modelId="{B476A6FE-4549-454C-8B92-B2A1987913B5}" type="pres">
      <dgm:prSet presAssocID="{CF6BFD36-BAC3-46F6-A042-C508A8C187D3}" presName="Name21" presStyleCnt="0"/>
      <dgm:spPr/>
    </dgm:pt>
    <dgm:pt modelId="{74F980FE-78F0-4B17-978F-6CA2342F4E25}" type="pres">
      <dgm:prSet presAssocID="{CF6BFD36-BAC3-46F6-A042-C508A8C187D3}" presName="level2Shape" presStyleLbl="node2" presStyleIdx="0" presStyleCnt="2"/>
      <dgm:spPr/>
      <dgm:t>
        <a:bodyPr/>
        <a:lstStyle/>
        <a:p>
          <a:endParaRPr lang="en-US"/>
        </a:p>
      </dgm:t>
    </dgm:pt>
    <dgm:pt modelId="{7A106DD3-B0F1-42BA-A769-19B4FDCE4CD3}" type="pres">
      <dgm:prSet presAssocID="{CF6BFD36-BAC3-46F6-A042-C508A8C187D3}" presName="hierChild3" presStyleCnt="0"/>
      <dgm:spPr/>
    </dgm:pt>
    <dgm:pt modelId="{AE483C75-B475-4A28-BA43-DA5B505F109E}" type="pres">
      <dgm:prSet presAssocID="{429FDB55-B164-447F-A2D3-4BFFC0D26307}" presName="Name19" presStyleLbl="parChTrans1D2" presStyleIdx="1" presStyleCnt="2"/>
      <dgm:spPr/>
      <dgm:t>
        <a:bodyPr/>
        <a:lstStyle/>
        <a:p>
          <a:endParaRPr lang="en-US"/>
        </a:p>
      </dgm:t>
    </dgm:pt>
    <dgm:pt modelId="{DE011B0B-8F8C-4476-880E-B1968E340E70}" type="pres">
      <dgm:prSet presAssocID="{75A0E88E-2322-4CD4-83C6-7ADABB88E991}" presName="Name21" presStyleCnt="0"/>
      <dgm:spPr/>
    </dgm:pt>
    <dgm:pt modelId="{C9CC10E2-9A8D-4CEF-9E1E-3AF8B32998B4}" type="pres">
      <dgm:prSet presAssocID="{75A0E88E-2322-4CD4-83C6-7ADABB88E991}" presName="level2Shape" presStyleLbl="node2" presStyleIdx="1" presStyleCnt="2"/>
      <dgm:spPr/>
      <dgm:t>
        <a:bodyPr/>
        <a:lstStyle/>
        <a:p>
          <a:endParaRPr lang="en-US"/>
        </a:p>
      </dgm:t>
    </dgm:pt>
    <dgm:pt modelId="{186C226C-3A85-4D43-BAD8-91AF1F9A2F2C}" type="pres">
      <dgm:prSet presAssocID="{75A0E88E-2322-4CD4-83C6-7ADABB88E991}" presName="hierChild3" presStyleCnt="0"/>
      <dgm:spPr/>
    </dgm:pt>
    <dgm:pt modelId="{F135FF3A-9B3E-4969-A26A-54E1F27E6591}" type="pres">
      <dgm:prSet presAssocID="{21F9CD58-B93F-4DEC-A73A-FEE1E7F27E67}" presName="bgShapesFlow" presStyleCnt="0"/>
      <dgm:spPr/>
    </dgm:pt>
  </dgm:ptLst>
  <dgm:cxnLst>
    <dgm:cxn modelId="{A49C6FDF-54BA-4B66-8FA7-AD5B943F1D7A}" type="presOf" srcId="{CF6BFD36-BAC3-46F6-A042-C508A8C187D3}" destId="{74F980FE-78F0-4B17-978F-6CA2342F4E25}" srcOrd="0" destOrd="0" presId="urn:microsoft.com/office/officeart/2005/8/layout/hierarchy6"/>
    <dgm:cxn modelId="{D998C033-4EAB-469E-98E0-ACC897B8B04C}" type="presOf" srcId="{75A0E88E-2322-4CD4-83C6-7ADABB88E991}" destId="{C9CC10E2-9A8D-4CEF-9E1E-3AF8B32998B4}" srcOrd="0" destOrd="0" presId="urn:microsoft.com/office/officeart/2005/8/layout/hierarchy6"/>
    <dgm:cxn modelId="{E9B58752-6F4B-4247-B7AB-6F987A2A454F}" srcId="{B2C77033-AAFF-4AFC-8948-5D135F8FFC36}" destId="{75A0E88E-2322-4CD4-83C6-7ADABB88E991}" srcOrd="1" destOrd="0" parTransId="{429FDB55-B164-447F-A2D3-4BFFC0D26307}" sibTransId="{74251672-0B78-4364-ADE9-48F4D47369D4}"/>
    <dgm:cxn modelId="{3F4E67EE-B337-454D-BC58-C46460B9CFFB}" srcId="{B2C77033-AAFF-4AFC-8948-5D135F8FFC36}" destId="{CF6BFD36-BAC3-46F6-A042-C508A8C187D3}" srcOrd="0" destOrd="0" parTransId="{AF9C46C1-D57A-41D1-892E-7E871C0E989F}" sibTransId="{CB0EE631-83B5-448A-917B-526BAE9FDD4C}"/>
    <dgm:cxn modelId="{81347F14-FE19-419E-845A-3E782243E031}" type="presOf" srcId="{429FDB55-B164-447F-A2D3-4BFFC0D26307}" destId="{AE483C75-B475-4A28-BA43-DA5B505F109E}" srcOrd="0" destOrd="0" presId="urn:microsoft.com/office/officeart/2005/8/layout/hierarchy6"/>
    <dgm:cxn modelId="{0AFFEE76-B97B-464B-89CA-97BA5F7321CC}" type="presOf" srcId="{AF9C46C1-D57A-41D1-892E-7E871C0E989F}" destId="{6F831659-85D4-4F06-A7C6-AA9DE2C876F7}" srcOrd="0" destOrd="0" presId="urn:microsoft.com/office/officeart/2005/8/layout/hierarchy6"/>
    <dgm:cxn modelId="{B9E1F217-E744-43F2-AF4D-25DED158676A}" type="presOf" srcId="{B2C77033-AAFF-4AFC-8948-5D135F8FFC36}" destId="{97856EF7-816A-4CA5-8EA3-52F0B58B60E3}" srcOrd="0" destOrd="0" presId="urn:microsoft.com/office/officeart/2005/8/layout/hierarchy6"/>
    <dgm:cxn modelId="{07556706-368A-4ADD-9B05-241421D88304}" srcId="{21F9CD58-B93F-4DEC-A73A-FEE1E7F27E67}" destId="{B2C77033-AAFF-4AFC-8948-5D135F8FFC36}" srcOrd="0" destOrd="0" parTransId="{39E605FD-E02D-4448-8A30-EF15EDC57B7E}" sibTransId="{D4F4C790-B8E8-4DB1-AC52-074A924014AC}"/>
    <dgm:cxn modelId="{FDD36709-8881-46FD-9D7E-6D1712EED688}" type="presOf" srcId="{21F9CD58-B93F-4DEC-A73A-FEE1E7F27E67}" destId="{BD124337-B8AD-47F9-BAEB-ED512FA68E61}" srcOrd="0" destOrd="0" presId="urn:microsoft.com/office/officeart/2005/8/layout/hierarchy6"/>
    <dgm:cxn modelId="{34B2146C-B1E9-4EE8-944A-B7B25EDE104C}" type="presParOf" srcId="{BD124337-B8AD-47F9-BAEB-ED512FA68E61}" destId="{EA06A6A3-8C86-4684-BFA0-5AA7F5AE82BD}" srcOrd="0" destOrd="0" presId="urn:microsoft.com/office/officeart/2005/8/layout/hierarchy6"/>
    <dgm:cxn modelId="{F2825CAB-1C45-4978-9BE3-43EB7B8ECA34}" type="presParOf" srcId="{EA06A6A3-8C86-4684-BFA0-5AA7F5AE82BD}" destId="{DC3B14FC-C5E2-408D-86E0-B19CC1574C02}" srcOrd="0" destOrd="0" presId="urn:microsoft.com/office/officeart/2005/8/layout/hierarchy6"/>
    <dgm:cxn modelId="{DD6D9C06-62D7-4338-95CD-F24344539D41}" type="presParOf" srcId="{DC3B14FC-C5E2-408D-86E0-B19CC1574C02}" destId="{223E2772-85CD-4621-B2F0-3C70A62FD365}" srcOrd="0" destOrd="0" presId="urn:microsoft.com/office/officeart/2005/8/layout/hierarchy6"/>
    <dgm:cxn modelId="{C4934E81-0F62-481E-B16F-28456E2704F9}" type="presParOf" srcId="{223E2772-85CD-4621-B2F0-3C70A62FD365}" destId="{97856EF7-816A-4CA5-8EA3-52F0B58B60E3}" srcOrd="0" destOrd="0" presId="urn:microsoft.com/office/officeart/2005/8/layout/hierarchy6"/>
    <dgm:cxn modelId="{8F5D44BC-ACDC-4A30-B87B-D8CFECBBCABA}" type="presParOf" srcId="{223E2772-85CD-4621-B2F0-3C70A62FD365}" destId="{3DE71F82-337B-417E-90DC-FB08D2C89250}" srcOrd="1" destOrd="0" presId="urn:microsoft.com/office/officeart/2005/8/layout/hierarchy6"/>
    <dgm:cxn modelId="{1AFD54B2-8DB9-46FE-B1F9-1BFFC1D369F5}" type="presParOf" srcId="{3DE71F82-337B-417E-90DC-FB08D2C89250}" destId="{6F831659-85D4-4F06-A7C6-AA9DE2C876F7}" srcOrd="0" destOrd="0" presId="urn:microsoft.com/office/officeart/2005/8/layout/hierarchy6"/>
    <dgm:cxn modelId="{C8733E2A-0DBE-4B68-ACF0-E936945C3129}" type="presParOf" srcId="{3DE71F82-337B-417E-90DC-FB08D2C89250}" destId="{B476A6FE-4549-454C-8B92-B2A1987913B5}" srcOrd="1" destOrd="0" presId="urn:microsoft.com/office/officeart/2005/8/layout/hierarchy6"/>
    <dgm:cxn modelId="{C98E23C0-A5AD-44CE-A533-9D5F43DF6E03}" type="presParOf" srcId="{B476A6FE-4549-454C-8B92-B2A1987913B5}" destId="{74F980FE-78F0-4B17-978F-6CA2342F4E25}" srcOrd="0" destOrd="0" presId="urn:microsoft.com/office/officeart/2005/8/layout/hierarchy6"/>
    <dgm:cxn modelId="{F221DB95-924B-4CD3-9EFD-B8EA591C44ED}" type="presParOf" srcId="{B476A6FE-4549-454C-8B92-B2A1987913B5}" destId="{7A106DD3-B0F1-42BA-A769-19B4FDCE4CD3}" srcOrd="1" destOrd="0" presId="urn:microsoft.com/office/officeart/2005/8/layout/hierarchy6"/>
    <dgm:cxn modelId="{951C5934-DA8D-4645-B6EE-E52265247CC8}" type="presParOf" srcId="{3DE71F82-337B-417E-90DC-FB08D2C89250}" destId="{AE483C75-B475-4A28-BA43-DA5B505F109E}" srcOrd="2" destOrd="0" presId="urn:microsoft.com/office/officeart/2005/8/layout/hierarchy6"/>
    <dgm:cxn modelId="{56A8B780-F8F7-480A-8619-3BC84C6359F6}" type="presParOf" srcId="{3DE71F82-337B-417E-90DC-FB08D2C89250}" destId="{DE011B0B-8F8C-4476-880E-B1968E340E70}" srcOrd="3" destOrd="0" presId="urn:microsoft.com/office/officeart/2005/8/layout/hierarchy6"/>
    <dgm:cxn modelId="{74E00EA2-A6DB-42BF-8EEA-02EEA11C39C1}" type="presParOf" srcId="{DE011B0B-8F8C-4476-880E-B1968E340E70}" destId="{C9CC10E2-9A8D-4CEF-9E1E-3AF8B32998B4}" srcOrd="0" destOrd="0" presId="urn:microsoft.com/office/officeart/2005/8/layout/hierarchy6"/>
    <dgm:cxn modelId="{23FED483-F4FC-4459-9DD4-2FD66DA13A71}" type="presParOf" srcId="{DE011B0B-8F8C-4476-880E-B1968E340E70}" destId="{186C226C-3A85-4D43-BAD8-91AF1F9A2F2C}" srcOrd="1" destOrd="0" presId="urn:microsoft.com/office/officeart/2005/8/layout/hierarchy6"/>
    <dgm:cxn modelId="{EF03DE55-2B5B-4546-9227-3A9690D24DCF}" type="presParOf" srcId="{BD124337-B8AD-47F9-BAEB-ED512FA68E61}" destId="{F135FF3A-9B3E-4969-A26A-54E1F27E6591}"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56EF7-816A-4CA5-8EA3-52F0B58B60E3}">
      <dsp:nvSpPr>
        <dsp:cNvPr id="0" name=""/>
        <dsp:cNvSpPr/>
      </dsp:nvSpPr>
      <dsp:spPr>
        <a:xfrm>
          <a:off x="1292859" y="185452"/>
          <a:ext cx="1987296" cy="1324864"/>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Accessibility</a:t>
          </a:r>
          <a:endParaRPr lang="en-US" sz="2700" kern="1200" dirty="0"/>
        </a:p>
      </dsp:txBody>
      <dsp:txXfrm>
        <a:off x="1331663" y="224256"/>
        <a:ext cx="1909688" cy="1247256"/>
      </dsp:txXfrm>
    </dsp:sp>
    <dsp:sp modelId="{6F831659-85D4-4F06-A7C6-AA9DE2C876F7}">
      <dsp:nvSpPr>
        <dsp:cNvPr id="0" name=""/>
        <dsp:cNvSpPr/>
      </dsp:nvSpPr>
      <dsp:spPr>
        <a:xfrm>
          <a:off x="994764" y="1510317"/>
          <a:ext cx="1291743" cy="529945"/>
        </a:xfrm>
        <a:custGeom>
          <a:avLst/>
          <a:gdLst/>
          <a:ahLst/>
          <a:cxnLst/>
          <a:rect l="0" t="0" r="0" b="0"/>
          <a:pathLst>
            <a:path>
              <a:moveTo>
                <a:pt x="1291743" y="0"/>
              </a:moveTo>
              <a:lnTo>
                <a:pt x="1291743" y="264972"/>
              </a:lnTo>
              <a:lnTo>
                <a:pt x="0" y="264972"/>
              </a:lnTo>
              <a:lnTo>
                <a:pt x="0" y="529945"/>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F980FE-78F0-4B17-978F-6CA2342F4E25}">
      <dsp:nvSpPr>
        <dsp:cNvPr id="0" name=""/>
        <dsp:cNvSpPr/>
      </dsp:nvSpPr>
      <dsp:spPr>
        <a:xfrm>
          <a:off x="1116" y="2040263"/>
          <a:ext cx="1987296" cy="1324864"/>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Mobility</a:t>
          </a:r>
          <a:endParaRPr lang="en-US" sz="2700" kern="1200" dirty="0"/>
        </a:p>
      </dsp:txBody>
      <dsp:txXfrm>
        <a:off x="39920" y="2079067"/>
        <a:ext cx="1909688" cy="1247256"/>
      </dsp:txXfrm>
    </dsp:sp>
    <dsp:sp modelId="{AE483C75-B475-4A28-BA43-DA5B505F109E}">
      <dsp:nvSpPr>
        <dsp:cNvPr id="0" name=""/>
        <dsp:cNvSpPr/>
      </dsp:nvSpPr>
      <dsp:spPr>
        <a:xfrm>
          <a:off x="2286508" y="1510317"/>
          <a:ext cx="1291743" cy="529945"/>
        </a:xfrm>
        <a:custGeom>
          <a:avLst/>
          <a:gdLst/>
          <a:ahLst/>
          <a:cxnLst/>
          <a:rect l="0" t="0" r="0" b="0"/>
          <a:pathLst>
            <a:path>
              <a:moveTo>
                <a:pt x="0" y="0"/>
              </a:moveTo>
              <a:lnTo>
                <a:pt x="0" y="264972"/>
              </a:lnTo>
              <a:lnTo>
                <a:pt x="1291743" y="264972"/>
              </a:lnTo>
              <a:lnTo>
                <a:pt x="1291743" y="529945"/>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CC10E2-9A8D-4CEF-9E1E-3AF8B32998B4}">
      <dsp:nvSpPr>
        <dsp:cNvPr id="0" name=""/>
        <dsp:cNvSpPr/>
      </dsp:nvSpPr>
      <dsp:spPr>
        <a:xfrm>
          <a:off x="2584602" y="2040263"/>
          <a:ext cx="1987296" cy="1324864"/>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Proximity</a:t>
          </a:r>
          <a:endParaRPr lang="en-US" sz="2700" kern="1200" dirty="0"/>
        </a:p>
      </dsp:txBody>
      <dsp:txXfrm>
        <a:off x="2623406" y="2079067"/>
        <a:ext cx="1909688" cy="1247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2E567-CE48-4D7E-838D-17E344161ACF}">
      <dsp:nvSpPr>
        <dsp:cNvPr id="0" name=""/>
        <dsp:cNvSpPr/>
      </dsp:nvSpPr>
      <dsp:spPr>
        <a:xfrm rot="10800000">
          <a:off x="1222138" y="3"/>
          <a:ext cx="3554021" cy="1307810"/>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708" tIns="80010" rIns="149352" bIns="80010" numCol="1" spcCol="1270" anchor="ctr" anchorCtr="0">
          <a:noAutofit/>
        </a:bodyPr>
        <a:lstStyle/>
        <a:p>
          <a:pPr lvl="0" algn="ctr" defTabSz="933450">
            <a:lnSpc>
              <a:spcPct val="90000"/>
            </a:lnSpc>
            <a:spcBef>
              <a:spcPct val="0"/>
            </a:spcBef>
            <a:spcAft>
              <a:spcPct val="35000"/>
            </a:spcAft>
          </a:pPr>
          <a:r>
            <a:rPr lang="en-US" sz="2100" kern="1200" dirty="0" smtClean="0"/>
            <a:t>Over-arching challenge: Public mistrust in planning in general</a:t>
          </a:r>
          <a:endParaRPr lang="en-US" sz="2100" kern="1200" dirty="0"/>
        </a:p>
      </dsp:txBody>
      <dsp:txXfrm rot="10800000">
        <a:off x="1549090" y="3"/>
        <a:ext cx="3227069" cy="1307810"/>
      </dsp:txXfrm>
    </dsp:sp>
    <dsp:sp modelId="{5DB7827B-E002-46AC-A15E-E548D9A26093}">
      <dsp:nvSpPr>
        <dsp:cNvPr id="0" name=""/>
        <dsp:cNvSpPr/>
      </dsp:nvSpPr>
      <dsp:spPr>
        <a:xfrm>
          <a:off x="568233" y="3"/>
          <a:ext cx="1307810" cy="1307810"/>
        </a:xfrm>
        <a:prstGeom prst="ellipse">
          <a:avLst/>
        </a:prstGeom>
        <a:blipFill rotWithShape="1">
          <a:blip xmlns:r="http://schemas.openxmlformats.org/officeDocument/2006/relationships" r:embed="rId1"/>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23C903-9DD2-49C4-99C9-F6FBDDB70E97}">
      <dsp:nvSpPr>
        <dsp:cNvPr id="0" name=""/>
        <dsp:cNvSpPr/>
      </dsp:nvSpPr>
      <dsp:spPr>
        <a:xfrm rot="10800000">
          <a:off x="1222138" y="1698205"/>
          <a:ext cx="3554021" cy="1307810"/>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708" tIns="80010" rIns="149352" bIns="80010" numCol="1" spcCol="1270" anchor="ctr" anchorCtr="0">
          <a:noAutofit/>
        </a:bodyPr>
        <a:lstStyle/>
        <a:p>
          <a:pPr lvl="0" algn="ctr" defTabSz="933450">
            <a:lnSpc>
              <a:spcPct val="90000"/>
            </a:lnSpc>
            <a:spcBef>
              <a:spcPct val="0"/>
            </a:spcBef>
            <a:spcAft>
              <a:spcPct val="35000"/>
            </a:spcAft>
          </a:pPr>
          <a:r>
            <a:rPr lang="en-US" sz="2100" kern="1200" dirty="0" smtClean="0"/>
            <a:t>Transit-specific challenge: shrinking cities are, by definition, losing population</a:t>
          </a:r>
          <a:endParaRPr lang="en-US" sz="2100" kern="1200" dirty="0"/>
        </a:p>
      </dsp:txBody>
      <dsp:txXfrm rot="10800000">
        <a:off x="1549090" y="1698205"/>
        <a:ext cx="3227069" cy="1307810"/>
      </dsp:txXfrm>
    </dsp:sp>
    <dsp:sp modelId="{7CF07463-70FB-43F4-AA59-8B6FD600C01E}">
      <dsp:nvSpPr>
        <dsp:cNvPr id="0" name=""/>
        <dsp:cNvSpPr/>
      </dsp:nvSpPr>
      <dsp:spPr>
        <a:xfrm>
          <a:off x="568233" y="1698205"/>
          <a:ext cx="1307810" cy="1307810"/>
        </a:xfrm>
        <a:prstGeom prst="ellipse">
          <a:avLst/>
        </a:prstGeom>
        <a:blipFill rotWithShape="1">
          <a:blip xmlns:r="http://schemas.openxmlformats.org/officeDocument/2006/relationships" r:embed="rId2"/>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56EF7-816A-4CA5-8EA3-52F0B58B60E3}">
      <dsp:nvSpPr>
        <dsp:cNvPr id="0" name=""/>
        <dsp:cNvSpPr/>
      </dsp:nvSpPr>
      <dsp:spPr>
        <a:xfrm>
          <a:off x="1576824" y="1492"/>
          <a:ext cx="2269250" cy="1512833"/>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Accessibility</a:t>
          </a:r>
          <a:endParaRPr lang="en-US" sz="3000" kern="1200" dirty="0"/>
        </a:p>
      </dsp:txBody>
      <dsp:txXfrm>
        <a:off x="1621133" y="45801"/>
        <a:ext cx="2180632" cy="1424215"/>
      </dsp:txXfrm>
    </dsp:sp>
    <dsp:sp modelId="{6F831659-85D4-4F06-A7C6-AA9DE2C876F7}">
      <dsp:nvSpPr>
        <dsp:cNvPr id="0" name=""/>
        <dsp:cNvSpPr/>
      </dsp:nvSpPr>
      <dsp:spPr>
        <a:xfrm>
          <a:off x="1236437" y="1514326"/>
          <a:ext cx="1475012" cy="605133"/>
        </a:xfrm>
        <a:custGeom>
          <a:avLst/>
          <a:gdLst/>
          <a:ahLst/>
          <a:cxnLst/>
          <a:rect l="0" t="0" r="0" b="0"/>
          <a:pathLst>
            <a:path>
              <a:moveTo>
                <a:pt x="1475012" y="0"/>
              </a:moveTo>
              <a:lnTo>
                <a:pt x="1475012" y="302566"/>
              </a:lnTo>
              <a:lnTo>
                <a:pt x="0" y="302566"/>
              </a:lnTo>
              <a:lnTo>
                <a:pt x="0" y="605133"/>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F980FE-78F0-4B17-978F-6CA2342F4E25}">
      <dsp:nvSpPr>
        <dsp:cNvPr id="0" name=""/>
        <dsp:cNvSpPr/>
      </dsp:nvSpPr>
      <dsp:spPr>
        <a:xfrm>
          <a:off x="101811" y="2119460"/>
          <a:ext cx="2269250" cy="1512833"/>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Mobility</a:t>
          </a:r>
          <a:endParaRPr lang="en-US" sz="3000" kern="1200" dirty="0"/>
        </a:p>
      </dsp:txBody>
      <dsp:txXfrm>
        <a:off x="146120" y="2163769"/>
        <a:ext cx="2180632" cy="1424215"/>
      </dsp:txXfrm>
    </dsp:sp>
    <dsp:sp modelId="{AE483C75-B475-4A28-BA43-DA5B505F109E}">
      <dsp:nvSpPr>
        <dsp:cNvPr id="0" name=""/>
        <dsp:cNvSpPr/>
      </dsp:nvSpPr>
      <dsp:spPr>
        <a:xfrm>
          <a:off x="2711450" y="1514326"/>
          <a:ext cx="1475012" cy="605133"/>
        </a:xfrm>
        <a:custGeom>
          <a:avLst/>
          <a:gdLst/>
          <a:ahLst/>
          <a:cxnLst/>
          <a:rect l="0" t="0" r="0" b="0"/>
          <a:pathLst>
            <a:path>
              <a:moveTo>
                <a:pt x="0" y="0"/>
              </a:moveTo>
              <a:lnTo>
                <a:pt x="0" y="302566"/>
              </a:lnTo>
              <a:lnTo>
                <a:pt x="1475012" y="302566"/>
              </a:lnTo>
              <a:lnTo>
                <a:pt x="1475012" y="605133"/>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CC10E2-9A8D-4CEF-9E1E-3AF8B32998B4}">
      <dsp:nvSpPr>
        <dsp:cNvPr id="0" name=""/>
        <dsp:cNvSpPr/>
      </dsp:nvSpPr>
      <dsp:spPr>
        <a:xfrm>
          <a:off x="3051837" y="2119460"/>
          <a:ext cx="2269250" cy="1512833"/>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Proximity</a:t>
          </a:r>
          <a:endParaRPr lang="en-US" sz="3000" kern="1200" dirty="0"/>
        </a:p>
      </dsp:txBody>
      <dsp:txXfrm>
        <a:off x="3096146" y="2163769"/>
        <a:ext cx="2180632" cy="14242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58170C-DD05-4C72-87C2-737713E55FE4}" type="datetimeFigureOut">
              <a:rPr lang="en-US" smtClean="0"/>
              <a:t>2/19/2015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3AAF3-6C5C-4A07-B169-A745BA653DBE}" type="slidenum">
              <a:rPr lang="en-US" smtClean="0"/>
              <a:t>‹#›</a:t>
            </a:fld>
            <a:endParaRPr lang="en-US"/>
          </a:p>
        </p:txBody>
      </p:sp>
    </p:spTree>
    <p:extLst>
      <p:ext uri="{BB962C8B-B14F-4D97-AF65-F5344CB8AC3E}">
        <p14:creationId xmlns:p14="http://schemas.microsoft.com/office/powerpoint/2010/main" val="236508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3AAF3-6C5C-4A07-B169-A745BA653DBE}" type="slidenum">
              <a:rPr lang="en-US" smtClean="0"/>
              <a:t>2</a:t>
            </a:fld>
            <a:endParaRPr lang="en-US"/>
          </a:p>
        </p:txBody>
      </p:sp>
    </p:spTree>
    <p:extLst>
      <p:ext uri="{BB962C8B-B14F-4D97-AF65-F5344CB8AC3E}">
        <p14:creationId xmlns:p14="http://schemas.microsoft.com/office/powerpoint/2010/main" val="268936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3AAF3-6C5C-4A07-B169-A745BA653DBE}" type="slidenum">
              <a:rPr lang="en-US" smtClean="0"/>
              <a:t>16</a:t>
            </a:fld>
            <a:endParaRPr lang="en-US"/>
          </a:p>
        </p:txBody>
      </p:sp>
    </p:spTree>
    <p:extLst>
      <p:ext uri="{BB962C8B-B14F-4D97-AF65-F5344CB8AC3E}">
        <p14:creationId xmlns:p14="http://schemas.microsoft.com/office/powerpoint/2010/main" val="4067227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3AAF3-6C5C-4A07-B169-A745BA653DBE}" type="slidenum">
              <a:rPr lang="en-US" smtClean="0"/>
              <a:t>17</a:t>
            </a:fld>
            <a:endParaRPr lang="en-US"/>
          </a:p>
        </p:txBody>
      </p:sp>
    </p:spTree>
    <p:extLst>
      <p:ext uri="{BB962C8B-B14F-4D97-AF65-F5344CB8AC3E}">
        <p14:creationId xmlns:p14="http://schemas.microsoft.com/office/powerpoint/2010/main" val="4076063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33AAF3-6C5C-4A07-B169-A745BA653DBE}" type="slidenum">
              <a:rPr lang="en-US" smtClean="0"/>
              <a:t>18</a:t>
            </a:fld>
            <a:endParaRPr lang="en-US"/>
          </a:p>
        </p:txBody>
      </p:sp>
    </p:spTree>
    <p:extLst>
      <p:ext uri="{BB962C8B-B14F-4D97-AF65-F5344CB8AC3E}">
        <p14:creationId xmlns:p14="http://schemas.microsoft.com/office/powerpoint/2010/main" val="55207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3AAF3-6C5C-4A07-B169-A745BA653DBE}" type="slidenum">
              <a:rPr lang="en-US" smtClean="0"/>
              <a:t>5</a:t>
            </a:fld>
            <a:endParaRPr lang="en-US"/>
          </a:p>
        </p:txBody>
      </p:sp>
    </p:spTree>
    <p:extLst>
      <p:ext uri="{BB962C8B-B14F-4D97-AF65-F5344CB8AC3E}">
        <p14:creationId xmlns:p14="http://schemas.microsoft.com/office/powerpoint/2010/main" val="3504602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133AAF3-6C5C-4A07-B169-A745BA653DBE}" type="slidenum">
              <a:rPr lang="en-US" smtClean="0"/>
              <a:t>6</a:t>
            </a:fld>
            <a:endParaRPr lang="en-US"/>
          </a:p>
        </p:txBody>
      </p:sp>
    </p:spTree>
    <p:extLst>
      <p:ext uri="{BB962C8B-B14F-4D97-AF65-F5344CB8AC3E}">
        <p14:creationId xmlns:p14="http://schemas.microsoft.com/office/powerpoint/2010/main" val="3436728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3AAF3-6C5C-4A07-B169-A745BA653DBE}" type="slidenum">
              <a:rPr lang="en-US" smtClean="0"/>
              <a:t>7</a:t>
            </a:fld>
            <a:endParaRPr lang="en-US"/>
          </a:p>
        </p:txBody>
      </p:sp>
    </p:spTree>
    <p:extLst>
      <p:ext uri="{BB962C8B-B14F-4D97-AF65-F5344CB8AC3E}">
        <p14:creationId xmlns:p14="http://schemas.microsoft.com/office/powerpoint/2010/main" val="1863556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3AAF3-6C5C-4A07-B169-A745BA653DBE}" type="slidenum">
              <a:rPr lang="en-US" smtClean="0"/>
              <a:t>9</a:t>
            </a:fld>
            <a:endParaRPr lang="en-US"/>
          </a:p>
        </p:txBody>
      </p:sp>
    </p:spTree>
    <p:extLst>
      <p:ext uri="{BB962C8B-B14F-4D97-AF65-F5344CB8AC3E}">
        <p14:creationId xmlns:p14="http://schemas.microsoft.com/office/powerpoint/2010/main" val="3847143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3AAF3-6C5C-4A07-B169-A745BA653DBE}" type="slidenum">
              <a:rPr lang="en-US" smtClean="0"/>
              <a:t>10</a:t>
            </a:fld>
            <a:endParaRPr lang="en-US"/>
          </a:p>
        </p:txBody>
      </p:sp>
    </p:spTree>
    <p:extLst>
      <p:ext uri="{BB962C8B-B14F-4D97-AF65-F5344CB8AC3E}">
        <p14:creationId xmlns:p14="http://schemas.microsoft.com/office/powerpoint/2010/main" val="653611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3AAF3-6C5C-4A07-B169-A745BA653DBE}" type="slidenum">
              <a:rPr lang="en-US" smtClean="0"/>
              <a:t>12</a:t>
            </a:fld>
            <a:endParaRPr lang="en-US"/>
          </a:p>
        </p:txBody>
      </p:sp>
    </p:spTree>
    <p:extLst>
      <p:ext uri="{BB962C8B-B14F-4D97-AF65-F5344CB8AC3E}">
        <p14:creationId xmlns:p14="http://schemas.microsoft.com/office/powerpoint/2010/main" val="1795451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3AAF3-6C5C-4A07-B169-A745BA653DBE}" type="slidenum">
              <a:rPr lang="en-US" smtClean="0"/>
              <a:t>13</a:t>
            </a:fld>
            <a:endParaRPr lang="en-US"/>
          </a:p>
        </p:txBody>
      </p:sp>
    </p:spTree>
    <p:extLst>
      <p:ext uri="{BB962C8B-B14F-4D97-AF65-F5344CB8AC3E}">
        <p14:creationId xmlns:p14="http://schemas.microsoft.com/office/powerpoint/2010/main" val="1604321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3AAF3-6C5C-4A07-B169-A745BA653DBE}" type="slidenum">
              <a:rPr lang="en-US" smtClean="0"/>
              <a:t>14</a:t>
            </a:fld>
            <a:endParaRPr lang="en-US"/>
          </a:p>
        </p:txBody>
      </p:sp>
    </p:spTree>
    <p:extLst>
      <p:ext uri="{BB962C8B-B14F-4D97-AF65-F5344CB8AC3E}">
        <p14:creationId xmlns:p14="http://schemas.microsoft.com/office/powerpoint/2010/main" val="910615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F79DA22F-B050-44F3-99AC-247C0D797025}" type="datetimeFigureOut">
              <a:rPr lang="en-US" smtClean="0"/>
              <a:t>2/19/2015</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9ECA503E-EB33-4F4F-9617-908886E3DCD2}" type="slidenum">
              <a:rPr lang="en-US" smtClean="0"/>
              <a:t>‹#›</a:t>
            </a:fld>
            <a:endParaRPr lang="en-US"/>
          </a:p>
        </p:txBody>
      </p:sp>
    </p:spTree>
    <p:extLst>
      <p:ext uri="{BB962C8B-B14F-4D97-AF65-F5344CB8AC3E}">
        <p14:creationId xmlns:p14="http://schemas.microsoft.com/office/powerpoint/2010/main" val="2875955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9DA22F-B050-44F3-99AC-247C0D797025}"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A503E-EB33-4F4F-9617-908886E3DCD2}" type="slidenum">
              <a:rPr lang="en-US" smtClean="0"/>
              <a:t>‹#›</a:t>
            </a:fld>
            <a:endParaRPr lang="en-US"/>
          </a:p>
        </p:txBody>
      </p:sp>
    </p:spTree>
    <p:extLst>
      <p:ext uri="{BB962C8B-B14F-4D97-AF65-F5344CB8AC3E}">
        <p14:creationId xmlns:p14="http://schemas.microsoft.com/office/powerpoint/2010/main" val="1211589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F79DA22F-B050-44F3-99AC-247C0D797025}" type="datetimeFigureOut">
              <a:rPr lang="en-US" smtClean="0"/>
              <a:t>2/19/2015</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9ECA503E-EB33-4F4F-9617-908886E3DCD2}" type="slidenum">
              <a:rPr lang="en-US" smtClean="0"/>
              <a:t>‹#›</a:t>
            </a:fld>
            <a:endParaRPr lang="en-US"/>
          </a:p>
        </p:txBody>
      </p:sp>
    </p:spTree>
    <p:extLst>
      <p:ext uri="{BB962C8B-B14F-4D97-AF65-F5344CB8AC3E}">
        <p14:creationId xmlns:p14="http://schemas.microsoft.com/office/powerpoint/2010/main" val="3033805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9DA22F-B050-44F3-99AC-247C0D797025}"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9ECA503E-EB33-4F4F-9617-908886E3DCD2}" type="slidenum">
              <a:rPr lang="en-US" smtClean="0"/>
              <a:t>‹#›</a:t>
            </a:fld>
            <a:endParaRPr lang="en-US"/>
          </a:p>
        </p:txBody>
      </p:sp>
    </p:spTree>
    <p:extLst>
      <p:ext uri="{BB962C8B-B14F-4D97-AF65-F5344CB8AC3E}">
        <p14:creationId xmlns:p14="http://schemas.microsoft.com/office/powerpoint/2010/main" val="1898611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79DA22F-B050-44F3-99AC-247C0D797025}" type="datetimeFigureOut">
              <a:rPr lang="en-US" smtClean="0"/>
              <a:t>2/19/2015</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9ECA503E-EB33-4F4F-9617-908886E3DCD2}" type="slidenum">
              <a:rPr lang="en-US" smtClean="0"/>
              <a:t>‹#›</a:t>
            </a:fld>
            <a:endParaRPr lang="en-US"/>
          </a:p>
        </p:txBody>
      </p:sp>
    </p:spTree>
    <p:extLst>
      <p:ext uri="{BB962C8B-B14F-4D97-AF65-F5344CB8AC3E}">
        <p14:creationId xmlns:p14="http://schemas.microsoft.com/office/powerpoint/2010/main" val="415831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9DA22F-B050-44F3-99AC-247C0D797025}" type="datetimeFigureOut">
              <a:rPr lang="en-US" smtClean="0"/>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A503E-EB33-4F4F-9617-908886E3DCD2}" type="slidenum">
              <a:rPr lang="en-US" smtClean="0"/>
              <a:t>‹#›</a:t>
            </a:fld>
            <a:endParaRPr lang="en-US"/>
          </a:p>
        </p:txBody>
      </p:sp>
    </p:spTree>
    <p:extLst>
      <p:ext uri="{BB962C8B-B14F-4D97-AF65-F5344CB8AC3E}">
        <p14:creationId xmlns:p14="http://schemas.microsoft.com/office/powerpoint/2010/main" val="2295012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9DA22F-B050-44F3-99AC-247C0D797025}" type="datetimeFigureOut">
              <a:rPr lang="en-US" smtClean="0"/>
              <a:t>2/19/2015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CA503E-EB33-4F4F-9617-908886E3DCD2}" type="slidenum">
              <a:rPr lang="en-US" smtClean="0"/>
              <a:t>‹#›</a:t>
            </a:fld>
            <a:endParaRPr lang="en-US"/>
          </a:p>
        </p:txBody>
      </p:sp>
    </p:spTree>
    <p:extLst>
      <p:ext uri="{BB962C8B-B14F-4D97-AF65-F5344CB8AC3E}">
        <p14:creationId xmlns:p14="http://schemas.microsoft.com/office/powerpoint/2010/main" val="559017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9DA22F-B050-44F3-99AC-247C0D797025}" type="datetimeFigureOut">
              <a:rPr lang="en-US" smtClean="0"/>
              <a:t>2/19/2015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CA503E-EB33-4F4F-9617-908886E3DCD2}" type="slidenum">
              <a:rPr lang="en-US" smtClean="0"/>
              <a:t>‹#›</a:t>
            </a:fld>
            <a:endParaRPr lang="en-US"/>
          </a:p>
        </p:txBody>
      </p:sp>
    </p:spTree>
    <p:extLst>
      <p:ext uri="{BB962C8B-B14F-4D97-AF65-F5344CB8AC3E}">
        <p14:creationId xmlns:p14="http://schemas.microsoft.com/office/powerpoint/2010/main" val="2309054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9DA22F-B050-44F3-99AC-247C0D797025}" type="datetimeFigureOut">
              <a:rPr lang="en-US" smtClean="0"/>
              <a:t>2/19/2015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CA503E-EB33-4F4F-9617-908886E3DCD2}" type="slidenum">
              <a:rPr lang="en-US" smtClean="0"/>
              <a:t>‹#›</a:t>
            </a:fld>
            <a:endParaRPr lang="en-US"/>
          </a:p>
        </p:txBody>
      </p:sp>
    </p:spTree>
    <p:extLst>
      <p:ext uri="{BB962C8B-B14F-4D97-AF65-F5344CB8AC3E}">
        <p14:creationId xmlns:p14="http://schemas.microsoft.com/office/powerpoint/2010/main" val="879128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79DA22F-B050-44F3-99AC-247C0D797025}" type="datetimeFigureOut">
              <a:rPr lang="en-US" smtClean="0"/>
              <a:t>2/19/2015</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9ECA503E-EB33-4F4F-9617-908886E3DCD2}" type="slidenum">
              <a:rPr lang="en-US" smtClean="0"/>
              <a:t>‹#›</a:t>
            </a:fld>
            <a:endParaRPr lang="en-US"/>
          </a:p>
        </p:txBody>
      </p:sp>
    </p:spTree>
    <p:extLst>
      <p:ext uri="{BB962C8B-B14F-4D97-AF65-F5344CB8AC3E}">
        <p14:creationId xmlns:p14="http://schemas.microsoft.com/office/powerpoint/2010/main" val="1220041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DA22F-B050-44F3-99AC-247C0D797025}" type="datetimeFigureOut">
              <a:rPr lang="en-US" smtClean="0"/>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A503E-EB33-4F4F-9617-908886E3DCD2}" type="slidenum">
              <a:rPr lang="en-US" smtClean="0"/>
              <a:t>‹#›</a:t>
            </a:fld>
            <a:endParaRPr lang="en-US"/>
          </a:p>
        </p:txBody>
      </p:sp>
    </p:spTree>
    <p:extLst>
      <p:ext uri="{BB962C8B-B14F-4D97-AF65-F5344CB8AC3E}">
        <p14:creationId xmlns:p14="http://schemas.microsoft.com/office/powerpoint/2010/main" val="3098585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79DA22F-B050-44F3-99AC-247C0D797025}" type="datetimeFigureOut">
              <a:rPr lang="en-US" smtClean="0"/>
              <a:t>2/19/2015</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9ECA503E-EB33-4F4F-9617-908886E3DCD2}"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61052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roughlydrafted.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WMF"/><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Word_Document2.docx"/></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www.reconnectingamerica.org"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4" y="594360"/>
            <a:ext cx="10993549" cy="1379876"/>
          </a:xfrm>
        </p:spPr>
        <p:txBody>
          <a:bodyPr>
            <a:normAutofit/>
          </a:bodyPr>
          <a:lstStyle/>
          <a:p>
            <a:r>
              <a:rPr lang="en-US" dirty="0" smtClean="0"/>
              <a:t>Is Accessibility Planning Feasible in U.S. Shrinking Cities?</a:t>
            </a:r>
            <a:endParaRPr lang="en-US" dirty="0"/>
          </a:p>
        </p:txBody>
      </p:sp>
      <p:sp>
        <p:nvSpPr>
          <p:cNvPr id="3" name="Subtitle 2"/>
          <p:cNvSpPr>
            <a:spLocks noGrp="1"/>
          </p:cNvSpPr>
          <p:nvPr>
            <p:ph type="subTitle" idx="1"/>
          </p:nvPr>
        </p:nvSpPr>
        <p:spPr>
          <a:xfrm>
            <a:off x="581194" y="1974236"/>
            <a:ext cx="10993546" cy="1111531"/>
          </a:xfrm>
        </p:spPr>
        <p:txBody>
          <a:bodyPr>
            <a:normAutofit fontScale="77500" lnSpcReduction="20000"/>
          </a:bodyPr>
          <a:lstStyle/>
          <a:p>
            <a:r>
              <a:rPr lang="en-US" dirty="0" smtClean="0"/>
              <a:t>Joanna Ganning, PhD</a:t>
            </a:r>
          </a:p>
          <a:p>
            <a:r>
              <a:rPr lang="en-US" dirty="0" smtClean="0"/>
              <a:t>Executive Director, Metropolitan Research Center</a:t>
            </a:r>
          </a:p>
          <a:p>
            <a:r>
              <a:rPr lang="en-US" dirty="0" smtClean="0"/>
              <a:t>Assistant Professor, Department of City &amp; Metropolitan Planning</a:t>
            </a:r>
          </a:p>
          <a:p>
            <a:r>
              <a:rPr lang="en-US" dirty="0" smtClean="0"/>
              <a:t>University of Utah</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194" y="4666348"/>
            <a:ext cx="5394971" cy="1530099"/>
          </a:xfrm>
          <a:prstGeom prst="rect">
            <a:avLst/>
          </a:prstGeom>
        </p:spPr>
      </p:pic>
    </p:spTree>
    <p:extLst>
      <p:ext uri="{BB962C8B-B14F-4D97-AF65-F5344CB8AC3E}">
        <p14:creationId xmlns:p14="http://schemas.microsoft.com/office/powerpoint/2010/main" val="3481800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 1: public mistrust</a:t>
            </a:r>
          </a:p>
        </p:txBody>
      </p:sp>
      <p:sp>
        <p:nvSpPr>
          <p:cNvPr id="4" name="Content Placeholder 3"/>
          <p:cNvSpPr>
            <a:spLocks noGrp="1"/>
          </p:cNvSpPr>
          <p:nvPr>
            <p:ph sz="half" idx="2"/>
          </p:nvPr>
        </p:nvSpPr>
        <p:spPr/>
        <p:txBody>
          <a:bodyPr/>
          <a:lstStyle/>
          <a:p>
            <a:r>
              <a:rPr lang="en-US" dirty="0"/>
              <a:t>Success of urban planning projects rely on public buy-in, but the perception of planning in shrinking cities is often a barrier.  </a:t>
            </a:r>
          </a:p>
          <a:p>
            <a:pPr lvl="1"/>
            <a:r>
              <a:rPr lang="en-US" dirty="0"/>
              <a:t>Highway development in the 1950s and 1960s</a:t>
            </a:r>
          </a:p>
          <a:p>
            <a:pPr lvl="1"/>
            <a:r>
              <a:rPr lang="en-US" dirty="0"/>
              <a:t>Racial tensions in the planning </a:t>
            </a:r>
            <a:r>
              <a:rPr lang="en-US" dirty="0" smtClean="0"/>
              <a:t>process</a:t>
            </a:r>
            <a:endParaRPr lang="en-US" dirty="0"/>
          </a:p>
        </p:txBody>
      </p:sp>
      <p:pic>
        <p:nvPicPr>
          <p:cNvPr id="7" name="Content Placeholder 6" descr="Screen Shot 2015-02-12 at 12.28.52 PM.png"/>
          <p:cNvPicPr>
            <a:picLocks noGrp="1" noChangeAspect="1"/>
          </p:cNvPicPr>
          <p:nvPr>
            <p:ph sz="half" idx="1"/>
          </p:nvPr>
        </p:nvPicPr>
        <p:blipFill>
          <a:blip r:embed="rId3">
            <a:extLst>
              <a:ext uri="{28A0092B-C50C-407E-A947-70E740481C1C}">
                <a14:useLocalDpi xmlns:a14="http://schemas.microsoft.com/office/drawing/2010/main" val="0"/>
              </a:ext>
            </a:extLst>
          </a:blip>
          <a:srcRect l="255" r="255"/>
          <a:stretch>
            <a:fillRect/>
          </a:stretch>
        </p:blipFill>
        <p:spPr>
          <a:ln>
            <a:solidFill>
              <a:schemeClr val="tx1"/>
            </a:solidFill>
          </a:ln>
        </p:spPr>
      </p:pic>
      <p:sp>
        <p:nvSpPr>
          <p:cNvPr id="8" name="TextBox 7"/>
          <p:cNvSpPr txBox="1"/>
          <p:nvPr/>
        </p:nvSpPr>
        <p:spPr>
          <a:xfrm>
            <a:off x="557029" y="5826165"/>
            <a:ext cx="4300274" cy="246221"/>
          </a:xfrm>
          <a:prstGeom prst="rect">
            <a:avLst/>
          </a:prstGeom>
          <a:noFill/>
        </p:spPr>
        <p:txBody>
          <a:bodyPr wrap="square" rtlCol="0">
            <a:spAutoFit/>
          </a:bodyPr>
          <a:lstStyle/>
          <a:p>
            <a:r>
              <a:rPr lang="en-US" sz="1000" dirty="0" smtClean="0"/>
              <a:t>Image source: </a:t>
            </a:r>
            <a:r>
              <a:rPr lang="en-US" sz="1000" dirty="0" smtClean="0">
                <a:hlinkClick r:id="rId4"/>
              </a:rPr>
              <a:t>www.roughlydrafted.com</a:t>
            </a:r>
            <a:r>
              <a:rPr lang="en-US" sz="1000" dirty="0" smtClean="0"/>
              <a:t> </a:t>
            </a:r>
            <a:endParaRPr lang="en-US" sz="1000" dirty="0"/>
          </a:p>
        </p:txBody>
      </p:sp>
    </p:spTree>
    <p:extLst>
      <p:ext uri="{BB962C8B-B14F-4D97-AF65-F5344CB8AC3E}">
        <p14:creationId xmlns:p14="http://schemas.microsoft.com/office/powerpoint/2010/main" val="2736710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2: shrinking cities are….shrinking</a:t>
            </a:r>
            <a:endParaRPr lang="en-US" dirty="0"/>
          </a:p>
        </p:txBody>
      </p:sp>
      <p:sp>
        <p:nvSpPr>
          <p:cNvPr id="3" name="Content Placeholder 2"/>
          <p:cNvSpPr>
            <a:spLocks noGrp="1"/>
          </p:cNvSpPr>
          <p:nvPr>
            <p:ph idx="1"/>
          </p:nvPr>
        </p:nvSpPr>
        <p:spPr/>
        <p:txBody>
          <a:bodyPr anchor="t">
            <a:normAutofit/>
          </a:bodyPr>
          <a:lstStyle/>
          <a:p>
            <a:pPr marL="0" indent="0" algn="ctr">
              <a:buNone/>
            </a:pPr>
            <a:r>
              <a:rPr lang="en-US" sz="2400" b="1" dirty="0" smtClean="0"/>
              <a:t>Population </a:t>
            </a:r>
            <a:r>
              <a:rPr lang="en-US" sz="2400" b="1" dirty="0"/>
              <a:t>loss is a defining characteristic of shrinking cities, and public transportation relies on </a:t>
            </a:r>
            <a:r>
              <a:rPr lang="en-US" sz="2400" b="1" dirty="0" smtClean="0"/>
              <a:t>density.</a:t>
            </a:r>
          </a:p>
          <a:p>
            <a:pPr marL="0" indent="0" algn="ctr">
              <a:buNone/>
            </a:pPr>
            <a:endParaRPr lang="en-US" sz="2400" b="1" dirty="0"/>
          </a:p>
          <a:p>
            <a:r>
              <a:rPr lang="en-US" dirty="0"/>
              <a:t>Between 1950 and 2010, the City of St. Louis lost 63% of its population; Detroit lost 61</a:t>
            </a:r>
            <a:r>
              <a:rPr lang="en-US" dirty="0" smtClean="0"/>
              <a:t>%.</a:t>
            </a:r>
          </a:p>
          <a:p>
            <a:r>
              <a:rPr lang="en-US" dirty="0"/>
              <a:t>Like the shrinking cities challenges of income and private vehicle use, population decline also especially burdens minority neighborhoods. </a:t>
            </a:r>
            <a:endParaRPr lang="en-US" b="1" dirty="0"/>
          </a:p>
        </p:txBody>
      </p:sp>
    </p:spTree>
    <p:extLst>
      <p:ext uri="{BB962C8B-B14F-4D97-AF65-F5344CB8AC3E}">
        <p14:creationId xmlns:p14="http://schemas.microsoft.com/office/powerpoint/2010/main" val="1602216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Papers\Shrinking Cities\Maps\Top10Citie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33" y="121185"/>
            <a:ext cx="5134554" cy="6651019"/>
          </a:xfrm>
          <a:prstGeom prst="rect">
            <a:avLst/>
          </a:prstGeom>
          <a:noFill/>
          <a:ln>
            <a:solidFill>
              <a:schemeClr val="tx1"/>
            </a:solidFill>
          </a:ln>
        </p:spPr>
      </p:pic>
      <p:sp>
        <p:nvSpPr>
          <p:cNvPr id="8" name="TextBox 7"/>
          <p:cNvSpPr txBox="1"/>
          <p:nvPr/>
        </p:nvSpPr>
        <p:spPr>
          <a:xfrm>
            <a:off x="6158429" y="1553868"/>
            <a:ext cx="5376231"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Across the 9 cities identified by </a:t>
            </a:r>
            <a:r>
              <a:rPr lang="en-US" sz="2000" dirty="0" err="1" smtClean="0"/>
              <a:t>Mallach</a:t>
            </a:r>
            <a:r>
              <a:rPr lang="en-US" sz="2000" dirty="0" smtClean="0"/>
              <a:t>, each 1970 tract lost, on average, 1,259 people between 1970 and 2010. </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Collectively, these cities lost on net 1.68 million residents over that period. </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These losses occurred disproportionately in minority neighborhoods: the correlation coefficient between percent non-white in 1970 and population change to 2010 is -0.36, significant at the 0.001 level. </a:t>
            </a:r>
            <a:endParaRPr lang="en-US" sz="2000" dirty="0"/>
          </a:p>
        </p:txBody>
      </p:sp>
    </p:spTree>
    <p:extLst>
      <p:ext uri="{BB962C8B-B14F-4D97-AF65-F5344CB8AC3E}">
        <p14:creationId xmlns:p14="http://schemas.microsoft.com/office/powerpoint/2010/main" val="2188156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 2: shrinking cities are….shrinking</a:t>
            </a:r>
          </a:p>
        </p:txBody>
      </p:sp>
      <p:pic>
        <p:nvPicPr>
          <p:cNvPr id="5" name="Content Placeholder 4" descr="Screen Shot 2015-02-11 at 11.18.23 AM.png"/>
          <p:cNvPicPr>
            <a:picLocks noGrp="1" noChangeAspect="1"/>
          </p:cNvPicPr>
          <p:nvPr>
            <p:ph sz="half" idx="1"/>
          </p:nvPr>
        </p:nvPicPr>
        <p:blipFill>
          <a:blip r:embed="rId3">
            <a:extLst>
              <a:ext uri="{28A0092B-C50C-407E-A947-70E740481C1C}">
                <a14:useLocalDpi xmlns:a14="http://schemas.microsoft.com/office/drawing/2010/main" val="0"/>
              </a:ext>
            </a:extLst>
          </a:blip>
          <a:srcRect l="-47378" r="-47378"/>
          <a:stretch>
            <a:fillRect/>
          </a:stretch>
        </p:blipFill>
        <p:spPr>
          <a:xfrm>
            <a:off x="-82206" y="2127722"/>
            <a:ext cx="6420015" cy="4301464"/>
          </a:xfrm>
        </p:spPr>
      </p:pic>
      <p:pic>
        <p:nvPicPr>
          <p:cNvPr id="6" name="Content Placeholder 5" descr="Screen Shot 2015-02-11 at 11.18.34 AM.png"/>
          <p:cNvPicPr>
            <a:picLocks noGrp="1" noChangeAspect="1"/>
          </p:cNvPicPr>
          <p:nvPr>
            <p:ph sz="half" idx="2"/>
          </p:nvPr>
        </p:nvPicPr>
        <p:blipFill>
          <a:blip r:embed="rId4">
            <a:extLst>
              <a:ext uri="{28A0092B-C50C-407E-A947-70E740481C1C}">
                <a14:useLocalDpi xmlns:a14="http://schemas.microsoft.com/office/drawing/2010/main" val="0"/>
              </a:ext>
            </a:extLst>
          </a:blip>
          <a:srcRect l="-47959" r="-47959"/>
          <a:stretch>
            <a:fillRect/>
          </a:stretch>
        </p:blipFill>
        <p:spPr>
          <a:xfrm>
            <a:off x="4808427" y="2060881"/>
            <a:ext cx="6635432" cy="4446283"/>
          </a:xfrm>
        </p:spPr>
      </p:pic>
    </p:spTree>
    <p:extLst>
      <p:ext uri="{BB962C8B-B14F-4D97-AF65-F5344CB8AC3E}">
        <p14:creationId xmlns:p14="http://schemas.microsoft.com/office/powerpoint/2010/main" val="1260498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2: population decline</a:t>
            </a:r>
            <a:endParaRPr lang="en-US" dirty="0"/>
          </a:p>
        </p:txBody>
      </p:sp>
      <p:sp>
        <p:nvSpPr>
          <p:cNvPr id="4" name="Content Placeholder 3"/>
          <p:cNvSpPr>
            <a:spLocks noGrp="1"/>
          </p:cNvSpPr>
          <p:nvPr>
            <p:ph sz="half" idx="2"/>
          </p:nvPr>
        </p:nvSpPr>
        <p:spPr>
          <a:xfrm>
            <a:off x="6188417" y="2126255"/>
            <a:ext cx="5422392" cy="4318612"/>
          </a:xfrm>
        </p:spPr>
        <p:txBody>
          <a:bodyPr/>
          <a:lstStyle/>
          <a:p>
            <a:r>
              <a:rPr lang="en-US" dirty="0"/>
              <a:t>Vacancy tangibly reflects a real estate market failing to provide sufficient demand for current levels of supply, or vice versa. </a:t>
            </a:r>
            <a:endParaRPr lang="en-US" dirty="0" smtClean="0"/>
          </a:p>
          <a:p>
            <a:r>
              <a:rPr lang="en-US" b="1" dirty="0" smtClean="0">
                <a:solidFill>
                  <a:schemeClr val="accent3"/>
                </a:solidFill>
              </a:rPr>
              <a:t>The </a:t>
            </a:r>
            <a:r>
              <a:rPr lang="en-US" b="1" dirty="0">
                <a:solidFill>
                  <a:schemeClr val="accent3"/>
                </a:solidFill>
              </a:rPr>
              <a:t>notion of increasing proximity relies on the assumption of real estate development</a:t>
            </a:r>
            <a:r>
              <a:rPr lang="en-US" dirty="0"/>
              <a:t>; shrinking cities exist out of the reality of population decline, especially in minority neighborhoods</a:t>
            </a:r>
            <a:r>
              <a:rPr lang="en-US" dirty="0" smtClean="0"/>
              <a:t>.</a:t>
            </a:r>
          </a:p>
          <a:p>
            <a:r>
              <a:rPr lang="en-US" dirty="0" smtClean="0"/>
              <a:t>The idea of improving existing neighborhoods assumes a budget capable of </a:t>
            </a:r>
            <a:r>
              <a:rPr lang="en-US" dirty="0" smtClean="0"/>
              <a:t>servicing </a:t>
            </a:r>
            <a:r>
              <a:rPr lang="en-US" dirty="0" smtClean="0"/>
              <a:t>those programs, and shrinking cities have a declining tax base.</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772920845"/>
              </p:ext>
            </p:extLst>
          </p:nvPr>
        </p:nvGraphicFramePr>
        <p:xfrm>
          <a:off x="581025" y="2227263"/>
          <a:ext cx="5422900" cy="3633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8485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 2: shrinking cities are….shrinking</a:t>
            </a:r>
          </a:p>
        </p:txBody>
      </p:sp>
      <p:sp>
        <p:nvSpPr>
          <p:cNvPr id="3" name="Content Placeholder 2"/>
          <p:cNvSpPr>
            <a:spLocks noGrp="1"/>
          </p:cNvSpPr>
          <p:nvPr>
            <p:ph sz="half" idx="1"/>
          </p:nvPr>
        </p:nvSpPr>
        <p:spPr/>
        <p:txBody>
          <a:bodyPr/>
          <a:lstStyle/>
          <a:p>
            <a:r>
              <a:rPr lang="en-US" dirty="0"/>
              <a:t>Consider, for example, that 500,000 residents in Detroit live with limited or no access to a grocery store, and residents spend over $200 million on grocery expenditures outside their neighborhoods.</a:t>
            </a:r>
          </a:p>
          <a:p>
            <a:pPr marL="0" indent="0">
              <a:buNone/>
            </a:pPr>
            <a:endParaRPr lang="en-US" dirty="0"/>
          </a:p>
        </p:txBody>
      </p:sp>
      <p:pic>
        <p:nvPicPr>
          <p:cNvPr id="5" name="Content Placeholder 4" descr="Screen Shot 2015-02-11 at 11.28.46 AM.png"/>
          <p:cNvPicPr>
            <a:picLocks noGrp="1" noChangeAspect="1"/>
          </p:cNvPicPr>
          <p:nvPr>
            <p:ph sz="half" idx="2"/>
          </p:nvPr>
        </p:nvPicPr>
        <p:blipFill>
          <a:blip r:embed="rId2">
            <a:extLst>
              <a:ext uri="{28A0092B-C50C-407E-A947-70E740481C1C}">
                <a14:useLocalDpi xmlns:a14="http://schemas.microsoft.com/office/drawing/2010/main" val="0"/>
              </a:ext>
            </a:extLst>
          </a:blip>
          <a:srcRect l="-7515" r="-7515"/>
          <a:stretch>
            <a:fillRect/>
          </a:stretch>
        </p:blipFill>
        <p:spPr>
          <a:xfrm>
            <a:off x="5347490" y="1986841"/>
            <a:ext cx="6497271" cy="4353225"/>
          </a:xfrm>
        </p:spPr>
      </p:pic>
      <p:sp>
        <p:nvSpPr>
          <p:cNvPr id="6" name="TextBox 5"/>
          <p:cNvSpPr txBox="1"/>
          <p:nvPr/>
        </p:nvSpPr>
        <p:spPr>
          <a:xfrm>
            <a:off x="6082771" y="6249482"/>
            <a:ext cx="3798946" cy="246221"/>
          </a:xfrm>
          <a:prstGeom prst="rect">
            <a:avLst/>
          </a:prstGeom>
          <a:noFill/>
        </p:spPr>
        <p:txBody>
          <a:bodyPr wrap="square" rtlCol="0">
            <a:spAutoFit/>
          </a:bodyPr>
          <a:lstStyle/>
          <a:p>
            <a:r>
              <a:rPr lang="en-US" sz="1000" dirty="0" smtClean="0"/>
              <a:t>Image Source: </a:t>
            </a:r>
            <a:r>
              <a:rPr lang="en-US" sz="1000" dirty="0" err="1" smtClean="0"/>
              <a:t>mapdetroit.blogspot.com</a:t>
            </a:r>
            <a:r>
              <a:rPr lang="en-US" sz="1000" dirty="0" smtClean="0"/>
              <a:t> </a:t>
            </a:r>
            <a:endParaRPr lang="en-US" sz="1000" dirty="0"/>
          </a:p>
        </p:txBody>
      </p:sp>
    </p:spTree>
    <p:extLst>
      <p:ext uri="{BB962C8B-B14F-4D97-AF65-F5344CB8AC3E}">
        <p14:creationId xmlns:p14="http://schemas.microsoft.com/office/powerpoint/2010/main" val="512688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what can be done?</a:t>
            </a:r>
            <a:endParaRPr lang="en-US" dirty="0"/>
          </a:p>
        </p:txBody>
      </p:sp>
      <p:sp>
        <p:nvSpPr>
          <p:cNvPr id="3" name="Content Placeholder 2"/>
          <p:cNvSpPr>
            <a:spLocks noGrp="1"/>
          </p:cNvSpPr>
          <p:nvPr>
            <p:ph sz="half" idx="1"/>
          </p:nvPr>
        </p:nvSpPr>
        <p:spPr>
          <a:xfrm>
            <a:off x="581193" y="2539730"/>
            <a:ext cx="5422390" cy="3633047"/>
          </a:xfrm>
        </p:spPr>
        <p:txBody>
          <a:bodyPr/>
          <a:lstStyle/>
          <a:p>
            <a:pPr marL="0" indent="0">
              <a:buNone/>
            </a:pPr>
            <a:r>
              <a:rPr lang="en-US" i="1" dirty="0" smtClean="0"/>
              <a:t>For Researchers:</a:t>
            </a:r>
          </a:p>
          <a:p>
            <a:r>
              <a:rPr lang="en-US" dirty="0" smtClean="0"/>
              <a:t>Completing the computation of accessibility metrics not just for metropolitan regions, but for sub-geographies within them.</a:t>
            </a:r>
          </a:p>
          <a:p>
            <a:r>
              <a:rPr lang="en-US" dirty="0" smtClean="0"/>
              <a:t>Develop better knowledge regarding affordability in inner-city neighborhoods once transportation is accounted for</a:t>
            </a:r>
          </a:p>
          <a:p>
            <a:r>
              <a:rPr lang="en-US" dirty="0" smtClean="0"/>
              <a:t>Improve knowledge about how households cope with costs or find alternative transportation solutions</a:t>
            </a:r>
            <a:endParaRPr lang="en-US" dirty="0"/>
          </a:p>
        </p:txBody>
      </p:sp>
      <p:sp>
        <p:nvSpPr>
          <p:cNvPr id="4" name="Content Placeholder 3"/>
          <p:cNvSpPr>
            <a:spLocks noGrp="1"/>
          </p:cNvSpPr>
          <p:nvPr>
            <p:ph sz="half" idx="2"/>
          </p:nvPr>
        </p:nvSpPr>
        <p:spPr/>
        <p:txBody>
          <a:bodyPr/>
          <a:lstStyle/>
          <a:p>
            <a:pPr marL="0" indent="0">
              <a:buNone/>
            </a:pPr>
            <a:r>
              <a:rPr lang="en-US" i="1" dirty="0" smtClean="0"/>
              <a:t>For Practitioners:</a:t>
            </a:r>
          </a:p>
          <a:p>
            <a:r>
              <a:rPr lang="en-US" dirty="0" smtClean="0"/>
              <a:t>Improve walkability by securing, cleaning up, and policing vacant land and buildings, programming sidewalk upgrades, crosswalk improvements, provision of street trees, etc.</a:t>
            </a:r>
          </a:p>
          <a:p>
            <a:r>
              <a:rPr lang="en-US" dirty="0" smtClean="0"/>
              <a:t>Seek ways to engage in equity planning, and improve participatory planning methods</a:t>
            </a:r>
          </a:p>
        </p:txBody>
      </p:sp>
    </p:spTree>
    <p:extLst>
      <p:ext uri="{BB962C8B-B14F-4D97-AF65-F5344CB8AC3E}">
        <p14:creationId xmlns:p14="http://schemas.microsoft.com/office/powerpoint/2010/main" val="3862095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actions</a:t>
            </a:r>
            <a:endParaRPr lang="en-US" dirty="0"/>
          </a:p>
        </p:txBody>
      </p:sp>
      <p:sp>
        <p:nvSpPr>
          <p:cNvPr id="3" name="Content Placeholder 2"/>
          <p:cNvSpPr>
            <a:spLocks noGrp="1"/>
          </p:cNvSpPr>
          <p:nvPr>
            <p:ph sz="half" idx="1"/>
          </p:nvPr>
        </p:nvSpPr>
        <p:spPr/>
        <p:txBody>
          <a:bodyPr/>
          <a:lstStyle/>
          <a:p>
            <a:r>
              <a:rPr lang="en-US" dirty="0" smtClean="0"/>
              <a:t>Two other contentious programmable areas that could address accessibility in shrinking cities: decommission neighborhoods and support for car ownership programs. </a:t>
            </a:r>
          </a:p>
          <a:p>
            <a:r>
              <a:rPr lang="en-US" dirty="0" smtClean="0"/>
              <a:t>Decommissioning is a proposed action in Detroit’s 10-Year Strategic Renewal Scenario.</a:t>
            </a:r>
          </a:p>
          <a:p>
            <a:r>
              <a:rPr lang="en-US" dirty="0" smtClean="0"/>
              <a:t>Youngstown, OH has a proposed project called the Eastside Decommission Project. </a:t>
            </a:r>
          </a:p>
          <a:p>
            <a:endParaRPr lang="en-US" dirty="0"/>
          </a:p>
        </p:txBody>
      </p:sp>
      <p:pic>
        <p:nvPicPr>
          <p:cNvPr id="8" name="Content Placeholder 7" descr="Screen Shot 2015-02-12 at 12.37.46 PM.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9994" r="109" b="2690"/>
          <a:stretch/>
        </p:blipFill>
        <p:spPr>
          <a:xfrm>
            <a:off x="5926802" y="1218883"/>
            <a:ext cx="5380913" cy="5509615"/>
          </a:xfrm>
        </p:spPr>
      </p:pic>
    </p:spTree>
    <p:extLst>
      <p:ext uri="{BB962C8B-B14F-4D97-AF65-F5344CB8AC3E}">
        <p14:creationId xmlns:p14="http://schemas.microsoft.com/office/powerpoint/2010/main" val="1880399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a:t>
            </a:r>
            <a:endParaRPr lang="en-US" dirty="0"/>
          </a:p>
        </p:txBody>
      </p:sp>
      <p:sp>
        <p:nvSpPr>
          <p:cNvPr id="6" name="Content Placeholder 5"/>
          <p:cNvSpPr>
            <a:spLocks noGrp="1"/>
          </p:cNvSpPr>
          <p:nvPr>
            <p:ph idx="1"/>
          </p:nvPr>
        </p:nvSpPr>
        <p:spPr/>
        <p:txBody>
          <a:bodyPr>
            <a:normAutofit/>
          </a:bodyPr>
          <a:lstStyle/>
          <a:p>
            <a:pPr marL="0" indent="0" algn="ctr">
              <a:buNone/>
            </a:pPr>
            <a:r>
              <a:rPr lang="en-US" sz="2400" b="1" dirty="0"/>
              <a:t>Planning in shrinking cities faces tensions at every turn. Growth is a hegemony in planning; shrinking cities exist in decline. Planning for accessibility presents a special case of this difficulty found in re-tooling planning for decline. </a:t>
            </a:r>
          </a:p>
        </p:txBody>
      </p:sp>
      <p:sp>
        <p:nvSpPr>
          <p:cNvPr id="2" name="TextBox 1"/>
          <p:cNvSpPr txBox="1"/>
          <p:nvPr/>
        </p:nvSpPr>
        <p:spPr>
          <a:xfrm>
            <a:off x="4747365" y="6323339"/>
            <a:ext cx="2697267" cy="369332"/>
          </a:xfrm>
          <a:prstGeom prst="rect">
            <a:avLst/>
          </a:prstGeom>
          <a:noFill/>
        </p:spPr>
        <p:txBody>
          <a:bodyPr wrap="square" rtlCol="0">
            <a:spAutoFit/>
          </a:bodyPr>
          <a:lstStyle/>
          <a:p>
            <a:r>
              <a:rPr lang="en-US" dirty="0" smtClean="0"/>
              <a:t>joanna.ganning@utah.edu</a:t>
            </a:r>
            <a:endParaRPr lang="en-US" dirty="0"/>
          </a:p>
        </p:txBody>
      </p:sp>
    </p:spTree>
    <p:extLst>
      <p:ext uri="{BB962C8B-B14F-4D97-AF65-F5344CB8AC3E}">
        <p14:creationId xmlns:p14="http://schemas.microsoft.com/office/powerpoint/2010/main" val="394805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ACCOMPLISHED……Or not?</a:t>
            </a:r>
            <a:endParaRPr lang="en-US" dirty="0"/>
          </a:p>
        </p:txBody>
      </p:sp>
      <p:sp>
        <p:nvSpPr>
          <p:cNvPr id="3" name="Content Placeholder 2"/>
          <p:cNvSpPr>
            <a:spLocks noGrp="1"/>
          </p:cNvSpPr>
          <p:nvPr>
            <p:ph idx="1"/>
          </p:nvPr>
        </p:nvSpPr>
        <p:spPr/>
        <p:txBody>
          <a:bodyPr anchor="t">
            <a:normAutofit/>
          </a:bodyPr>
          <a:lstStyle/>
          <a:p>
            <a:pPr marL="0" indent="0" algn="ctr">
              <a:buNone/>
            </a:pPr>
            <a:r>
              <a:rPr lang="en-US" sz="2400" b="1" dirty="0"/>
              <a:t>For fifteen years, scholars have written that the dawn of accessibility-based transportation planning has </a:t>
            </a:r>
            <a:r>
              <a:rPr lang="en-US" sz="2400" b="1" dirty="0" smtClean="0"/>
              <a:t>arrived. </a:t>
            </a:r>
            <a:r>
              <a:rPr lang="en-US" sz="2400" b="1" dirty="0"/>
              <a:t>Yet according to as many scholars, that proclamation of </a:t>
            </a:r>
            <a:r>
              <a:rPr lang="en-US" sz="2400" b="1" dirty="0" smtClean="0"/>
              <a:t>victory </a:t>
            </a:r>
            <a:r>
              <a:rPr lang="en-US" sz="2400" b="1" dirty="0"/>
              <a:t>has been </a:t>
            </a:r>
            <a:r>
              <a:rPr lang="en-US" sz="2400" b="1" dirty="0" smtClean="0"/>
              <a:t>premature.</a:t>
            </a:r>
          </a:p>
          <a:p>
            <a:pPr marL="0" indent="0" algn="ctr">
              <a:buNone/>
            </a:pPr>
            <a:endParaRPr lang="en-US" sz="24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9356" y="3888427"/>
            <a:ext cx="2311451" cy="231612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2387" y="4017120"/>
            <a:ext cx="2004213" cy="218743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191" y="3880277"/>
            <a:ext cx="2288439" cy="2324273"/>
          </a:xfrm>
          <a:prstGeom prst="rect">
            <a:avLst/>
          </a:prstGeom>
        </p:spPr>
      </p:pic>
    </p:spTree>
    <p:extLst>
      <p:ext uri="{BB962C8B-B14F-4D97-AF65-F5344CB8AC3E}">
        <p14:creationId xmlns:p14="http://schemas.microsoft.com/office/powerpoint/2010/main" val="1691232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paper</a:t>
            </a:r>
            <a:endParaRPr lang="en-US" dirty="0"/>
          </a:p>
        </p:txBody>
      </p:sp>
      <p:sp>
        <p:nvSpPr>
          <p:cNvPr id="3" name="Content Placeholder 2"/>
          <p:cNvSpPr>
            <a:spLocks noGrp="1"/>
          </p:cNvSpPr>
          <p:nvPr>
            <p:ph idx="1"/>
          </p:nvPr>
        </p:nvSpPr>
        <p:spPr>
          <a:xfrm>
            <a:off x="581192" y="2180496"/>
            <a:ext cx="11029615" cy="3881976"/>
          </a:xfrm>
        </p:spPr>
        <p:txBody>
          <a:bodyPr anchor="t">
            <a:normAutofit/>
          </a:bodyPr>
          <a:lstStyle/>
          <a:p>
            <a:pPr marL="0" indent="0" algn="ctr">
              <a:buNone/>
            </a:pPr>
            <a:r>
              <a:rPr lang="en-US" sz="2400" dirty="0" smtClean="0"/>
              <a:t>This paper argues that accessibility is especially needed in shrinking cities, and among those cities, especially among minority populations. However, just as these neighborhoods face especial need for improved accessibility, they also face distinct challenges in implementation. </a:t>
            </a:r>
          </a:p>
          <a:p>
            <a:pPr marL="0" indent="0" algn="ctr">
              <a:buNone/>
            </a:pPr>
            <a:endParaRPr lang="en-US" sz="2400" dirty="0"/>
          </a:p>
          <a:p>
            <a:pPr marL="342900" indent="-342900">
              <a:buFont typeface="+mj-lt"/>
              <a:buAutoNum type="arabicPeriod"/>
            </a:pPr>
            <a:r>
              <a:rPr lang="en-US" dirty="0" smtClean="0"/>
              <a:t>Conceptualizing accessibility</a:t>
            </a:r>
          </a:p>
          <a:p>
            <a:pPr marL="342900" indent="-342900">
              <a:buFont typeface="+mj-lt"/>
              <a:buAutoNum type="arabicPeriod"/>
            </a:pPr>
            <a:r>
              <a:rPr lang="en-US" dirty="0" smtClean="0"/>
              <a:t>Evidence of need in shrinking cities</a:t>
            </a:r>
          </a:p>
          <a:p>
            <a:pPr marL="342900" indent="-342900">
              <a:buFont typeface="+mj-lt"/>
              <a:buAutoNum type="arabicPeriod"/>
            </a:pPr>
            <a:r>
              <a:rPr lang="en-US" dirty="0" smtClean="0"/>
              <a:t>Evaluation of the distinct challenges faced by shrinking cities</a:t>
            </a:r>
          </a:p>
          <a:p>
            <a:pPr marL="342900" indent="-342900">
              <a:buFont typeface="+mj-lt"/>
              <a:buAutoNum type="arabicPeriod"/>
            </a:pPr>
            <a:r>
              <a:rPr lang="en-US" dirty="0" smtClean="0"/>
              <a:t>Recommendations for researchers and practitioners</a:t>
            </a:r>
            <a:endParaRPr lang="en-US" dirty="0"/>
          </a:p>
        </p:txBody>
      </p:sp>
    </p:spTree>
    <p:extLst>
      <p:ext uri="{BB962C8B-B14F-4D97-AF65-F5344CB8AC3E}">
        <p14:creationId xmlns:p14="http://schemas.microsoft.com/office/powerpoint/2010/main" val="317728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Conceptualizing accessibility</a:t>
            </a:r>
            <a:endParaRPr lang="en-US" dirty="0"/>
          </a:p>
        </p:txBody>
      </p:sp>
      <p:sp>
        <p:nvSpPr>
          <p:cNvPr id="3" name="Content Placeholder 2"/>
          <p:cNvSpPr>
            <a:spLocks noGrp="1"/>
          </p:cNvSpPr>
          <p:nvPr>
            <p:ph idx="1"/>
          </p:nvPr>
        </p:nvSpPr>
        <p:spPr/>
        <p:txBody>
          <a:bodyPr anchor="t">
            <a:normAutofit/>
          </a:bodyPr>
          <a:lstStyle/>
          <a:p>
            <a:pPr marL="0" indent="0" algn="ctr">
              <a:buNone/>
            </a:pPr>
            <a:r>
              <a:rPr lang="en-US" sz="2400" dirty="0" smtClean="0"/>
              <a:t>Mobility </a:t>
            </a:r>
            <a:r>
              <a:rPr lang="en-US" sz="2400" dirty="0"/>
              <a:t>is measured as the generalized cost of travel (time and money) per km, and accessibility is measured as the generalized cost of travel per </a:t>
            </a:r>
            <a:r>
              <a:rPr lang="en-US" sz="2400" dirty="0" smtClean="0"/>
              <a:t>destination. Thus:</a:t>
            </a:r>
          </a:p>
          <a:p>
            <a:pPr marL="0" indent="0" algn="ctr">
              <a:buNone/>
            </a:pPr>
            <a:endParaRPr lang="en-US" sz="2400" dirty="0"/>
          </a:p>
        </p:txBody>
      </p:sp>
      <p:graphicFrame>
        <p:nvGraphicFramePr>
          <p:cNvPr id="4" name="Diagram 3"/>
          <p:cNvGraphicFramePr/>
          <p:nvPr>
            <p:extLst>
              <p:ext uri="{D42A27DB-BD31-4B8C-83A1-F6EECF244321}">
                <p14:modId xmlns:p14="http://schemas.microsoft.com/office/powerpoint/2010/main" val="2385661513"/>
              </p:ext>
            </p:extLst>
          </p:nvPr>
        </p:nvGraphicFramePr>
        <p:xfrm>
          <a:off x="7123176" y="3191256"/>
          <a:ext cx="4573016" cy="3550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81192" y="3419856"/>
            <a:ext cx="6432256" cy="273921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smtClean="0"/>
              <a:t>Accessibility and mobility are related, but not mutually dependent.</a:t>
            </a:r>
          </a:p>
          <a:p>
            <a:pPr marL="285750" indent="-285750">
              <a:spcAft>
                <a:spcPts val="600"/>
              </a:spcAft>
              <a:buFont typeface="Arial" panose="020B0604020202020204" pitchFamily="34" charset="0"/>
              <a:buChar char="•"/>
            </a:pPr>
            <a:r>
              <a:rPr lang="en-US" dirty="0" smtClean="0"/>
              <a:t>Increased mobility can improve accessibility, but several scholars argue that accessibility does not depend on mobility necessarily, since it can be improved through walking, biking, or other means of movement. </a:t>
            </a:r>
          </a:p>
          <a:p>
            <a:pPr marL="285750" indent="-285750">
              <a:spcAft>
                <a:spcPts val="600"/>
              </a:spcAft>
              <a:buFont typeface="Arial" panose="020B0604020202020204" pitchFamily="34" charset="0"/>
              <a:buChar char="•"/>
            </a:pPr>
            <a:r>
              <a:rPr lang="en-US" dirty="0" smtClean="0"/>
              <a:t>More recently, </a:t>
            </a:r>
            <a:r>
              <a:rPr lang="en-US" dirty="0" err="1" smtClean="0"/>
              <a:t>Grengs</a:t>
            </a:r>
            <a:r>
              <a:rPr lang="en-US" dirty="0" smtClean="0"/>
              <a:t> (2010), suggests that accessibility is made up of mobility and proximity. This conceptualization moved mobility beyond “car only”. </a:t>
            </a:r>
            <a:endParaRPr lang="en-US" dirty="0"/>
          </a:p>
        </p:txBody>
      </p:sp>
    </p:spTree>
    <p:extLst>
      <p:ext uri="{BB962C8B-B14F-4D97-AF65-F5344CB8AC3E}">
        <p14:creationId xmlns:p14="http://schemas.microsoft.com/office/powerpoint/2010/main" val="352856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shrinking cities: evidence of need</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748525678"/>
              </p:ext>
            </p:extLst>
          </p:nvPr>
        </p:nvGraphicFramePr>
        <p:xfrm>
          <a:off x="581193" y="2432629"/>
          <a:ext cx="5422900" cy="3633787"/>
        </p:xfrm>
        <a:graphic>
          <a:graphicData uri="http://schemas.openxmlformats.org/drawingml/2006/chart">
            <c:chart xmlns:c="http://schemas.openxmlformats.org/drawingml/2006/chart" xmlns:r="http://schemas.openxmlformats.org/officeDocument/2006/relationships" r:id="rId3"/>
          </a:graphicData>
        </a:graphic>
      </p:graphicFrame>
      <p:pic>
        <p:nvPicPr>
          <p:cNvPr id="8" name="Content Placeholder 7"/>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9039587" y="2081092"/>
            <a:ext cx="1138266" cy="1346442"/>
          </a:xfr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5360" y="3790636"/>
            <a:ext cx="1226720" cy="1224871"/>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70520" y="5378609"/>
            <a:ext cx="2076400" cy="1375615"/>
          </a:xfrm>
          <a:prstGeom prst="rect">
            <a:avLst/>
          </a:prstGeom>
          <a:ln>
            <a:solidFill>
              <a:schemeClr val="accent1"/>
            </a:solidFill>
          </a:ln>
        </p:spPr>
      </p:pic>
      <p:sp>
        <p:nvSpPr>
          <p:cNvPr id="12" name="Right Brace 11"/>
          <p:cNvSpPr/>
          <p:nvPr/>
        </p:nvSpPr>
        <p:spPr>
          <a:xfrm>
            <a:off x="6300316" y="2502040"/>
            <a:ext cx="1517301" cy="3808325"/>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0112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1258650197"/>
              </p:ext>
            </p:extLst>
          </p:nvPr>
        </p:nvGraphicFramePr>
        <p:xfrm>
          <a:off x="1667948" y="725170"/>
          <a:ext cx="8501062" cy="6599238"/>
        </p:xfrm>
        <a:graphic>
          <a:graphicData uri="http://schemas.openxmlformats.org/presentationml/2006/ole">
            <mc:AlternateContent xmlns:mc="http://schemas.openxmlformats.org/markup-compatibility/2006">
              <mc:Choice xmlns:v="urn:schemas-microsoft-com:vml" Requires="v">
                <p:oleObj spid="_x0000_s1064" name="Document" r:id="rId4" imgW="7548048" imgH="5845322" progId="Word.Document.12">
                  <p:embed/>
                </p:oleObj>
              </mc:Choice>
              <mc:Fallback>
                <p:oleObj name="Document" r:id="rId4" imgW="7548048" imgH="5845322" progId="Word.Document.12">
                  <p:embed/>
                  <p:pic>
                    <p:nvPicPr>
                      <p:cNvPr id="0" name=""/>
                      <p:cNvPicPr/>
                      <p:nvPr/>
                    </p:nvPicPr>
                    <p:blipFill>
                      <a:blip r:embed="rId5"/>
                      <a:stretch>
                        <a:fillRect/>
                      </a:stretch>
                    </p:blipFill>
                    <p:spPr>
                      <a:xfrm>
                        <a:off x="1667948" y="725170"/>
                        <a:ext cx="8501062" cy="6599238"/>
                      </a:xfrm>
                      <a:prstGeom prst="rect">
                        <a:avLst/>
                      </a:prstGeom>
                    </p:spPr>
                  </p:pic>
                </p:oleObj>
              </mc:Fallback>
            </mc:AlternateContent>
          </a:graphicData>
        </a:graphic>
      </p:graphicFrame>
    </p:spTree>
    <p:extLst>
      <p:ext uri="{BB962C8B-B14F-4D97-AF65-F5344CB8AC3E}">
        <p14:creationId xmlns:p14="http://schemas.microsoft.com/office/powerpoint/2010/main" val="3636530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increased accessibility</a:t>
            </a:r>
            <a:endParaRPr lang="en-US" dirty="0"/>
          </a:p>
        </p:txBody>
      </p:sp>
      <p:sp>
        <p:nvSpPr>
          <p:cNvPr id="3" name="Content Placeholder 2"/>
          <p:cNvSpPr>
            <a:spLocks noGrp="1"/>
          </p:cNvSpPr>
          <p:nvPr>
            <p:ph sz="half" idx="1"/>
          </p:nvPr>
        </p:nvSpPr>
        <p:spPr/>
        <p:txBody>
          <a:bodyPr/>
          <a:lstStyle/>
          <a:p>
            <a:r>
              <a:rPr lang="en-US" dirty="0"/>
              <a:t>Various scholars claim that increasing accessibility can improve environmental sustainability (Banister, 2008; Bartholomew, 2009; de Sousa Vale, 2007), largely through decreasing vehicle miles traveled (VMT). </a:t>
            </a:r>
            <a:endParaRPr lang="en-US" dirty="0" smtClean="0"/>
          </a:p>
          <a:p>
            <a:endParaRPr lang="en-US" dirty="0"/>
          </a:p>
        </p:txBody>
      </p:sp>
      <p:pic>
        <p:nvPicPr>
          <p:cNvPr id="5" name="Content Placeholder 4" descr="Screen Shot 2015-02-11 at 11.06.36 AM.png"/>
          <p:cNvPicPr>
            <a:picLocks noGrp="1" noChangeAspect="1"/>
          </p:cNvPicPr>
          <p:nvPr>
            <p:ph sz="half" idx="2"/>
          </p:nvPr>
        </p:nvPicPr>
        <p:blipFill>
          <a:blip r:embed="rId3">
            <a:extLst>
              <a:ext uri="{28A0092B-C50C-407E-A947-70E740481C1C}">
                <a14:useLocalDpi xmlns:a14="http://schemas.microsoft.com/office/drawing/2010/main" val="0"/>
              </a:ext>
            </a:extLst>
          </a:blip>
          <a:srcRect t="17163" b="17163"/>
          <a:stretch>
            <a:fillRect/>
          </a:stretch>
        </p:blipFill>
        <p:spPr>
          <a:xfrm>
            <a:off x="6188075" y="2227263"/>
            <a:ext cx="5422900" cy="3633787"/>
          </a:xfrm>
        </p:spPr>
      </p:pic>
      <p:sp>
        <p:nvSpPr>
          <p:cNvPr id="6" name="TextBox 5"/>
          <p:cNvSpPr txBox="1"/>
          <p:nvPr/>
        </p:nvSpPr>
        <p:spPr>
          <a:xfrm>
            <a:off x="6216458" y="5893005"/>
            <a:ext cx="3163932" cy="246221"/>
          </a:xfrm>
          <a:prstGeom prst="rect">
            <a:avLst/>
          </a:prstGeom>
          <a:noFill/>
        </p:spPr>
        <p:txBody>
          <a:bodyPr wrap="square" rtlCol="0">
            <a:spAutoFit/>
          </a:bodyPr>
          <a:lstStyle/>
          <a:p>
            <a:r>
              <a:rPr lang="en-US" sz="1000" dirty="0" smtClean="0"/>
              <a:t>Image Source: </a:t>
            </a:r>
            <a:r>
              <a:rPr lang="en-US" sz="1000" dirty="0" smtClean="0">
                <a:hlinkClick r:id="rId4"/>
              </a:rPr>
              <a:t>www.reconnectingamerica.org</a:t>
            </a:r>
            <a:r>
              <a:rPr lang="en-US" sz="1000" dirty="0" smtClean="0"/>
              <a:t> </a:t>
            </a:r>
            <a:endParaRPr lang="en-US" sz="1000" dirty="0"/>
          </a:p>
        </p:txBody>
      </p:sp>
    </p:spTree>
    <p:extLst>
      <p:ext uri="{BB962C8B-B14F-4D97-AF65-F5344CB8AC3E}">
        <p14:creationId xmlns:p14="http://schemas.microsoft.com/office/powerpoint/2010/main" val="3424833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implementation</a:t>
            </a:r>
            <a:endParaRPr lang="en-US" dirty="0"/>
          </a:p>
        </p:txBody>
      </p:sp>
      <p:sp>
        <p:nvSpPr>
          <p:cNvPr id="3" name="Content Placeholder 2"/>
          <p:cNvSpPr>
            <a:spLocks noGrp="1"/>
          </p:cNvSpPr>
          <p:nvPr>
            <p:ph idx="1"/>
          </p:nvPr>
        </p:nvSpPr>
        <p:spPr>
          <a:xfrm>
            <a:off x="581192" y="1993461"/>
            <a:ext cx="11029615" cy="1362804"/>
          </a:xfrm>
        </p:spPr>
        <p:txBody>
          <a:bodyPr anchor="t">
            <a:normAutofit/>
          </a:bodyPr>
          <a:lstStyle/>
          <a:p>
            <a:pPr marL="0" indent="0" algn="ctr">
              <a:buNone/>
            </a:pPr>
            <a:r>
              <a:rPr lang="en-US" sz="2400" b="1" dirty="0"/>
              <a:t>Just as shrinking cities demonstrate an especial need for high quality, cost effective transportation solutions, they also provide unique challenges to planning generally, </a:t>
            </a:r>
            <a:r>
              <a:rPr lang="en-US" sz="2400" b="1" dirty="0" smtClean="0"/>
              <a:t>and transportation specifically. </a:t>
            </a:r>
          </a:p>
          <a:p>
            <a:endParaRPr lang="en-US" b="1" dirty="0" smtClean="0"/>
          </a:p>
        </p:txBody>
      </p:sp>
      <p:graphicFrame>
        <p:nvGraphicFramePr>
          <p:cNvPr id="8" name="Diagram 7"/>
          <p:cNvGraphicFramePr/>
          <p:nvPr>
            <p:extLst>
              <p:ext uri="{D42A27DB-BD31-4B8C-83A1-F6EECF244321}">
                <p14:modId xmlns:p14="http://schemas.microsoft.com/office/powerpoint/2010/main" val="324658714"/>
              </p:ext>
            </p:extLst>
          </p:nvPr>
        </p:nvGraphicFramePr>
        <p:xfrm>
          <a:off x="3423802" y="3363608"/>
          <a:ext cx="5344393" cy="3006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7105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1: public mistrust</a:t>
            </a:r>
            <a:endParaRPr lang="en-US" dirty="0"/>
          </a:p>
        </p:txBody>
      </p:sp>
      <p:sp>
        <p:nvSpPr>
          <p:cNvPr id="3" name="Content Placeholder 2"/>
          <p:cNvSpPr>
            <a:spLocks noGrp="1"/>
          </p:cNvSpPr>
          <p:nvPr>
            <p:ph idx="1"/>
          </p:nvPr>
        </p:nvSpPr>
        <p:spPr/>
        <p:txBody>
          <a:bodyPr>
            <a:normAutofit/>
          </a:bodyPr>
          <a:lstStyle/>
          <a:p>
            <a:pPr marL="0" indent="0">
              <a:buNone/>
            </a:pPr>
            <a:r>
              <a:rPr lang="en-US" sz="2000" i="1" dirty="0"/>
              <a:t>“We have to reverse the effects of Team Four, when you decide to cut off services to a large segment of the City, diminish services, when you decide to not enforce codes—building codes, housing codes—when you decide to not steer businesses too.  It’s a tragedy, it’s a crime….It became the policy, the official policy of this city for many administrations since the 1970s, since they started talking about it, since it was revealed to the public. Whether it became law or not is irrelevant. The effects of it took effect, took place. It actually happened. This is no fairy tale. This is something that actually occurred and is occurring to this day” (French 2008).</a:t>
            </a:r>
          </a:p>
        </p:txBody>
      </p:sp>
    </p:spTree>
    <p:extLst>
      <p:ext uri="{BB962C8B-B14F-4D97-AF65-F5344CB8AC3E}">
        <p14:creationId xmlns:p14="http://schemas.microsoft.com/office/powerpoint/2010/main" val="1105084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748</TotalTime>
  <Words>1021</Words>
  <Application>Microsoft Office PowerPoint</Application>
  <PresentationFormat>Widescreen</PresentationFormat>
  <Paragraphs>86</Paragraphs>
  <Slides>18</Slides>
  <Notes>12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vt:lpstr>
      <vt:lpstr>Calibri</vt:lpstr>
      <vt:lpstr>Gill Sans MT</vt:lpstr>
      <vt:lpstr>Wingdings 2</vt:lpstr>
      <vt:lpstr>Dividend</vt:lpstr>
      <vt:lpstr>Microsoft Word Document</vt:lpstr>
      <vt:lpstr>Is Accessibility Planning Feasible in U.S. Shrinking Cities?</vt:lpstr>
      <vt:lpstr>MISSION ACCOMPLISHED……Or not?</vt:lpstr>
      <vt:lpstr>Outline of paper</vt:lpstr>
      <vt:lpstr>Conceptualizing accessibility</vt:lpstr>
      <vt:lpstr>shrinking cities: evidence of need</vt:lpstr>
      <vt:lpstr>PowerPoint Presentation</vt:lpstr>
      <vt:lpstr>Benefits of increased accessibility</vt:lpstr>
      <vt:lpstr>Challenges for implementation</vt:lpstr>
      <vt:lpstr>Challenge 1: public mistrust</vt:lpstr>
      <vt:lpstr>Challenge 1: public mistrust</vt:lpstr>
      <vt:lpstr>Challenge 2: shrinking cities are….shrinking</vt:lpstr>
      <vt:lpstr>PowerPoint Presentation</vt:lpstr>
      <vt:lpstr>Challenge 2: shrinking cities are….shrinking</vt:lpstr>
      <vt:lpstr>Challenge 2: population decline</vt:lpstr>
      <vt:lpstr>Challenge 2: shrinking cities are….shrinking</vt:lpstr>
      <vt:lpstr>Conclusion: what can be done?</vt:lpstr>
      <vt:lpstr>Other actions</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Accessibility Planning Feasible in U.S. Shrinking Cities?</dc:title>
  <dc:creator>Joanna</dc:creator>
  <cp:lastModifiedBy>Joanna Ganning</cp:lastModifiedBy>
  <cp:revision>53</cp:revision>
  <dcterms:created xsi:type="dcterms:W3CDTF">2014-12-14T00:16:00Z</dcterms:created>
  <dcterms:modified xsi:type="dcterms:W3CDTF">2015-02-19T16:59:34Z</dcterms:modified>
</cp:coreProperties>
</file>