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6576000" cy="18288000"/>
  <p:notesSz cx="9144000" cy="6858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0" d="100"/>
          <a:sy n="30" d="100"/>
        </p:scale>
        <p:origin x="288" y="254"/>
      </p:cViewPr>
      <p:guideLst>
        <p:guide orient="horz" pos="5760"/>
        <p:guide pos="115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2743200" y="5681135"/>
            <a:ext cx="31089600" cy="3920067"/>
          </a:xfrm>
        </p:spPr>
        <p:txBody>
          <a:bodyPr/>
          <a:lstStyle/>
          <a:p>
            <a:r>
              <a:rPr lang="ko-KR" altLang="en-US" smtClean="0"/>
              <a:t>마스터 제목 스타일 편집</a:t>
            </a:r>
            <a:endParaRPr lang="en-US"/>
          </a:p>
        </p:txBody>
      </p:sp>
      <p:sp>
        <p:nvSpPr>
          <p:cNvPr id="3" name="부제목 2"/>
          <p:cNvSpPr>
            <a:spLocks noGrp="1"/>
          </p:cNvSpPr>
          <p:nvPr>
            <p:ph type="subTitle" idx="1"/>
          </p:nvPr>
        </p:nvSpPr>
        <p:spPr>
          <a:xfrm>
            <a:off x="5486400" y="10363200"/>
            <a:ext cx="25603200" cy="467360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ko-KR" altLang="en-US" smtClean="0"/>
              <a:t>마스터 부제목 스타일 편집</a:t>
            </a:r>
            <a:endParaRPr lang="en-US"/>
          </a:p>
        </p:txBody>
      </p:sp>
      <p:sp>
        <p:nvSpPr>
          <p:cNvPr id="4" name="날짜 개체 틀 3"/>
          <p:cNvSpPr>
            <a:spLocks noGrp="1"/>
          </p:cNvSpPr>
          <p:nvPr>
            <p:ph type="dt" sz="half" idx="10"/>
          </p:nvPr>
        </p:nvSpPr>
        <p:spPr/>
        <p:txBody>
          <a:bodyPr/>
          <a:lstStyle/>
          <a:p>
            <a:fld id="{D1C3E9B2-73F5-4F26-949E-FB9424825F54}" type="datetimeFigureOut">
              <a:rPr lang="en-US" smtClean="0"/>
              <a:pPr/>
              <a:t>12/30/2014</a:t>
            </a:fld>
            <a:endParaRPr lang="en-US"/>
          </a:p>
        </p:txBody>
      </p:sp>
      <p:sp>
        <p:nvSpPr>
          <p:cNvPr id="5" name="바닥글 개체 틀 4"/>
          <p:cNvSpPr>
            <a:spLocks noGrp="1"/>
          </p:cNvSpPr>
          <p:nvPr>
            <p:ph type="ftr" sz="quarter" idx="11"/>
          </p:nvPr>
        </p:nvSpPr>
        <p:spPr/>
        <p:txBody>
          <a:bodyPr/>
          <a:lstStyle/>
          <a:p>
            <a:endParaRPr lang="en-US"/>
          </a:p>
        </p:txBody>
      </p:sp>
      <p:sp>
        <p:nvSpPr>
          <p:cNvPr id="6" name="슬라이드 번호 개체 틀 5"/>
          <p:cNvSpPr>
            <a:spLocks noGrp="1"/>
          </p:cNvSpPr>
          <p:nvPr>
            <p:ph type="sldNum" sz="quarter" idx="12"/>
          </p:nvPr>
        </p:nvSpPr>
        <p:spPr/>
        <p:txBody>
          <a:bodyPr/>
          <a:lstStyle/>
          <a:p>
            <a:fld id="{CD104A0A-1718-4E7E-A25E-FCDED7D941C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날짜 개체 틀 3"/>
          <p:cNvSpPr>
            <a:spLocks noGrp="1"/>
          </p:cNvSpPr>
          <p:nvPr>
            <p:ph type="dt" sz="half" idx="10"/>
          </p:nvPr>
        </p:nvSpPr>
        <p:spPr/>
        <p:txBody>
          <a:bodyPr/>
          <a:lstStyle/>
          <a:p>
            <a:fld id="{D1C3E9B2-73F5-4F26-949E-FB9424825F54}" type="datetimeFigureOut">
              <a:rPr lang="en-US" smtClean="0"/>
              <a:pPr/>
              <a:t>12/30/2014</a:t>
            </a:fld>
            <a:endParaRPr lang="en-US"/>
          </a:p>
        </p:txBody>
      </p:sp>
      <p:sp>
        <p:nvSpPr>
          <p:cNvPr id="5" name="바닥글 개체 틀 4"/>
          <p:cNvSpPr>
            <a:spLocks noGrp="1"/>
          </p:cNvSpPr>
          <p:nvPr>
            <p:ph type="ftr" sz="quarter" idx="11"/>
          </p:nvPr>
        </p:nvSpPr>
        <p:spPr/>
        <p:txBody>
          <a:bodyPr/>
          <a:lstStyle/>
          <a:p>
            <a:endParaRPr lang="en-US"/>
          </a:p>
        </p:txBody>
      </p:sp>
      <p:sp>
        <p:nvSpPr>
          <p:cNvPr id="6" name="슬라이드 번호 개체 틀 5"/>
          <p:cNvSpPr>
            <a:spLocks noGrp="1"/>
          </p:cNvSpPr>
          <p:nvPr>
            <p:ph type="sldNum" sz="quarter" idx="12"/>
          </p:nvPr>
        </p:nvSpPr>
        <p:spPr/>
        <p:txBody>
          <a:bodyPr/>
          <a:lstStyle/>
          <a:p>
            <a:fld id="{CD104A0A-1718-4E7E-A25E-FCDED7D941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26517600" y="732369"/>
            <a:ext cx="8229600" cy="15604067"/>
          </a:xfrm>
        </p:spPr>
        <p:txBody>
          <a:bodyPr vert="eaVert"/>
          <a:lstStyle/>
          <a:p>
            <a:r>
              <a:rPr lang="ko-KR" altLang="en-US" smtClean="0"/>
              <a:t>마스터 제목 스타일 편집</a:t>
            </a:r>
            <a:endParaRPr lang="en-US"/>
          </a:p>
        </p:txBody>
      </p:sp>
      <p:sp>
        <p:nvSpPr>
          <p:cNvPr id="3" name="세로 텍스트 개체 틀 2"/>
          <p:cNvSpPr>
            <a:spLocks noGrp="1"/>
          </p:cNvSpPr>
          <p:nvPr>
            <p:ph type="body" orient="vert" idx="1"/>
          </p:nvPr>
        </p:nvSpPr>
        <p:spPr>
          <a:xfrm>
            <a:off x="1828800" y="732369"/>
            <a:ext cx="24079200" cy="15604067"/>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날짜 개체 틀 3"/>
          <p:cNvSpPr>
            <a:spLocks noGrp="1"/>
          </p:cNvSpPr>
          <p:nvPr>
            <p:ph type="dt" sz="half" idx="10"/>
          </p:nvPr>
        </p:nvSpPr>
        <p:spPr/>
        <p:txBody>
          <a:bodyPr/>
          <a:lstStyle/>
          <a:p>
            <a:fld id="{D1C3E9B2-73F5-4F26-949E-FB9424825F54}" type="datetimeFigureOut">
              <a:rPr lang="en-US" smtClean="0"/>
              <a:pPr/>
              <a:t>12/30/2014</a:t>
            </a:fld>
            <a:endParaRPr lang="en-US"/>
          </a:p>
        </p:txBody>
      </p:sp>
      <p:sp>
        <p:nvSpPr>
          <p:cNvPr id="5" name="바닥글 개체 틀 4"/>
          <p:cNvSpPr>
            <a:spLocks noGrp="1"/>
          </p:cNvSpPr>
          <p:nvPr>
            <p:ph type="ftr" sz="quarter" idx="11"/>
          </p:nvPr>
        </p:nvSpPr>
        <p:spPr/>
        <p:txBody>
          <a:bodyPr/>
          <a:lstStyle/>
          <a:p>
            <a:endParaRPr lang="en-US"/>
          </a:p>
        </p:txBody>
      </p:sp>
      <p:sp>
        <p:nvSpPr>
          <p:cNvPr id="6" name="슬라이드 번호 개체 틀 5"/>
          <p:cNvSpPr>
            <a:spLocks noGrp="1"/>
          </p:cNvSpPr>
          <p:nvPr>
            <p:ph type="sldNum" sz="quarter" idx="12"/>
          </p:nvPr>
        </p:nvSpPr>
        <p:spPr/>
        <p:txBody>
          <a:bodyPr/>
          <a:lstStyle/>
          <a:p>
            <a:fld id="{CD104A0A-1718-4E7E-A25E-FCDED7D941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날짜 개체 틀 3"/>
          <p:cNvSpPr>
            <a:spLocks noGrp="1"/>
          </p:cNvSpPr>
          <p:nvPr>
            <p:ph type="dt" sz="half" idx="10"/>
          </p:nvPr>
        </p:nvSpPr>
        <p:spPr/>
        <p:txBody>
          <a:bodyPr/>
          <a:lstStyle/>
          <a:p>
            <a:fld id="{D1C3E9B2-73F5-4F26-949E-FB9424825F54}" type="datetimeFigureOut">
              <a:rPr lang="en-US" smtClean="0"/>
              <a:pPr/>
              <a:t>12/30/2014</a:t>
            </a:fld>
            <a:endParaRPr lang="en-US"/>
          </a:p>
        </p:txBody>
      </p:sp>
      <p:sp>
        <p:nvSpPr>
          <p:cNvPr id="5" name="바닥글 개체 틀 4"/>
          <p:cNvSpPr>
            <a:spLocks noGrp="1"/>
          </p:cNvSpPr>
          <p:nvPr>
            <p:ph type="ftr" sz="quarter" idx="11"/>
          </p:nvPr>
        </p:nvSpPr>
        <p:spPr/>
        <p:txBody>
          <a:bodyPr/>
          <a:lstStyle/>
          <a:p>
            <a:endParaRPr lang="en-US"/>
          </a:p>
        </p:txBody>
      </p:sp>
      <p:sp>
        <p:nvSpPr>
          <p:cNvPr id="6" name="슬라이드 번호 개체 틀 5"/>
          <p:cNvSpPr>
            <a:spLocks noGrp="1"/>
          </p:cNvSpPr>
          <p:nvPr>
            <p:ph type="sldNum" sz="quarter" idx="12"/>
          </p:nvPr>
        </p:nvSpPr>
        <p:spPr/>
        <p:txBody>
          <a:bodyPr/>
          <a:lstStyle/>
          <a:p>
            <a:fld id="{CD104A0A-1718-4E7E-A25E-FCDED7D941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2889252" y="11751735"/>
            <a:ext cx="31089600" cy="3632200"/>
          </a:xfrm>
        </p:spPr>
        <p:txBody>
          <a:bodyPr anchor="t"/>
          <a:lstStyle>
            <a:lvl1pPr algn="l">
              <a:defRPr sz="13700" b="1" cap="all"/>
            </a:lvl1pPr>
          </a:lstStyle>
          <a:p>
            <a:r>
              <a:rPr lang="ko-KR" altLang="en-US" smtClean="0"/>
              <a:t>마스터 제목 스타일 편집</a:t>
            </a:r>
            <a:endParaRPr lang="en-US"/>
          </a:p>
        </p:txBody>
      </p:sp>
      <p:sp>
        <p:nvSpPr>
          <p:cNvPr id="3" name="텍스트 개체 틀 2"/>
          <p:cNvSpPr>
            <a:spLocks noGrp="1"/>
          </p:cNvSpPr>
          <p:nvPr>
            <p:ph type="body" idx="1"/>
          </p:nvPr>
        </p:nvSpPr>
        <p:spPr>
          <a:xfrm>
            <a:off x="2889252" y="7751236"/>
            <a:ext cx="31089600" cy="4000499"/>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D1C3E9B2-73F5-4F26-949E-FB9424825F54}" type="datetimeFigureOut">
              <a:rPr lang="en-US" smtClean="0"/>
              <a:pPr/>
              <a:t>12/30/2014</a:t>
            </a:fld>
            <a:endParaRPr lang="en-US"/>
          </a:p>
        </p:txBody>
      </p:sp>
      <p:sp>
        <p:nvSpPr>
          <p:cNvPr id="5" name="바닥글 개체 틀 4"/>
          <p:cNvSpPr>
            <a:spLocks noGrp="1"/>
          </p:cNvSpPr>
          <p:nvPr>
            <p:ph type="ftr" sz="quarter" idx="11"/>
          </p:nvPr>
        </p:nvSpPr>
        <p:spPr/>
        <p:txBody>
          <a:bodyPr/>
          <a:lstStyle/>
          <a:p>
            <a:endParaRPr lang="en-US"/>
          </a:p>
        </p:txBody>
      </p:sp>
      <p:sp>
        <p:nvSpPr>
          <p:cNvPr id="6" name="슬라이드 번호 개체 틀 5"/>
          <p:cNvSpPr>
            <a:spLocks noGrp="1"/>
          </p:cNvSpPr>
          <p:nvPr>
            <p:ph type="sldNum" sz="quarter" idx="12"/>
          </p:nvPr>
        </p:nvSpPr>
        <p:spPr/>
        <p:txBody>
          <a:bodyPr/>
          <a:lstStyle/>
          <a:p>
            <a:fld id="{CD104A0A-1718-4E7E-A25E-FCDED7D941C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en-US"/>
          </a:p>
        </p:txBody>
      </p:sp>
      <p:sp>
        <p:nvSpPr>
          <p:cNvPr id="3" name="내용 개체 틀 2"/>
          <p:cNvSpPr>
            <a:spLocks noGrp="1"/>
          </p:cNvSpPr>
          <p:nvPr>
            <p:ph sz="half" idx="1"/>
          </p:nvPr>
        </p:nvSpPr>
        <p:spPr>
          <a:xfrm>
            <a:off x="1828800" y="4267201"/>
            <a:ext cx="16154400" cy="12069235"/>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내용 개체 틀 3"/>
          <p:cNvSpPr>
            <a:spLocks noGrp="1"/>
          </p:cNvSpPr>
          <p:nvPr>
            <p:ph sz="half" idx="2"/>
          </p:nvPr>
        </p:nvSpPr>
        <p:spPr>
          <a:xfrm>
            <a:off x="18592800" y="4267201"/>
            <a:ext cx="16154400" cy="12069235"/>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5" name="날짜 개체 틀 4"/>
          <p:cNvSpPr>
            <a:spLocks noGrp="1"/>
          </p:cNvSpPr>
          <p:nvPr>
            <p:ph type="dt" sz="half" idx="10"/>
          </p:nvPr>
        </p:nvSpPr>
        <p:spPr/>
        <p:txBody>
          <a:bodyPr/>
          <a:lstStyle/>
          <a:p>
            <a:fld id="{D1C3E9B2-73F5-4F26-949E-FB9424825F54}" type="datetimeFigureOut">
              <a:rPr lang="en-US" smtClean="0"/>
              <a:pPr/>
              <a:t>12/30/2014</a:t>
            </a:fld>
            <a:endParaRPr lang="en-US"/>
          </a:p>
        </p:txBody>
      </p:sp>
      <p:sp>
        <p:nvSpPr>
          <p:cNvPr id="6" name="바닥글 개체 틀 5"/>
          <p:cNvSpPr>
            <a:spLocks noGrp="1"/>
          </p:cNvSpPr>
          <p:nvPr>
            <p:ph type="ftr" sz="quarter" idx="11"/>
          </p:nvPr>
        </p:nvSpPr>
        <p:spPr/>
        <p:txBody>
          <a:bodyPr/>
          <a:lstStyle/>
          <a:p>
            <a:endParaRPr lang="en-US"/>
          </a:p>
        </p:txBody>
      </p:sp>
      <p:sp>
        <p:nvSpPr>
          <p:cNvPr id="7" name="슬라이드 번호 개체 틀 6"/>
          <p:cNvSpPr>
            <a:spLocks noGrp="1"/>
          </p:cNvSpPr>
          <p:nvPr>
            <p:ph type="sldNum" sz="quarter" idx="12"/>
          </p:nvPr>
        </p:nvSpPr>
        <p:spPr/>
        <p:txBody>
          <a:bodyPr/>
          <a:lstStyle/>
          <a:p>
            <a:fld id="{CD104A0A-1718-4E7E-A25E-FCDED7D941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en-US"/>
          </a:p>
        </p:txBody>
      </p:sp>
      <p:sp>
        <p:nvSpPr>
          <p:cNvPr id="3" name="텍스트 개체 틀 2"/>
          <p:cNvSpPr>
            <a:spLocks noGrp="1"/>
          </p:cNvSpPr>
          <p:nvPr>
            <p:ph type="body" idx="1"/>
          </p:nvPr>
        </p:nvSpPr>
        <p:spPr>
          <a:xfrm>
            <a:off x="1828800" y="4093635"/>
            <a:ext cx="16160752" cy="1706032"/>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1828800" y="5799667"/>
            <a:ext cx="16160752" cy="10536768"/>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5" name="텍스트 개체 틀 4"/>
          <p:cNvSpPr>
            <a:spLocks noGrp="1"/>
          </p:cNvSpPr>
          <p:nvPr>
            <p:ph type="body" sz="quarter" idx="3"/>
          </p:nvPr>
        </p:nvSpPr>
        <p:spPr>
          <a:xfrm>
            <a:off x="18580102" y="4093635"/>
            <a:ext cx="16167100" cy="1706032"/>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18580102" y="5799667"/>
            <a:ext cx="16167100" cy="10536768"/>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7" name="날짜 개체 틀 6"/>
          <p:cNvSpPr>
            <a:spLocks noGrp="1"/>
          </p:cNvSpPr>
          <p:nvPr>
            <p:ph type="dt" sz="half" idx="10"/>
          </p:nvPr>
        </p:nvSpPr>
        <p:spPr/>
        <p:txBody>
          <a:bodyPr/>
          <a:lstStyle/>
          <a:p>
            <a:fld id="{D1C3E9B2-73F5-4F26-949E-FB9424825F54}" type="datetimeFigureOut">
              <a:rPr lang="en-US" smtClean="0"/>
              <a:pPr/>
              <a:t>12/30/2014</a:t>
            </a:fld>
            <a:endParaRPr lang="en-US"/>
          </a:p>
        </p:txBody>
      </p:sp>
      <p:sp>
        <p:nvSpPr>
          <p:cNvPr id="8" name="바닥글 개체 틀 7"/>
          <p:cNvSpPr>
            <a:spLocks noGrp="1"/>
          </p:cNvSpPr>
          <p:nvPr>
            <p:ph type="ftr" sz="quarter" idx="11"/>
          </p:nvPr>
        </p:nvSpPr>
        <p:spPr/>
        <p:txBody>
          <a:bodyPr/>
          <a:lstStyle/>
          <a:p>
            <a:endParaRPr lang="en-US"/>
          </a:p>
        </p:txBody>
      </p:sp>
      <p:sp>
        <p:nvSpPr>
          <p:cNvPr id="9" name="슬라이드 번호 개체 틀 8"/>
          <p:cNvSpPr>
            <a:spLocks noGrp="1"/>
          </p:cNvSpPr>
          <p:nvPr>
            <p:ph type="sldNum" sz="quarter" idx="12"/>
          </p:nvPr>
        </p:nvSpPr>
        <p:spPr/>
        <p:txBody>
          <a:bodyPr/>
          <a:lstStyle/>
          <a:p>
            <a:fld id="{CD104A0A-1718-4E7E-A25E-FCDED7D941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en-US"/>
          </a:p>
        </p:txBody>
      </p:sp>
      <p:sp>
        <p:nvSpPr>
          <p:cNvPr id="3" name="날짜 개체 틀 2"/>
          <p:cNvSpPr>
            <a:spLocks noGrp="1"/>
          </p:cNvSpPr>
          <p:nvPr>
            <p:ph type="dt" sz="half" idx="10"/>
          </p:nvPr>
        </p:nvSpPr>
        <p:spPr/>
        <p:txBody>
          <a:bodyPr/>
          <a:lstStyle/>
          <a:p>
            <a:fld id="{D1C3E9B2-73F5-4F26-949E-FB9424825F54}" type="datetimeFigureOut">
              <a:rPr lang="en-US" smtClean="0"/>
              <a:pPr/>
              <a:t>12/30/2014</a:t>
            </a:fld>
            <a:endParaRPr lang="en-US"/>
          </a:p>
        </p:txBody>
      </p:sp>
      <p:sp>
        <p:nvSpPr>
          <p:cNvPr id="4" name="바닥글 개체 틀 3"/>
          <p:cNvSpPr>
            <a:spLocks noGrp="1"/>
          </p:cNvSpPr>
          <p:nvPr>
            <p:ph type="ftr" sz="quarter" idx="11"/>
          </p:nvPr>
        </p:nvSpPr>
        <p:spPr/>
        <p:txBody>
          <a:bodyPr/>
          <a:lstStyle/>
          <a:p>
            <a:endParaRPr lang="en-US"/>
          </a:p>
        </p:txBody>
      </p:sp>
      <p:sp>
        <p:nvSpPr>
          <p:cNvPr id="5" name="슬라이드 번호 개체 틀 4"/>
          <p:cNvSpPr>
            <a:spLocks noGrp="1"/>
          </p:cNvSpPr>
          <p:nvPr>
            <p:ph type="sldNum" sz="quarter" idx="12"/>
          </p:nvPr>
        </p:nvSpPr>
        <p:spPr/>
        <p:txBody>
          <a:bodyPr/>
          <a:lstStyle/>
          <a:p>
            <a:fld id="{CD104A0A-1718-4E7E-A25E-FCDED7D941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D1C3E9B2-73F5-4F26-949E-FB9424825F54}" type="datetimeFigureOut">
              <a:rPr lang="en-US" smtClean="0"/>
              <a:pPr/>
              <a:t>12/30/2014</a:t>
            </a:fld>
            <a:endParaRPr lang="en-US"/>
          </a:p>
        </p:txBody>
      </p:sp>
      <p:sp>
        <p:nvSpPr>
          <p:cNvPr id="3" name="바닥글 개체 틀 2"/>
          <p:cNvSpPr>
            <a:spLocks noGrp="1"/>
          </p:cNvSpPr>
          <p:nvPr>
            <p:ph type="ftr" sz="quarter" idx="11"/>
          </p:nvPr>
        </p:nvSpPr>
        <p:spPr/>
        <p:txBody>
          <a:bodyPr/>
          <a:lstStyle/>
          <a:p>
            <a:endParaRPr lang="en-US"/>
          </a:p>
        </p:txBody>
      </p:sp>
      <p:sp>
        <p:nvSpPr>
          <p:cNvPr id="4" name="슬라이드 번호 개체 틀 3"/>
          <p:cNvSpPr>
            <a:spLocks noGrp="1"/>
          </p:cNvSpPr>
          <p:nvPr>
            <p:ph type="sldNum" sz="quarter" idx="12"/>
          </p:nvPr>
        </p:nvSpPr>
        <p:spPr/>
        <p:txBody>
          <a:bodyPr/>
          <a:lstStyle/>
          <a:p>
            <a:fld id="{CD104A0A-1718-4E7E-A25E-FCDED7D941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1828802" y="728133"/>
            <a:ext cx="12033252" cy="3098800"/>
          </a:xfrm>
        </p:spPr>
        <p:txBody>
          <a:bodyPr anchor="b"/>
          <a:lstStyle>
            <a:lvl1pPr algn="l">
              <a:defRPr sz="6900" b="1"/>
            </a:lvl1pPr>
          </a:lstStyle>
          <a:p>
            <a:r>
              <a:rPr lang="ko-KR" altLang="en-US" smtClean="0"/>
              <a:t>마스터 제목 스타일 편집</a:t>
            </a:r>
            <a:endParaRPr lang="en-US"/>
          </a:p>
        </p:txBody>
      </p:sp>
      <p:sp>
        <p:nvSpPr>
          <p:cNvPr id="3" name="내용 개체 틀 2"/>
          <p:cNvSpPr>
            <a:spLocks noGrp="1"/>
          </p:cNvSpPr>
          <p:nvPr>
            <p:ph idx="1"/>
          </p:nvPr>
        </p:nvSpPr>
        <p:spPr>
          <a:xfrm>
            <a:off x="14300200" y="728135"/>
            <a:ext cx="20447000" cy="1560830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텍스트 개체 틀 3"/>
          <p:cNvSpPr>
            <a:spLocks noGrp="1"/>
          </p:cNvSpPr>
          <p:nvPr>
            <p:ph type="body" sz="half" idx="2"/>
          </p:nvPr>
        </p:nvSpPr>
        <p:spPr>
          <a:xfrm>
            <a:off x="1828802" y="3826935"/>
            <a:ext cx="12033252" cy="12509501"/>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D1C3E9B2-73F5-4F26-949E-FB9424825F54}" type="datetimeFigureOut">
              <a:rPr lang="en-US" smtClean="0"/>
              <a:pPr/>
              <a:t>12/30/2014</a:t>
            </a:fld>
            <a:endParaRPr lang="en-US"/>
          </a:p>
        </p:txBody>
      </p:sp>
      <p:sp>
        <p:nvSpPr>
          <p:cNvPr id="6" name="바닥글 개체 틀 5"/>
          <p:cNvSpPr>
            <a:spLocks noGrp="1"/>
          </p:cNvSpPr>
          <p:nvPr>
            <p:ph type="ftr" sz="quarter" idx="11"/>
          </p:nvPr>
        </p:nvSpPr>
        <p:spPr/>
        <p:txBody>
          <a:bodyPr/>
          <a:lstStyle/>
          <a:p>
            <a:endParaRPr lang="en-US"/>
          </a:p>
        </p:txBody>
      </p:sp>
      <p:sp>
        <p:nvSpPr>
          <p:cNvPr id="7" name="슬라이드 번호 개체 틀 6"/>
          <p:cNvSpPr>
            <a:spLocks noGrp="1"/>
          </p:cNvSpPr>
          <p:nvPr>
            <p:ph type="sldNum" sz="quarter" idx="12"/>
          </p:nvPr>
        </p:nvSpPr>
        <p:spPr/>
        <p:txBody>
          <a:bodyPr/>
          <a:lstStyle/>
          <a:p>
            <a:fld id="{CD104A0A-1718-4E7E-A25E-FCDED7D941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7169152" y="12801600"/>
            <a:ext cx="21945600" cy="1511301"/>
          </a:xfrm>
        </p:spPr>
        <p:txBody>
          <a:bodyPr anchor="b"/>
          <a:lstStyle>
            <a:lvl1pPr algn="l">
              <a:defRPr sz="6900" b="1"/>
            </a:lvl1pPr>
          </a:lstStyle>
          <a:p>
            <a:r>
              <a:rPr lang="ko-KR" altLang="en-US" smtClean="0"/>
              <a:t>마스터 제목 스타일 편집</a:t>
            </a:r>
            <a:endParaRPr lang="en-US"/>
          </a:p>
        </p:txBody>
      </p:sp>
      <p:sp>
        <p:nvSpPr>
          <p:cNvPr id="3" name="그림 개체 틀 2"/>
          <p:cNvSpPr>
            <a:spLocks noGrp="1"/>
          </p:cNvSpPr>
          <p:nvPr>
            <p:ph type="pic" idx="1"/>
          </p:nvPr>
        </p:nvSpPr>
        <p:spPr>
          <a:xfrm>
            <a:off x="7169152" y="1634067"/>
            <a:ext cx="21945600" cy="1097280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텍스트 개체 틀 3"/>
          <p:cNvSpPr>
            <a:spLocks noGrp="1"/>
          </p:cNvSpPr>
          <p:nvPr>
            <p:ph type="body" sz="half" idx="2"/>
          </p:nvPr>
        </p:nvSpPr>
        <p:spPr>
          <a:xfrm>
            <a:off x="7169152" y="14312901"/>
            <a:ext cx="21945600" cy="2146299"/>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D1C3E9B2-73F5-4F26-949E-FB9424825F54}" type="datetimeFigureOut">
              <a:rPr lang="en-US" smtClean="0"/>
              <a:pPr/>
              <a:t>12/30/2014</a:t>
            </a:fld>
            <a:endParaRPr lang="en-US"/>
          </a:p>
        </p:txBody>
      </p:sp>
      <p:sp>
        <p:nvSpPr>
          <p:cNvPr id="6" name="바닥글 개체 틀 5"/>
          <p:cNvSpPr>
            <a:spLocks noGrp="1"/>
          </p:cNvSpPr>
          <p:nvPr>
            <p:ph type="ftr" sz="quarter" idx="11"/>
          </p:nvPr>
        </p:nvSpPr>
        <p:spPr/>
        <p:txBody>
          <a:bodyPr/>
          <a:lstStyle/>
          <a:p>
            <a:endParaRPr lang="en-US"/>
          </a:p>
        </p:txBody>
      </p:sp>
      <p:sp>
        <p:nvSpPr>
          <p:cNvPr id="7" name="슬라이드 번호 개체 틀 6"/>
          <p:cNvSpPr>
            <a:spLocks noGrp="1"/>
          </p:cNvSpPr>
          <p:nvPr>
            <p:ph type="sldNum" sz="quarter" idx="12"/>
          </p:nvPr>
        </p:nvSpPr>
        <p:spPr/>
        <p:txBody>
          <a:bodyPr/>
          <a:lstStyle/>
          <a:p>
            <a:fld id="{CD104A0A-1718-4E7E-A25E-FCDED7D941C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1828800" y="732368"/>
            <a:ext cx="32918400" cy="3048000"/>
          </a:xfrm>
          <a:prstGeom prst="rect">
            <a:avLst/>
          </a:prstGeom>
        </p:spPr>
        <p:txBody>
          <a:bodyPr vert="horz" lIns="313502" tIns="156751" rIns="313502" bIns="156751" rtlCol="0" anchor="ctr">
            <a:normAutofit/>
          </a:bodyPr>
          <a:lstStyle/>
          <a:p>
            <a:r>
              <a:rPr lang="ko-KR" altLang="en-US" smtClean="0"/>
              <a:t>마스터 제목 스타일 편집</a:t>
            </a:r>
            <a:endParaRPr lang="en-US"/>
          </a:p>
        </p:txBody>
      </p:sp>
      <p:sp>
        <p:nvSpPr>
          <p:cNvPr id="3" name="텍스트 개체 틀 2"/>
          <p:cNvSpPr>
            <a:spLocks noGrp="1"/>
          </p:cNvSpPr>
          <p:nvPr>
            <p:ph type="body" idx="1"/>
          </p:nvPr>
        </p:nvSpPr>
        <p:spPr>
          <a:xfrm>
            <a:off x="1828800" y="4267201"/>
            <a:ext cx="32918400" cy="12069235"/>
          </a:xfrm>
          <a:prstGeom prst="rect">
            <a:avLst/>
          </a:prstGeom>
        </p:spPr>
        <p:txBody>
          <a:bodyPr vert="horz" lIns="313502" tIns="156751" rIns="313502" bIns="156751"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날짜 개체 틀 3"/>
          <p:cNvSpPr>
            <a:spLocks noGrp="1"/>
          </p:cNvSpPr>
          <p:nvPr>
            <p:ph type="dt" sz="half" idx="2"/>
          </p:nvPr>
        </p:nvSpPr>
        <p:spPr>
          <a:xfrm>
            <a:off x="1828800" y="16950268"/>
            <a:ext cx="8534400" cy="973667"/>
          </a:xfrm>
          <a:prstGeom prst="rect">
            <a:avLst/>
          </a:prstGeom>
        </p:spPr>
        <p:txBody>
          <a:bodyPr vert="horz" lIns="313502" tIns="156751" rIns="313502" bIns="156751" rtlCol="0" anchor="ctr"/>
          <a:lstStyle>
            <a:lvl1pPr algn="l">
              <a:defRPr sz="4100">
                <a:solidFill>
                  <a:schemeClr val="tx1">
                    <a:tint val="75000"/>
                  </a:schemeClr>
                </a:solidFill>
              </a:defRPr>
            </a:lvl1pPr>
          </a:lstStyle>
          <a:p>
            <a:fld id="{D1C3E9B2-73F5-4F26-949E-FB9424825F54}" type="datetimeFigureOut">
              <a:rPr lang="en-US" smtClean="0"/>
              <a:pPr/>
              <a:t>12/30/2014</a:t>
            </a:fld>
            <a:endParaRPr lang="en-US"/>
          </a:p>
        </p:txBody>
      </p:sp>
      <p:sp>
        <p:nvSpPr>
          <p:cNvPr id="5" name="바닥글 개체 틀 4"/>
          <p:cNvSpPr>
            <a:spLocks noGrp="1"/>
          </p:cNvSpPr>
          <p:nvPr>
            <p:ph type="ftr" sz="quarter" idx="3"/>
          </p:nvPr>
        </p:nvSpPr>
        <p:spPr>
          <a:xfrm>
            <a:off x="12496800" y="16950268"/>
            <a:ext cx="11582400" cy="973667"/>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슬라이드 번호 개체 틀 5"/>
          <p:cNvSpPr>
            <a:spLocks noGrp="1"/>
          </p:cNvSpPr>
          <p:nvPr>
            <p:ph type="sldNum" sz="quarter" idx="4"/>
          </p:nvPr>
        </p:nvSpPr>
        <p:spPr>
          <a:xfrm>
            <a:off x="26212800" y="16950268"/>
            <a:ext cx="8534400" cy="973667"/>
          </a:xfrm>
          <a:prstGeom prst="rect">
            <a:avLst/>
          </a:prstGeom>
        </p:spPr>
        <p:txBody>
          <a:bodyPr vert="horz" lIns="313502" tIns="156751" rIns="313502" bIns="156751" rtlCol="0" anchor="ctr"/>
          <a:lstStyle>
            <a:lvl1pPr algn="r">
              <a:defRPr sz="4100">
                <a:solidFill>
                  <a:schemeClr val="tx1">
                    <a:tint val="75000"/>
                  </a:schemeClr>
                </a:solidFill>
              </a:defRPr>
            </a:lvl1pPr>
          </a:lstStyle>
          <a:p>
            <a:fld id="{CD104A0A-1718-4E7E-A25E-FCDED7D941C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emf"/><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emf"/><Relationship Id="rId21" Type="http://schemas.openxmlformats.org/officeDocument/2006/relationships/image" Target="../media/image20.png"/><Relationship Id="rId7" Type="http://schemas.openxmlformats.org/officeDocument/2006/relationships/image" Target="../media/image6.emf"/><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tiff"/><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7.xml"/><Relationship Id="rId6" Type="http://schemas.openxmlformats.org/officeDocument/2006/relationships/image" Target="../media/image5.emf"/><Relationship Id="rId11" Type="http://schemas.openxmlformats.org/officeDocument/2006/relationships/image" Target="../media/image10.png"/><Relationship Id="rId5" Type="http://schemas.openxmlformats.org/officeDocument/2006/relationships/image" Target="../media/image4.emf"/><Relationship Id="rId15" Type="http://schemas.openxmlformats.org/officeDocument/2006/relationships/image" Target="../media/image14.png"/><Relationship Id="rId10" Type="http://schemas.openxmlformats.org/officeDocument/2006/relationships/image" Target="../media/image9.emf"/><Relationship Id="rId19" Type="http://schemas.openxmlformats.org/officeDocument/2006/relationships/image" Target="../media/image18.png"/><Relationship Id="rId4" Type="http://schemas.openxmlformats.org/officeDocument/2006/relationships/image" Target="../media/image3.emf"/><Relationship Id="rId9" Type="http://schemas.openxmlformats.org/officeDocument/2006/relationships/image" Target="../media/image8.emf"/><Relationship Id="rId1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직사각형 89"/>
          <p:cNvSpPr/>
          <p:nvPr/>
        </p:nvSpPr>
        <p:spPr bwMode="auto">
          <a:xfrm>
            <a:off x="0" y="0"/>
            <a:ext cx="36576000" cy="18288000"/>
          </a:xfrm>
          <a:prstGeom prst="rect">
            <a:avLst/>
          </a:prstGeom>
          <a:noFill/>
          <a:ln w="9525" cap="flat" cmpd="sng" algn="ctr">
            <a:solidFill>
              <a:schemeClr val="tx1"/>
            </a:solidFill>
            <a:prstDash val="solid"/>
            <a:round/>
            <a:headEnd type="none" w="med" len="med"/>
            <a:tailEnd type="none" w="med" len="med"/>
          </a:ln>
          <a:effectLst/>
        </p:spPr>
        <p:txBody>
          <a:bodyPr vert="horz" wrap="square" lIns="69668" tIns="34834" rIns="69668" bIns="34834" numCol="1" rtlCol="0" anchor="t" anchorCtr="0" compatLnSpc="1">
            <a:prstTxWarp prst="textNoShape">
              <a:avLst/>
            </a:prstTxWarp>
          </a:bodyPr>
          <a:lstStyle/>
          <a:p>
            <a:pPr defTabSz="2529099"/>
            <a:endParaRPr lang="en-US" dirty="0" smtClean="0">
              <a:latin typeface="굴림" pitchFamily="50" charset="-127"/>
              <a:ea typeface="굴림" pitchFamily="50" charset="-127"/>
            </a:endParaRPr>
          </a:p>
        </p:txBody>
      </p:sp>
      <p:sp>
        <p:nvSpPr>
          <p:cNvPr id="91" name="직사각형 90"/>
          <p:cNvSpPr/>
          <p:nvPr/>
        </p:nvSpPr>
        <p:spPr>
          <a:xfrm>
            <a:off x="0" y="127"/>
            <a:ext cx="36576000" cy="2375121"/>
          </a:xfrm>
          <a:prstGeom prst="rect">
            <a:avLst/>
          </a:prstGeom>
          <a:solidFill>
            <a:srgbClr val="6A7F1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69668" tIns="34834" rIns="69668" bIns="34834" anchor="ctr"/>
          <a:lstStyle/>
          <a:p>
            <a:pPr algn="ctr">
              <a:defRPr/>
            </a:pPr>
            <a:endParaRPr lang="en-US" dirty="0"/>
          </a:p>
        </p:txBody>
      </p:sp>
      <p:pic>
        <p:nvPicPr>
          <p:cNvPr id="92" name="그림 91" descr="psulogo_horiz_msword.tif"/>
          <p:cNvPicPr>
            <a:picLocks noChangeAspect="1"/>
          </p:cNvPicPr>
          <p:nvPr/>
        </p:nvPicPr>
        <p:blipFill>
          <a:blip r:embed="rId2" cstate="print"/>
          <a:stretch>
            <a:fillRect/>
          </a:stretch>
        </p:blipFill>
        <p:spPr>
          <a:xfrm>
            <a:off x="292778" y="359742"/>
            <a:ext cx="5227357" cy="1042555"/>
          </a:xfrm>
          <a:prstGeom prst="rect">
            <a:avLst/>
          </a:prstGeom>
        </p:spPr>
      </p:pic>
      <p:sp>
        <p:nvSpPr>
          <p:cNvPr id="93" name="TextBox 92"/>
          <p:cNvSpPr txBox="1"/>
          <p:nvPr/>
        </p:nvSpPr>
        <p:spPr>
          <a:xfrm>
            <a:off x="6553200" y="431032"/>
            <a:ext cx="25706856" cy="1600438"/>
          </a:xfrm>
          <a:prstGeom prst="rect">
            <a:avLst/>
          </a:prstGeom>
          <a:noFill/>
        </p:spPr>
        <p:txBody>
          <a:bodyPr wrap="square" rtlCol="0">
            <a:spAutoFit/>
          </a:bodyPr>
          <a:lstStyle/>
          <a:p>
            <a:pPr algn="ctr"/>
            <a:r>
              <a:rPr lang="en-US" sz="5200" b="1" dirty="0" smtClean="0">
                <a:latin typeface="Calibri" pitchFamily="34" charset="0"/>
                <a:cs typeface="FrankRuehl" pitchFamily="34" charset="-79"/>
              </a:rPr>
              <a:t>Investigating Household Bicycle Ownership</a:t>
            </a:r>
            <a:r>
              <a:rPr lang="en-US" sz="5200" b="1" baseline="0" dirty="0" smtClean="0">
                <a:latin typeface="Calibri" pitchFamily="34" charset="0"/>
                <a:cs typeface="FrankRuehl" pitchFamily="34" charset="-79"/>
              </a:rPr>
              <a:t> Levels: A Tale of Two Market Segments</a:t>
            </a:r>
          </a:p>
          <a:p>
            <a:pPr algn="ctr"/>
            <a:r>
              <a:rPr lang="en-US" sz="4400" b="1" dirty="0" smtClean="0">
                <a:effectLst>
                  <a:outerShdw blurRad="38100" dist="38100" dir="2700000" algn="tl">
                    <a:srgbClr val="000000">
                      <a:alpha val="43137"/>
                    </a:srgbClr>
                  </a:outerShdw>
                </a:effectLst>
                <a:latin typeface="Calibri" pitchFamily="34" charset="0"/>
                <a:cs typeface="FrankRuehl" pitchFamily="34" charset="-79"/>
              </a:rPr>
              <a:t>Roger B. Chen, PhD, </a:t>
            </a:r>
            <a:r>
              <a:rPr lang="en-US" sz="4400" b="1" dirty="0" err="1" smtClean="0">
                <a:effectLst>
                  <a:outerShdw blurRad="38100" dist="38100" dir="2700000" algn="tl">
                    <a:srgbClr val="000000">
                      <a:alpha val="43137"/>
                    </a:srgbClr>
                  </a:outerShdw>
                </a:effectLst>
                <a:latin typeface="Calibri" pitchFamily="34" charset="0"/>
                <a:cs typeface="FrankRuehl" pitchFamily="34" charset="-79"/>
              </a:rPr>
              <a:t>Yunemi</a:t>
            </a:r>
            <a:r>
              <a:rPr lang="en-US" sz="4400" b="1" dirty="0" smtClean="0">
                <a:effectLst>
                  <a:outerShdw blurRad="38100" dist="38100" dir="2700000" algn="tl">
                    <a:srgbClr val="000000">
                      <a:alpha val="43137"/>
                    </a:srgbClr>
                  </a:outerShdw>
                </a:effectLst>
                <a:latin typeface="Calibri" pitchFamily="34" charset="0"/>
                <a:cs typeface="FrankRuehl" pitchFamily="34" charset="-79"/>
              </a:rPr>
              <a:t> </a:t>
            </a:r>
            <a:r>
              <a:rPr lang="en-US" sz="4400" b="1" baseline="0" dirty="0" smtClean="0">
                <a:effectLst>
                  <a:outerShdw blurRad="38100" dist="38100" dir="2700000" algn="tl">
                    <a:srgbClr val="000000">
                      <a:alpha val="43137"/>
                    </a:srgbClr>
                  </a:outerShdw>
                </a:effectLst>
                <a:latin typeface="Calibri" pitchFamily="34" charset="0"/>
                <a:cs typeface="FrankRuehl" pitchFamily="34" charset="-79"/>
              </a:rPr>
              <a:t>Jang </a:t>
            </a:r>
            <a:endParaRPr lang="en-US" sz="4400" b="1" dirty="0">
              <a:effectLst>
                <a:outerShdw blurRad="38100" dist="38100" dir="2700000" algn="tl">
                  <a:srgbClr val="000000">
                    <a:alpha val="43137"/>
                  </a:srgbClr>
                </a:outerShdw>
              </a:effectLst>
              <a:latin typeface="Calibri" pitchFamily="34" charset="0"/>
              <a:cs typeface="FrankRuehl" pitchFamily="34" charset="-79"/>
            </a:endParaRPr>
          </a:p>
        </p:txBody>
      </p:sp>
      <p:sp>
        <p:nvSpPr>
          <p:cNvPr id="94" name="직사각형 93"/>
          <p:cNvSpPr/>
          <p:nvPr/>
        </p:nvSpPr>
        <p:spPr bwMode="auto">
          <a:xfrm>
            <a:off x="286000" y="3284943"/>
            <a:ext cx="9107841" cy="6651146"/>
          </a:xfrm>
          <a:prstGeom prst="rect">
            <a:avLst/>
          </a:prstGeom>
          <a:noFill/>
          <a:ln w="3175" cap="flat" cmpd="sng" algn="ctr">
            <a:solidFill>
              <a:srgbClr val="A8B400"/>
            </a:solidFill>
            <a:prstDash val="solid"/>
            <a:round/>
            <a:headEnd type="none" w="med" len="med"/>
            <a:tailEnd type="none" w="med" len="med"/>
          </a:ln>
          <a:effectLst/>
        </p:spPr>
        <p:txBody>
          <a:bodyPr vert="horz" wrap="square" lIns="164592" tIns="201168" rIns="164592" bIns="365760" numCol="1" rtlCol="0" anchor="t" anchorCtr="0" compatLnSpc="1">
            <a:prstTxWarp prst="textNoShape">
              <a:avLst/>
            </a:prstTxWarp>
            <a:noAutofit/>
          </a:bodyPr>
          <a:lstStyle/>
          <a:p>
            <a:pPr algn="just" defTabSz="2529099" latinLnBrk="0"/>
            <a:r>
              <a:rPr lang="en-US" sz="2200" baseline="0" dirty="0" smtClean="0">
                <a:latin typeface="Calibri" pitchFamily="34" charset="0"/>
                <a:cs typeface="Calibri" pitchFamily="34" charset="0"/>
              </a:rPr>
              <a:t>This study investigates two market segments for bicycle ownership, based on household bicycle ownership count observations from the Oregon Household Travel Survey (OHAS). We address the problem of analyzing latent market segments based on bicycle ownership counts and household attributes typically found in conventional surveys. To investigate their relationship, a two-regime or latent class Poisson model was estimated for bicycle ownership levels, using household attributes to explain both the ownership levels and the latent class memberships. The results showed that the two regimes represented two distinct market segments comprised of (</a:t>
            </a:r>
            <a:r>
              <a:rPr lang="en-US" sz="2200" baseline="0" dirty="0" err="1" smtClean="0">
                <a:latin typeface="Calibri" pitchFamily="34" charset="0"/>
                <a:cs typeface="Calibri" pitchFamily="34" charset="0"/>
              </a:rPr>
              <a:t>i</a:t>
            </a:r>
            <a:r>
              <a:rPr lang="en-US" sz="2200" baseline="0" dirty="0" smtClean="0">
                <a:latin typeface="Calibri" pitchFamily="34" charset="0"/>
                <a:cs typeface="Calibri" pitchFamily="34" charset="0"/>
              </a:rPr>
              <a:t>) households that own bicycles and (ii) those that have selected out of bicycle ownership. The second segment was particularly important since they were unlikely influenced by improved bicycle infrastructure investments. The decision on the number of bikes to own, conditional on deciding to own a bicycle, was influenced more by lifecycle characteristics of households relative to the decision to own a bicycle. Interestingly the results showed contrast in the impacts of specific variables on both the decision to adopt bicycles, and the latter decision on number of bicycles to own. Some factors that positively affected the likelihood of owning bicycles had opposite effects on conditional decision of the number of bicycles to own.</a:t>
            </a:r>
            <a:endParaRPr lang="en-US" sz="2200" dirty="0" smtClean="0">
              <a:latin typeface="Calibri" pitchFamily="34" charset="0"/>
              <a:ea typeface="굴림" pitchFamily="50" charset="-127"/>
              <a:cs typeface="Calibri" pitchFamily="34" charset="0"/>
            </a:endParaRPr>
          </a:p>
        </p:txBody>
      </p:sp>
      <p:pic>
        <p:nvPicPr>
          <p:cNvPr id="95" name="그림 94" descr="Rplot_oregon.emf"/>
          <p:cNvPicPr>
            <a:picLocks noChangeAspect="1"/>
          </p:cNvPicPr>
          <p:nvPr/>
        </p:nvPicPr>
        <p:blipFill>
          <a:blip r:embed="rId3" cstate="print"/>
          <a:stretch>
            <a:fillRect/>
          </a:stretch>
        </p:blipFill>
        <p:spPr>
          <a:xfrm>
            <a:off x="9647040" y="3514761"/>
            <a:ext cx="3693195" cy="3108960"/>
          </a:xfrm>
          <a:prstGeom prst="rect">
            <a:avLst/>
          </a:prstGeom>
        </p:spPr>
      </p:pic>
      <p:sp>
        <p:nvSpPr>
          <p:cNvPr id="96" name="직사각형 95"/>
          <p:cNvSpPr/>
          <p:nvPr/>
        </p:nvSpPr>
        <p:spPr bwMode="auto">
          <a:xfrm>
            <a:off x="286000" y="10817553"/>
            <a:ext cx="9107841" cy="7255440"/>
          </a:xfrm>
          <a:prstGeom prst="rect">
            <a:avLst/>
          </a:prstGeom>
          <a:noFill/>
          <a:ln w="3175" cap="flat" cmpd="sng" algn="ctr">
            <a:solidFill>
              <a:srgbClr val="A8B400"/>
            </a:solidFill>
            <a:prstDash val="solid"/>
            <a:round/>
            <a:headEnd type="none" w="med" len="med"/>
            <a:tailEnd type="none" w="med" len="med"/>
          </a:ln>
          <a:effectLst/>
        </p:spPr>
        <p:txBody>
          <a:bodyPr vert="horz" wrap="square" lIns="164592" tIns="201168" rIns="164592" bIns="365760" numCol="1" rtlCol="0" anchor="t" anchorCtr="0" compatLnSpc="1">
            <a:prstTxWarp prst="textNoShape">
              <a:avLst/>
            </a:prstTxWarp>
            <a:noAutofit/>
          </a:bodyPr>
          <a:lstStyle/>
          <a:p>
            <a:pPr algn="just" defTabSz="2529099" latinLnBrk="0">
              <a:buFont typeface="Arial" charset="0"/>
              <a:buChar char="•"/>
            </a:pPr>
            <a:r>
              <a:rPr lang="en-US" sz="2200" baseline="0" dirty="0" smtClean="0">
                <a:solidFill>
                  <a:schemeClr val="tx1"/>
                </a:solidFill>
                <a:latin typeface="Calibri" pitchFamily="34" charset="0"/>
                <a:cs typeface="Calibri" pitchFamily="34" charset="0"/>
              </a:rPr>
              <a:t>A two-regime or latent class Poisson model is estimated for bicycle ownership levels, using </a:t>
            </a:r>
            <a:r>
              <a:rPr lang="en-US" sz="2200" baseline="0" dirty="0" smtClean="0">
                <a:latin typeface="Calibri" pitchFamily="34" charset="0"/>
                <a:cs typeface="Calibri" pitchFamily="34" charset="0"/>
              </a:rPr>
              <a:t>households attributes to explain both the ownership levels and the latent class memberships. </a:t>
            </a:r>
            <a:r>
              <a:rPr lang="en-US" sz="2200" baseline="0" dirty="0" smtClean="0">
                <a:latin typeface="Calibri" pitchFamily="34" charset="0"/>
                <a:ea typeface="굴림" pitchFamily="50" charset="-127"/>
                <a:cs typeface="Calibri" pitchFamily="34" charset="0"/>
              </a:rPr>
              <a:t>The two regime model to account for zero mass observations consists of three parts.  </a:t>
            </a:r>
            <a:endParaRPr lang="en-US" sz="2200" baseline="0" dirty="0" smtClean="0">
              <a:latin typeface="Calibri" pitchFamily="34" charset="0"/>
              <a:cs typeface="Calibri" pitchFamily="34" charset="0"/>
            </a:endParaRPr>
          </a:p>
          <a:p>
            <a:pPr marL="514350" indent="-514350" algn="just" defTabSz="2529099" latinLnBrk="0">
              <a:buFont typeface="Arial" charset="0"/>
              <a:buNone/>
            </a:pPr>
            <a:r>
              <a:rPr lang="en-US" sz="2200" baseline="0" dirty="0" smtClean="0">
                <a:latin typeface="Calibri" pitchFamily="34" charset="0"/>
                <a:cs typeface="Calibri" pitchFamily="34" charset="0"/>
              </a:rPr>
              <a:t>(</a:t>
            </a:r>
            <a:r>
              <a:rPr lang="en-US" sz="2200" baseline="0" dirty="0" err="1" smtClean="0">
                <a:latin typeface="Calibri" pitchFamily="34" charset="0"/>
                <a:cs typeface="Calibri" pitchFamily="34" charset="0"/>
              </a:rPr>
              <a:t>i</a:t>
            </a:r>
            <a:r>
              <a:rPr lang="en-US" sz="2200" baseline="0" dirty="0" smtClean="0">
                <a:latin typeface="Calibri" pitchFamily="34" charset="0"/>
                <a:cs typeface="Calibri" pitchFamily="34" charset="0"/>
              </a:rPr>
              <a:t>) </a:t>
            </a:r>
            <a:r>
              <a:rPr lang="en-US" sz="2200" b="1" baseline="0" dirty="0" smtClean="0">
                <a:solidFill>
                  <a:srgbClr val="3F3FC1"/>
                </a:solidFill>
                <a:latin typeface="Calibri" pitchFamily="34" charset="0"/>
                <a:cs typeface="Calibri" pitchFamily="34" charset="0"/>
              </a:rPr>
              <a:t>Latent class model choice </a:t>
            </a:r>
            <a:r>
              <a:rPr lang="en-US" sz="2200" baseline="0" dirty="0" smtClean="0">
                <a:latin typeface="Calibri" pitchFamily="34" charset="0"/>
                <a:cs typeface="Calibri" pitchFamily="34" charset="0"/>
              </a:rPr>
              <a:t>: The first part describes decisions to participate in the zero regime though a latent construct. A household will likely belong to the bike ownership regime, given that the household’s scaled latent propensity exceeds zero.</a:t>
            </a:r>
          </a:p>
          <a:p>
            <a:pPr marL="514350" indent="-514350" algn="just" defTabSz="2529099" latinLnBrk="0">
              <a:buFont typeface="Arial" charset="0"/>
              <a:buAutoNum type="romanLcParenBoth"/>
            </a:pPr>
            <a:endParaRPr lang="en-US" sz="2200" baseline="0" dirty="0" smtClean="0">
              <a:latin typeface="Calibri" pitchFamily="34" charset="0"/>
              <a:cs typeface="Calibri" pitchFamily="34" charset="0"/>
            </a:endParaRPr>
          </a:p>
          <a:p>
            <a:pPr marL="514350" indent="-514350" algn="just" defTabSz="2529099" latinLnBrk="0">
              <a:buFont typeface="Arial" charset="0"/>
              <a:buAutoNum type="romanLcParenBoth"/>
            </a:pPr>
            <a:endParaRPr lang="en-US" sz="2200" baseline="0" dirty="0" smtClean="0">
              <a:latin typeface="Calibri" pitchFamily="34" charset="0"/>
              <a:cs typeface="Calibri" pitchFamily="34" charset="0"/>
            </a:endParaRPr>
          </a:p>
          <a:p>
            <a:pPr marL="514350" indent="-514350" algn="just" defTabSz="2529099" latinLnBrk="0">
              <a:buFont typeface="Arial" charset="0"/>
              <a:buAutoNum type="romanLcParenBoth"/>
            </a:pPr>
            <a:endParaRPr lang="en-US" sz="2200" baseline="0" dirty="0" smtClean="0">
              <a:latin typeface="Calibri" pitchFamily="34" charset="0"/>
              <a:cs typeface="Calibri" pitchFamily="34" charset="0"/>
            </a:endParaRPr>
          </a:p>
          <a:p>
            <a:pPr marL="514350" indent="-514350" algn="just" defTabSz="2529099" latinLnBrk="0">
              <a:buFont typeface="Arial" charset="0"/>
              <a:buNone/>
            </a:pPr>
            <a:r>
              <a:rPr lang="en-US" sz="2200" baseline="0" dirty="0" smtClean="0">
                <a:latin typeface="Calibri" pitchFamily="34" charset="0"/>
                <a:cs typeface="Calibri" pitchFamily="34" charset="0"/>
              </a:rPr>
              <a:t>                                                </a:t>
            </a:r>
          </a:p>
          <a:p>
            <a:pPr marL="514350" indent="-514350" algn="just" defTabSz="2529099" latinLnBrk="0">
              <a:buFont typeface="Arial" charset="0"/>
              <a:buNone/>
            </a:pPr>
            <a:r>
              <a:rPr lang="en-US" sz="2200" baseline="0" dirty="0" smtClean="0">
                <a:solidFill>
                  <a:schemeClr val="tx1">
                    <a:lumMod val="85000"/>
                    <a:lumOff val="15000"/>
                  </a:schemeClr>
                </a:solidFill>
                <a:latin typeface="Calibri" pitchFamily="34" charset="0"/>
                <a:cs typeface="Calibri" pitchFamily="34" charset="0"/>
              </a:rPr>
              <a:t>                </a:t>
            </a:r>
            <a:r>
              <a:rPr lang="en-US" sz="1800" baseline="0" dirty="0" smtClean="0">
                <a:solidFill>
                  <a:schemeClr val="tx1">
                    <a:lumMod val="85000"/>
                    <a:lumOff val="15000"/>
                  </a:schemeClr>
                </a:solidFill>
                <a:latin typeface="+mj-lt"/>
                <a:cs typeface="Calibri" pitchFamily="34" charset="0"/>
              </a:rPr>
              <a:t>where </a:t>
            </a:r>
            <a:r>
              <a:rPr lang="el-GR" sz="1800" baseline="0" dirty="0" smtClean="0">
                <a:solidFill>
                  <a:schemeClr val="tx1">
                    <a:lumMod val="85000"/>
                    <a:lumOff val="15000"/>
                  </a:schemeClr>
                </a:solidFill>
                <a:latin typeface="+mj-lt"/>
                <a:ea typeface="Malgun Gothic"/>
                <a:cs typeface="Calibri" pitchFamily="34" charset="0"/>
              </a:rPr>
              <a:t>Φ</a:t>
            </a:r>
            <a:r>
              <a:rPr lang="en-US" sz="1800" baseline="0" dirty="0" smtClean="0">
                <a:solidFill>
                  <a:schemeClr val="tx1">
                    <a:lumMod val="85000"/>
                    <a:lumOff val="15000"/>
                  </a:schemeClr>
                </a:solidFill>
                <a:latin typeface="+mj-lt"/>
                <a:ea typeface="Malgun Gothic"/>
                <a:cs typeface="Calibri" pitchFamily="34" charset="0"/>
              </a:rPr>
              <a:t>(.) : the standardized cumulative normal distribution.</a:t>
            </a:r>
            <a:endParaRPr lang="en-US" sz="1800" baseline="0" dirty="0" smtClean="0">
              <a:solidFill>
                <a:schemeClr val="tx1">
                  <a:lumMod val="85000"/>
                  <a:lumOff val="15000"/>
                </a:schemeClr>
              </a:solidFill>
              <a:latin typeface="+mj-lt"/>
              <a:cs typeface="Calibri" pitchFamily="34" charset="0"/>
            </a:endParaRPr>
          </a:p>
          <a:p>
            <a:pPr marL="514350" indent="-514350" algn="just" defTabSz="2529099" latinLnBrk="0">
              <a:buFont typeface="Arial" charset="0"/>
              <a:buNone/>
            </a:pPr>
            <a:r>
              <a:rPr lang="en-US" sz="2200" baseline="0" dirty="0" smtClean="0">
                <a:latin typeface="Calibri" pitchFamily="34" charset="0"/>
                <a:cs typeface="Calibri" pitchFamily="34" charset="0"/>
              </a:rPr>
              <a:t>(ii) </a:t>
            </a:r>
            <a:r>
              <a:rPr lang="en-US" sz="2200" b="1" baseline="0" dirty="0" smtClean="0">
                <a:solidFill>
                  <a:srgbClr val="3F3FC1"/>
                </a:solidFill>
                <a:latin typeface="Calibri" pitchFamily="34" charset="0"/>
                <a:cs typeface="Calibri" pitchFamily="34" charset="0"/>
              </a:rPr>
              <a:t>Poisson  count model</a:t>
            </a:r>
            <a:r>
              <a:rPr lang="en-US" sz="2200" baseline="0" dirty="0" smtClean="0">
                <a:latin typeface="Calibri" pitchFamily="34" charset="0"/>
                <a:cs typeface="Calibri" pitchFamily="34" charset="0"/>
              </a:rPr>
              <a:t>:</a:t>
            </a:r>
            <a:r>
              <a:rPr lang="en-US" sz="2200" dirty="0" smtClean="0">
                <a:latin typeface="Calibri" pitchFamily="34" charset="0"/>
                <a:cs typeface="Calibri" pitchFamily="34" charset="0"/>
              </a:rPr>
              <a:t> T</a:t>
            </a:r>
            <a:r>
              <a:rPr kumimoji="1" lang="en-US" sz="2200" kern="1200" dirty="0" smtClean="0">
                <a:solidFill>
                  <a:schemeClr val="tx1"/>
                </a:solidFill>
                <a:latin typeface="Calibri" pitchFamily="34" charset="0"/>
                <a:ea typeface="Gulim" pitchFamily="34" charset="-127"/>
                <a:cs typeface="+mn-cs"/>
              </a:rPr>
              <a:t>he number of bicycles owned  by a household </a:t>
            </a:r>
            <a:r>
              <a:rPr kumimoji="1" lang="en-US" sz="2200" i="1" kern="1200" dirty="0" err="1" smtClean="0">
                <a:solidFill>
                  <a:schemeClr val="tx1"/>
                </a:solidFill>
                <a:latin typeface="Calibri" pitchFamily="34" charset="0"/>
                <a:ea typeface="Gulim" pitchFamily="34" charset="-127"/>
                <a:cs typeface="+mn-cs"/>
              </a:rPr>
              <a:t>i</a:t>
            </a:r>
            <a:r>
              <a:rPr kumimoji="1" lang="en-US" sz="2200" kern="1200" dirty="0" smtClean="0">
                <a:solidFill>
                  <a:schemeClr val="tx1"/>
                </a:solidFill>
                <a:latin typeface="Calibri" pitchFamily="34" charset="0"/>
                <a:ea typeface="Gulim" pitchFamily="34" charset="-127"/>
                <a:cs typeface="+mn-cs"/>
              </a:rPr>
              <a:t> is assumed to be generated by a Poisson distribution. </a:t>
            </a:r>
          </a:p>
          <a:p>
            <a:pPr marL="514350" indent="-514350" algn="just" defTabSz="2529099" latinLnBrk="0">
              <a:buFont typeface="Arial" charset="0"/>
              <a:buAutoNum type="romanLcParenBoth"/>
            </a:pPr>
            <a:endParaRPr lang="en-US" sz="2200" baseline="0" dirty="0" smtClean="0">
              <a:latin typeface="Calibri" pitchFamily="34" charset="0"/>
              <a:cs typeface="Calibri" pitchFamily="34" charset="0"/>
            </a:endParaRPr>
          </a:p>
          <a:p>
            <a:pPr marL="514350" indent="-514350" algn="just" defTabSz="2529099" latinLnBrk="0">
              <a:buFont typeface="Arial" charset="0"/>
              <a:buAutoNum type="romanLcParenBoth"/>
            </a:pPr>
            <a:endParaRPr lang="en-US" sz="2200" baseline="0" dirty="0" smtClean="0">
              <a:latin typeface="Calibri" pitchFamily="34" charset="0"/>
              <a:cs typeface="Calibri" pitchFamily="34" charset="0"/>
            </a:endParaRPr>
          </a:p>
          <a:p>
            <a:pPr marL="514350" indent="-514350" algn="just" defTabSz="2529099" latinLnBrk="0">
              <a:buFont typeface="Arial" charset="0"/>
              <a:buNone/>
            </a:pPr>
            <a:r>
              <a:rPr lang="en-US" sz="2200" baseline="0" dirty="0" smtClean="0">
                <a:latin typeface="Calibri" pitchFamily="34" charset="0"/>
                <a:cs typeface="Calibri" pitchFamily="34" charset="0"/>
              </a:rPr>
              <a:t>(iii</a:t>
            </a:r>
            <a:r>
              <a:rPr lang="en-US" sz="2200" b="1" baseline="0" dirty="0" smtClean="0">
                <a:solidFill>
                  <a:srgbClr val="4D5C0C"/>
                </a:solidFill>
                <a:latin typeface="Calibri" pitchFamily="34" charset="0"/>
                <a:cs typeface="Calibri" pitchFamily="34" charset="0"/>
              </a:rPr>
              <a:t>) </a:t>
            </a:r>
            <a:r>
              <a:rPr lang="en-US" sz="2200" b="1" baseline="0" dirty="0" smtClean="0">
                <a:solidFill>
                  <a:srgbClr val="3F3FC1"/>
                </a:solidFill>
                <a:latin typeface="Calibri" pitchFamily="34" charset="0"/>
                <a:cs typeface="Calibri" pitchFamily="34" charset="0"/>
              </a:rPr>
              <a:t>Joint  density function</a:t>
            </a:r>
          </a:p>
        </p:txBody>
      </p:sp>
      <p:sp>
        <p:nvSpPr>
          <p:cNvPr id="97" name="직사각형 96"/>
          <p:cNvSpPr/>
          <p:nvPr/>
        </p:nvSpPr>
        <p:spPr bwMode="auto">
          <a:xfrm>
            <a:off x="25069800" y="10152112"/>
            <a:ext cx="11201400" cy="7297688"/>
          </a:xfrm>
          <a:prstGeom prst="rect">
            <a:avLst/>
          </a:prstGeom>
          <a:noFill/>
          <a:ln w="3175" cap="flat" cmpd="sng" algn="ctr">
            <a:solidFill>
              <a:srgbClr val="A8B400"/>
            </a:solidFill>
            <a:prstDash val="solid"/>
            <a:round/>
            <a:headEnd type="none" w="med" len="med"/>
            <a:tailEnd type="none" w="med" len="med"/>
          </a:ln>
          <a:effectLst/>
        </p:spPr>
        <p:txBody>
          <a:bodyPr vert="horz" wrap="square" lIns="164592" tIns="201168" rIns="164592" bIns="365760" numCol="1" rtlCol="0" anchor="t" anchorCtr="0" compatLnSpc="1">
            <a:prstTxWarp prst="textNoShape">
              <a:avLst/>
            </a:prstTxWarp>
            <a:noAutofit/>
          </a:bodyPr>
          <a:lstStyle/>
          <a:p>
            <a:pPr algn="just" defTabSz="2529099" latinLnBrk="0"/>
            <a:endParaRPr lang="en-US" sz="2200" dirty="0" smtClean="0">
              <a:latin typeface="Calibri" pitchFamily="34" charset="0"/>
              <a:ea typeface="굴림" pitchFamily="50" charset="-127"/>
              <a:cs typeface="Calibri" pitchFamily="34" charset="0"/>
            </a:endParaRPr>
          </a:p>
        </p:txBody>
      </p:sp>
      <p:sp>
        <p:nvSpPr>
          <p:cNvPr id="98" name="직사각형 97"/>
          <p:cNvSpPr/>
          <p:nvPr/>
        </p:nvSpPr>
        <p:spPr bwMode="auto">
          <a:xfrm>
            <a:off x="25200768" y="10134600"/>
            <a:ext cx="10994232" cy="7239000"/>
          </a:xfrm>
          <a:prstGeom prst="rect">
            <a:avLst/>
          </a:prstGeom>
          <a:noFill/>
          <a:ln w="3175" cap="flat" cmpd="sng" algn="ctr">
            <a:noFill/>
            <a:prstDash val="solid"/>
            <a:round/>
            <a:headEnd type="none" w="med" len="med"/>
            <a:tailEnd type="none" w="med" len="med"/>
          </a:ln>
          <a:effectLst/>
        </p:spPr>
        <p:txBody>
          <a:bodyPr vert="horz" wrap="square" lIns="164592" tIns="201168" rIns="164592" bIns="365760" numCol="1" rtlCol="0" anchor="t" anchorCtr="0" compatLnSpc="1">
            <a:prstTxWarp prst="textNoShape">
              <a:avLst/>
            </a:prstTxWarp>
            <a:noAutofit/>
          </a:bodyPr>
          <a:lstStyle/>
          <a:p>
            <a:pPr algn="just" defTabSz="2529099" latinLnBrk="0">
              <a:buFont typeface="Arial" charset="0"/>
              <a:buNone/>
            </a:pPr>
            <a:r>
              <a:rPr lang="en-US" sz="2200" baseline="0" dirty="0" smtClean="0">
                <a:latin typeface="Calibri" pitchFamily="34" charset="0"/>
                <a:cs typeface="Calibri" pitchFamily="34" charset="0"/>
              </a:rPr>
              <a:t> The results show that the two regimes represent </a:t>
            </a:r>
            <a:r>
              <a:rPr lang="en-US" sz="2200" b="1" baseline="0" dirty="0" smtClean="0">
                <a:solidFill>
                  <a:srgbClr val="C00000"/>
                </a:solidFill>
                <a:latin typeface="Calibri" pitchFamily="34" charset="0"/>
                <a:cs typeface="Calibri" pitchFamily="34" charset="0"/>
              </a:rPr>
              <a:t>two distinct market segments </a:t>
            </a:r>
            <a:r>
              <a:rPr lang="en-US" sz="2200" baseline="0" dirty="0" smtClean="0">
                <a:latin typeface="Calibri" pitchFamily="34" charset="0"/>
                <a:cs typeface="Calibri" pitchFamily="34" charset="0"/>
              </a:rPr>
              <a:t>comprised of </a:t>
            </a:r>
            <a:r>
              <a:rPr lang="en-US" sz="2200" b="1" i="1" baseline="0" dirty="0" smtClean="0">
                <a:solidFill>
                  <a:srgbClr val="4D5C0C"/>
                </a:solidFill>
                <a:latin typeface="Calibri" pitchFamily="34" charset="0"/>
                <a:cs typeface="Calibri" pitchFamily="34" charset="0"/>
              </a:rPr>
              <a:t>(</a:t>
            </a:r>
            <a:r>
              <a:rPr lang="en-US" sz="2200" b="1" i="1" baseline="0" dirty="0" err="1" smtClean="0">
                <a:solidFill>
                  <a:srgbClr val="3F3FC1"/>
                </a:solidFill>
                <a:latin typeface="Calibri" pitchFamily="34" charset="0"/>
                <a:cs typeface="Calibri" pitchFamily="34" charset="0"/>
              </a:rPr>
              <a:t>i</a:t>
            </a:r>
            <a:r>
              <a:rPr lang="en-US" sz="2200" b="1" i="1" baseline="0" dirty="0" smtClean="0">
                <a:solidFill>
                  <a:srgbClr val="3F3FC1"/>
                </a:solidFill>
                <a:latin typeface="Calibri" pitchFamily="34" charset="0"/>
                <a:cs typeface="Calibri" pitchFamily="34" charset="0"/>
              </a:rPr>
              <a:t>) households that are owning bicycles and (ii) those that have selected out of bicycle ownership</a:t>
            </a:r>
            <a:r>
              <a:rPr lang="en-US" sz="2200" b="1" baseline="0" dirty="0" smtClean="0">
                <a:solidFill>
                  <a:srgbClr val="3F3FC1"/>
                </a:solidFill>
                <a:latin typeface="Calibri" pitchFamily="34" charset="0"/>
                <a:cs typeface="Calibri" pitchFamily="34" charset="0"/>
              </a:rPr>
              <a:t>. </a:t>
            </a:r>
            <a:r>
              <a:rPr lang="en-US" sz="2200" baseline="0" dirty="0" smtClean="0">
                <a:latin typeface="Calibri" pitchFamily="34" charset="0"/>
                <a:cs typeface="Calibri" pitchFamily="34" charset="0"/>
              </a:rPr>
              <a:t>Interestingly, </a:t>
            </a:r>
            <a:r>
              <a:rPr lang="en-US" sz="2200" baseline="0" dirty="0" smtClean="0">
                <a:latin typeface="Calibri" pitchFamily="34" charset="0"/>
                <a:ea typeface="굴림" pitchFamily="50" charset="-127"/>
                <a:cs typeface="Calibri" pitchFamily="34" charset="0"/>
              </a:rPr>
              <a:t>t</a:t>
            </a:r>
            <a:r>
              <a:rPr lang="en-US" sz="2200" dirty="0" smtClean="0">
                <a:latin typeface="Calibri" pitchFamily="34" charset="0"/>
                <a:ea typeface="굴림" pitchFamily="50" charset="-127"/>
                <a:cs typeface="Calibri" pitchFamily="34" charset="0"/>
              </a:rPr>
              <a:t>wo</a:t>
            </a:r>
            <a:r>
              <a:rPr lang="en-US" sz="2200" baseline="0" dirty="0" smtClean="0">
                <a:latin typeface="Calibri" pitchFamily="34" charset="0"/>
                <a:ea typeface="굴림" pitchFamily="50" charset="-127"/>
                <a:cs typeface="Calibri" pitchFamily="34" charset="0"/>
              </a:rPr>
              <a:t> latent household market segments for bicycle ownership were   likely opposite to the association of variables with  bicycle ownership, however the</a:t>
            </a:r>
            <a:r>
              <a:rPr lang="en-US" sz="2200" baseline="0" dirty="0" smtClean="0">
                <a:latin typeface="Calibri" pitchFamily="34" charset="0"/>
                <a:cs typeface="Calibri" pitchFamily="34" charset="0"/>
              </a:rPr>
              <a:t> coefficients for some variables showed same in both distinct market segments. Here are summary of key findings.</a:t>
            </a:r>
          </a:p>
          <a:p>
            <a:pPr algn="just" defTabSz="2529099" latinLnBrk="0">
              <a:buFont typeface="Arial" pitchFamily="34" charset="0"/>
              <a:buChar char="•"/>
            </a:pPr>
            <a:r>
              <a:rPr lang="en-US" sz="2200" baseline="0" dirty="0" smtClean="0">
                <a:latin typeface="Calibri" pitchFamily="34" charset="0"/>
                <a:ea typeface="굴림" pitchFamily="50" charset="-127"/>
                <a:cs typeface="Calibri" pitchFamily="34" charset="0"/>
              </a:rPr>
              <a:t> Positive association in a count model</a:t>
            </a:r>
          </a:p>
          <a:p>
            <a:pPr algn="just" defTabSz="2529099" latinLnBrk="0">
              <a:buFont typeface="Arial" charset="0"/>
              <a:buNone/>
            </a:pPr>
            <a:r>
              <a:rPr lang="en-US" sz="2200" baseline="0" dirty="0" smtClean="0">
                <a:latin typeface="Calibri" pitchFamily="34" charset="0"/>
                <a:ea typeface="굴림" pitchFamily="50" charset="-127"/>
                <a:cs typeface="Calibri" pitchFamily="34" charset="0"/>
              </a:rPr>
              <a:t>  : h</a:t>
            </a:r>
            <a:r>
              <a:rPr lang="en-US" sz="2200" dirty="0" smtClean="0">
                <a:latin typeface="Calibri" pitchFamily="34" charset="0"/>
                <a:ea typeface="굴림" pitchFamily="50" charset="-127"/>
                <a:cs typeface="Calibri" pitchFamily="34" charset="0"/>
              </a:rPr>
              <a:t>ousehold size, num. </a:t>
            </a:r>
            <a:r>
              <a:rPr lang="en-US" sz="2200" baseline="0" dirty="0" smtClean="0">
                <a:latin typeface="Calibri" pitchFamily="34" charset="0"/>
                <a:ea typeface="굴림" pitchFamily="50" charset="-127"/>
                <a:cs typeface="Calibri" pitchFamily="34" charset="0"/>
              </a:rPr>
              <a:t>of students, num. of telecommuters, detached single-family housing</a:t>
            </a:r>
          </a:p>
          <a:p>
            <a:pPr algn="just" defTabSz="2529099" latinLnBrk="0">
              <a:buFont typeface="Arial" charset="0"/>
              <a:buNone/>
            </a:pPr>
            <a:r>
              <a:rPr lang="en-US" sz="2200" baseline="0" dirty="0" smtClean="0">
                <a:latin typeface="Calibri" pitchFamily="34" charset="0"/>
                <a:ea typeface="굴림" pitchFamily="50" charset="-127"/>
                <a:cs typeface="Calibri" pitchFamily="34" charset="0"/>
              </a:rPr>
              <a:t>  , attached single-family home, vehicles per licensed driver, household having zero vehicles</a:t>
            </a:r>
          </a:p>
          <a:p>
            <a:pPr algn="just" defTabSz="2529099" latinLnBrk="0">
              <a:buFont typeface="Arial" charset="0"/>
              <a:buNone/>
            </a:pPr>
            <a:r>
              <a:rPr lang="en-US" sz="2200" baseline="0" dirty="0" smtClean="0">
                <a:latin typeface="Calibri" pitchFamily="34" charset="0"/>
                <a:ea typeface="굴림" pitchFamily="50" charset="-127"/>
                <a:cs typeface="Calibri" pitchFamily="34" charset="0"/>
              </a:rPr>
              <a:t>  , household participates in car-share, </a:t>
            </a:r>
            <a:r>
              <a:rPr lang="en-US" sz="2200" dirty="0" smtClean="0">
                <a:latin typeface="Calibri" pitchFamily="34" charset="0"/>
                <a:ea typeface="굴림" pitchFamily="50" charset="-127"/>
                <a:cs typeface="Calibri" pitchFamily="34" charset="0"/>
              </a:rPr>
              <a:t>related adults (&gt; 64 yrs) with no children</a:t>
            </a:r>
            <a:r>
              <a:rPr lang="en-US" sz="2200" baseline="0" dirty="0" smtClean="0">
                <a:latin typeface="Calibri" pitchFamily="34" charset="0"/>
                <a:ea typeface="굴림" pitchFamily="50" charset="-127"/>
                <a:cs typeface="Calibri" pitchFamily="34" charset="0"/>
              </a:rPr>
              <a:t> &amp; MPO, single adult</a:t>
            </a:r>
            <a:r>
              <a:rPr lang="en-US" sz="2200" dirty="0" smtClean="0">
                <a:latin typeface="Calibri" pitchFamily="34" charset="0"/>
                <a:ea typeface="굴림" pitchFamily="50" charset="-127"/>
                <a:cs typeface="Calibri" pitchFamily="34" charset="0"/>
              </a:rPr>
              <a:t> (&lt;65 years and &gt;17 yrs) </a:t>
            </a:r>
            <a:r>
              <a:rPr lang="en-US" sz="2200" baseline="0" dirty="0" smtClean="0">
                <a:latin typeface="Calibri" pitchFamily="34" charset="0"/>
                <a:ea typeface="굴림" pitchFamily="50" charset="-127"/>
                <a:cs typeface="Calibri" pitchFamily="34" charset="0"/>
              </a:rPr>
              <a:t>&amp; rural near MPO, related adults  (&gt;64 yrs) with no children &amp; rural near MPO</a:t>
            </a:r>
          </a:p>
          <a:p>
            <a:pPr algn="just" defTabSz="2529099" latinLnBrk="0">
              <a:buFont typeface="Arial" pitchFamily="34" charset="0"/>
              <a:buChar char="•"/>
            </a:pPr>
            <a:r>
              <a:rPr lang="en-US" sz="2200" baseline="0" dirty="0" smtClean="0">
                <a:latin typeface="Calibri" pitchFamily="34" charset="0"/>
                <a:ea typeface="굴림" pitchFamily="50" charset="-127"/>
                <a:cs typeface="Calibri" pitchFamily="34" charset="0"/>
              </a:rPr>
              <a:t> Negative association in a count model</a:t>
            </a:r>
          </a:p>
          <a:p>
            <a:pPr algn="just" defTabSz="2529099" latinLnBrk="0">
              <a:buFont typeface="Arial" pitchFamily="34" charset="0"/>
              <a:buNone/>
            </a:pPr>
            <a:r>
              <a:rPr lang="en-US" sz="2200" baseline="0" dirty="0" smtClean="0">
                <a:latin typeface="Calibri" pitchFamily="34" charset="0"/>
                <a:ea typeface="굴림" pitchFamily="50" charset="-127"/>
                <a:cs typeface="Calibri" pitchFamily="34" charset="0"/>
              </a:rPr>
              <a:t>  : single adults (&gt;66 yrs), single adult</a:t>
            </a:r>
            <a:r>
              <a:rPr lang="en-US" sz="2200" dirty="0" smtClean="0">
                <a:latin typeface="Calibri" pitchFamily="34" charset="0"/>
                <a:ea typeface="굴림" pitchFamily="50" charset="-127"/>
                <a:cs typeface="Calibri" pitchFamily="34" charset="0"/>
              </a:rPr>
              <a:t> (&lt;65 yrs and &gt;17 yrs), non-related households, related adults (&gt;64 yrs) with no children, related adults (&lt;65 years) with no children, </a:t>
            </a:r>
            <a:r>
              <a:rPr lang="en-US" sz="2200" baseline="0" dirty="0" smtClean="0">
                <a:latin typeface="Calibri" pitchFamily="34" charset="0"/>
                <a:ea typeface="굴림" pitchFamily="50" charset="-127"/>
                <a:cs typeface="Calibri" pitchFamily="34" charset="0"/>
              </a:rPr>
              <a:t>MPO, single adults (&gt;64 yrs) &amp;MPO, </a:t>
            </a:r>
            <a:r>
              <a:rPr lang="en-US" sz="2200" dirty="0" smtClean="0">
                <a:latin typeface="Calibri" pitchFamily="34" charset="0"/>
                <a:ea typeface="굴림" pitchFamily="50" charset="-127"/>
                <a:cs typeface="Calibri" pitchFamily="34" charset="0"/>
              </a:rPr>
              <a:t>single adults &gt;64 yrs</a:t>
            </a:r>
            <a:r>
              <a:rPr lang="en-US" sz="2200" baseline="0" dirty="0" smtClean="0">
                <a:latin typeface="Calibri" pitchFamily="34" charset="0"/>
                <a:ea typeface="굴림" pitchFamily="50" charset="-127"/>
                <a:cs typeface="Calibri" pitchFamily="34" charset="0"/>
              </a:rPr>
              <a:t> &amp; rural near MPO</a:t>
            </a:r>
          </a:p>
          <a:p>
            <a:pPr algn="just" defTabSz="2529099" latinLnBrk="0">
              <a:buFont typeface="Arial" pitchFamily="34" charset="0"/>
              <a:buChar char="•"/>
            </a:pPr>
            <a:r>
              <a:rPr lang="en-US" sz="2200" baseline="0" dirty="0" smtClean="0">
                <a:latin typeface="Calibri" pitchFamily="34" charset="0"/>
                <a:ea typeface="굴림" pitchFamily="50" charset="-127"/>
                <a:cs typeface="Calibri" pitchFamily="34" charset="0"/>
              </a:rPr>
              <a:t> </a:t>
            </a:r>
            <a:r>
              <a:rPr lang="en-US" sz="2200" dirty="0" smtClean="0">
                <a:latin typeface="Calibri" pitchFamily="34" charset="0"/>
                <a:ea typeface="굴림" pitchFamily="50" charset="-127"/>
                <a:cs typeface="Calibri" pitchFamily="34" charset="0"/>
              </a:rPr>
              <a:t>Positive association </a:t>
            </a:r>
            <a:r>
              <a:rPr lang="en-US" sz="2200" baseline="0" dirty="0" smtClean="0">
                <a:latin typeface="Calibri" pitchFamily="34" charset="0"/>
                <a:ea typeface="굴림" pitchFamily="50" charset="-127"/>
                <a:cs typeface="Calibri" pitchFamily="34" charset="0"/>
              </a:rPr>
              <a:t>in both a count model and a choice model</a:t>
            </a:r>
          </a:p>
          <a:p>
            <a:pPr algn="just" defTabSz="2529099"/>
            <a:r>
              <a:rPr lang="en-US" sz="2200" dirty="0" smtClean="0">
                <a:latin typeface="Calibri" pitchFamily="34" charset="0"/>
                <a:ea typeface="굴림" pitchFamily="50" charset="-127"/>
                <a:cs typeface="Calibri" pitchFamily="34" charset="0"/>
              </a:rPr>
              <a:t>  : household has zero vehicles, single adult (&lt;65 yrs and &gt;17 yrs) &amp; rural near MPO, related adults (&gt;64 yrs) with no children &amp; rural near MPO</a:t>
            </a:r>
          </a:p>
          <a:p>
            <a:pPr algn="just" defTabSz="2529099">
              <a:buFont typeface="Arial" pitchFamily="34" charset="0"/>
              <a:buChar char="•"/>
            </a:pPr>
            <a:r>
              <a:rPr lang="en-US" sz="2200" dirty="0" smtClean="0">
                <a:latin typeface="Calibri" pitchFamily="34" charset="0"/>
                <a:ea typeface="굴림" pitchFamily="50" charset="-127"/>
                <a:cs typeface="Calibri" pitchFamily="34" charset="0"/>
              </a:rPr>
              <a:t> Negative association in both a count model and a choice model</a:t>
            </a:r>
            <a:endParaRPr lang="en-US" sz="2200" dirty="0" smtClean="0">
              <a:latin typeface="Calibri" pitchFamily="34" charset="0"/>
              <a:cs typeface="Calibri" pitchFamily="34" charset="0"/>
            </a:endParaRPr>
          </a:p>
          <a:p>
            <a:pPr algn="just" defTabSz="2529099" latinLnBrk="0"/>
            <a:r>
              <a:rPr lang="en-US" sz="2200" dirty="0" smtClean="0">
                <a:latin typeface="Calibri" pitchFamily="34" charset="0"/>
                <a:ea typeface="굴림" pitchFamily="50" charset="-127"/>
                <a:cs typeface="Calibri" pitchFamily="34" charset="0"/>
              </a:rPr>
              <a:t>   :  single adult (&lt;65 yrs and &gt;17 yrs)</a:t>
            </a:r>
            <a:r>
              <a:rPr lang="en-US" sz="2200" baseline="0" dirty="0" smtClean="0">
                <a:latin typeface="Calibri" pitchFamily="34" charset="0"/>
                <a:ea typeface="굴림" pitchFamily="50" charset="-127"/>
                <a:cs typeface="Calibri" pitchFamily="34" charset="0"/>
              </a:rPr>
              <a:t>, MPO</a:t>
            </a:r>
          </a:p>
        </p:txBody>
      </p:sp>
      <p:pic>
        <p:nvPicPr>
          <p:cNvPr id="99" name="그림 98" descr="lc_1.emf"/>
          <p:cNvPicPr>
            <a:picLocks noChangeAspect="1"/>
          </p:cNvPicPr>
          <p:nvPr/>
        </p:nvPicPr>
        <p:blipFill>
          <a:blip r:embed="rId4" cstate="print"/>
          <a:stretch>
            <a:fillRect/>
          </a:stretch>
        </p:blipFill>
        <p:spPr>
          <a:xfrm>
            <a:off x="13607480" y="3645065"/>
            <a:ext cx="4241600" cy="2834640"/>
          </a:xfrm>
          <a:prstGeom prst="rect">
            <a:avLst/>
          </a:prstGeom>
        </p:spPr>
      </p:pic>
      <p:pic>
        <p:nvPicPr>
          <p:cNvPr id="100" name="그림 99" descr="lc_2.emf"/>
          <p:cNvPicPr>
            <a:picLocks noChangeAspect="1"/>
          </p:cNvPicPr>
          <p:nvPr/>
        </p:nvPicPr>
        <p:blipFill>
          <a:blip r:embed="rId5" cstate="print"/>
          <a:stretch>
            <a:fillRect/>
          </a:stretch>
        </p:blipFill>
        <p:spPr>
          <a:xfrm>
            <a:off x="9657567" y="7271793"/>
            <a:ext cx="4309953" cy="2880320"/>
          </a:xfrm>
          <a:prstGeom prst="rect">
            <a:avLst/>
          </a:prstGeom>
        </p:spPr>
      </p:pic>
      <p:pic>
        <p:nvPicPr>
          <p:cNvPr id="101" name="그림 100" descr="lc_3.emf"/>
          <p:cNvPicPr>
            <a:picLocks noChangeAspect="1"/>
          </p:cNvPicPr>
          <p:nvPr/>
        </p:nvPicPr>
        <p:blipFill>
          <a:blip r:embed="rId6" cstate="print"/>
          <a:stretch>
            <a:fillRect/>
          </a:stretch>
        </p:blipFill>
        <p:spPr>
          <a:xfrm>
            <a:off x="13679488" y="7271753"/>
            <a:ext cx="4310011" cy="2880360"/>
          </a:xfrm>
          <a:prstGeom prst="rect">
            <a:avLst/>
          </a:prstGeom>
        </p:spPr>
      </p:pic>
      <p:pic>
        <p:nvPicPr>
          <p:cNvPr id="102" name="그림 101" descr="lc_4.emf"/>
          <p:cNvPicPr>
            <a:picLocks noChangeAspect="1"/>
          </p:cNvPicPr>
          <p:nvPr/>
        </p:nvPicPr>
        <p:blipFill>
          <a:blip r:embed="rId7" cstate="print"/>
          <a:stretch>
            <a:fillRect/>
          </a:stretch>
        </p:blipFill>
        <p:spPr>
          <a:xfrm>
            <a:off x="9647040" y="11016169"/>
            <a:ext cx="4310012" cy="2880360"/>
          </a:xfrm>
          <a:prstGeom prst="rect">
            <a:avLst/>
          </a:prstGeom>
        </p:spPr>
      </p:pic>
      <p:pic>
        <p:nvPicPr>
          <p:cNvPr id="103" name="그림 102" descr="lc_5.emf"/>
          <p:cNvPicPr>
            <a:picLocks noChangeAspect="1"/>
          </p:cNvPicPr>
          <p:nvPr/>
        </p:nvPicPr>
        <p:blipFill>
          <a:blip r:embed="rId8" cstate="print"/>
          <a:stretch>
            <a:fillRect/>
          </a:stretch>
        </p:blipFill>
        <p:spPr>
          <a:xfrm>
            <a:off x="13679488" y="10944161"/>
            <a:ext cx="4310012" cy="2880360"/>
          </a:xfrm>
          <a:prstGeom prst="rect">
            <a:avLst/>
          </a:prstGeom>
        </p:spPr>
      </p:pic>
      <p:pic>
        <p:nvPicPr>
          <p:cNvPr id="104" name="그림 103" descr="lc_6.emf"/>
          <p:cNvPicPr>
            <a:picLocks noChangeAspect="1"/>
          </p:cNvPicPr>
          <p:nvPr/>
        </p:nvPicPr>
        <p:blipFill>
          <a:blip r:embed="rId9" cstate="print"/>
          <a:stretch>
            <a:fillRect/>
          </a:stretch>
        </p:blipFill>
        <p:spPr>
          <a:xfrm>
            <a:off x="9647040" y="14616569"/>
            <a:ext cx="4310013" cy="2880360"/>
          </a:xfrm>
          <a:prstGeom prst="rect">
            <a:avLst/>
          </a:prstGeom>
        </p:spPr>
      </p:pic>
      <p:pic>
        <p:nvPicPr>
          <p:cNvPr id="105" name="그림 104" descr="lc_7.emf"/>
          <p:cNvPicPr>
            <a:picLocks noChangeAspect="1"/>
          </p:cNvPicPr>
          <p:nvPr/>
        </p:nvPicPr>
        <p:blipFill>
          <a:blip r:embed="rId10" cstate="print"/>
          <a:stretch>
            <a:fillRect/>
          </a:stretch>
        </p:blipFill>
        <p:spPr>
          <a:xfrm>
            <a:off x="13823504" y="14544601"/>
            <a:ext cx="4310013" cy="2880360"/>
          </a:xfrm>
          <a:prstGeom prst="rect">
            <a:avLst/>
          </a:prstGeom>
        </p:spPr>
      </p:pic>
      <p:pic>
        <p:nvPicPr>
          <p:cNvPr id="106" name="Picture 1"/>
          <p:cNvPicPr>
            <a:picLocks noChangeAspect="1" noChangeArrowheads="1"/>
          </p:cNvPicPr>
          <p:nvPr/>
        </p:nvPicPr>
        <p:blipFill>
          <a:blip r:embed="rId11" cstate="print">
            <a:clrChange>
              <a:clrFrom>
                <a:srgbClr val="FFFFFF"/>
              </a:clrFrom>
              <a:clrTo>
                <a:srgbClr val="FFFFFF">
                  <a:alpha val="0"/>
                </a:srgbClr>
              </a:clrTo>
            </a:clrChange>
          </a:blip>
          <a:srcRect/>
          <a:stretch>
            <a:fillRect/>
          </a:stretch>
        </p:blipFill>
        <p:spPr bwMode="auto">
          <a:xfrm>
            <a:off x="1294112" y="16056768"/>
            <a:ext cx="4248472" cy="677949"/>
          </a:xfrm>
          <a:prstGeom prst="rect">
            <a:avLst/>
          </a:prstGeom>
          <a:noFill/>
        </p:spPr>
      </p:pic>
      <p:pic>
        <p:nvPicPr>
          <p:cNvPr id="107" name="Picture 7"/>
          <p:cNvPicPr>
            <a:picLocks noChangeAspect="1" noChangeArrowheads="1"/>
          </p:cNvPicPr>
          <p:nvPr/>
        </p:nvPicPr>
        <p:blipFill>
          <a:blip r:embed="rId12" cstate="print">
            <a:clrChange>
              <a:clrFrom>
                <a:srgbClr val="FFFFFF"/>
              </a:clrFrom>
              <a:clrTo>
                <a:srgbClr val="FFFFFF">
                  <a:alpha val="0"/>
                </a:srgbClr>
              </a:clrTo>
            </a:clrChange>
          </a:blip>
          <a:srcRect/>
          <a:stretch>
            <a:fillRect/>
          </a:stretch>
        </p:blipFill>
        <p:spPr bwMode="auto">
          <a:xfrm>
            <a:off x="718048" y="17280904"/>
            <a:ext cx="8428225" cy="360040"/>
          </a:xfrm>
          <a:prstGeom prst="rect">
            <a:avLst/>
          </a:prstGeom>
          <a:noFill/>
        </p:spPr>
      </p:pic>
      <p:graphicFrame>
        <p:nvGraphicFramePr>
          <p:cNvPr id="108" name="Table 3"/>
          <p:cNvGraphicFramePr>
            <a:graphicFrameLocks noGrp="1"/>
          </p:cNvGraphicFramePr>
          <p:nvPr>
            <p:extLst>
              <p:ext uri="{D42A27DB-BD31-4B8C-83A1-F6EECF244321}">
                <p14:modId xmlns:p14="http://schemas.microsoft.com/office/powerpoint/2010/main" val="2000972041"/>
              </p:ext>
            </p:extLst>
          </p:nvPr>
        </p:nvGraphicFramePr>
        <p:xfrm>
          <a:off x="18504024" y="3311353"/>
          <a:ext cx="6337176" cy="14138445"/>
        </p:xfrm>
        <a:graphic>
          <a:graphicData uri="http://schemas.openxmlformats.org/drawingml/2006/table">
            <a:tbl>
              <a:tblPr>
                <a:tableStyleId>{5C22544A-7EE6-4342-B048-85BDC9FD1C3A}</a:tableStyleId>
              </a:tblPr>
              <a:tblGrid>
                <a:gridCol w="4536842"/>
                <a:gridCol w="936174"/>
                <a:gridCol w="864160"/>
              </a:tblGrid>
              <a:tr h="268146">
                <a:tc rowSpan="2">
                  <a:txBody>
                    <a:bodyPr/>
                    <a:lstStyle/>
                    <a:p>
                      <a:pPr algn="l" fontAlgn="ctr"/>
                      <a:r>
                        <a:rPr lang="en-US" sz="1630" u="none" strike="noStrike" dirty="0" smtClean="0">
                          <a:effectLst/>
                          <a:latin typeface="Calibri" pitchFamily="34" charset="0"/>
                          <a:cs typeface="Calibri" pitchFamily="34" charset="0"/>
                        </a:rPr>
                        <a:t>                                       </a:t>
                      </a:r>
                      <a:r>
                        <a:rPr lang="en-US" sz="1630" u="none" strike="noStrike" baseline="0" dirty="0" smtClean="0">
                          <a:effectLst/>
                          <a:latin typeface="Calibri" pitchFamily="34" charset="0"/>
                          <a:cs typeface="Calibri" pitchFamily="34" charset="0"/>
                        </a:rPr>
                        <a:t>  </a:t>
                      </a:r>
                      <a:r>
                        <a:rPr lang="en-US" sz="1630" u="none" strike="noStrike" dirty="0" smtClean="0">
                          <a:effectLst/>
                          <a:latin typeface="Calibri" pitchFamily="34" charset="0"/>
                          <a:cs typeface="Calibri" pitchFamily="34" charset="0"/>
                        </a:rPr>
                        <a:t>Variable</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b"/>
                      <a:r>
                        <a:rPr lang="en-US" sz="1630" u="none" strike="noStrike" dirty="0">
                          <a:effectLst/>
                          <a:latin typeface="Calibri" pitchFamily="34" charset="0"/>
                          <a:cs typeface="Calibri" pitchFamily="34" charset="0"/>
                        </a:rPr>
                        <a:t>Model </a:t>
                      </a:r>
                      <a:endParaRPr lang="en-US" sz="1630" b="1"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276061">
                <a:tc vMerge="1">
                  <a:txBody>
                    <a:bodyPr/>
                    <a:lstStyle/>
                    <a:p>
                      <a:endParaRPr lang="en-US"/>
                    </a:p>
                  </a:txBody>
                  <a:tcPr/>
                </a:tc>
                <a:tc>
                  <a:txBody>
                    <a:bodyPr/>
                    <a:lstStyle/>
                    <a:p>
                      <a:pPr algn="ctr" fontAlgn="b"/>
                      <a:r>
                        <a:rPr lang="en-US" sz="1630" u="none" strike="noStrike" dirty="0">
                          <a:effectLst/>
                          <a:latin typeface="Calibri" pitchFamily="34" charset="0"/>
                          <a:cs typeface="Calibri" pitchFamily="34" charset="0"/>
                        </a:rPr>
                        <a:t>Coefficient</a:t>
                      </a:r>
                      <a:endParaRPr lang="en-US" sz="1630" b="1"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smtClean="0">
                          <a:effectLst/>
                          <a:latin typeface="Calibri" pitchFamily="34" charset="0"/>
                          <a:cs typeface="Calibri" pitchFamily="34" charset="0"/>
                        </a:rPr>
                        <a:t>z-statistic</a:t>
                      </a:r>
                      <a:endParaRPr lang="en-US" sz="1630" b="1"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749">
                <a:tc>
                  <a:txBody>
                    <a:bodyPr/>
                    <a:lstStyle/>
                    <a:p>
                      <a:pPr algn="l" fontAlgn="b"/>
                      <a:r>
                        <a:rPr lang="en-US" sz="1630" u="none" strike="noStrike" dirty="0" smtClean="0">
                          <a:effectLst/>
                          <a:latin typeface="Calibri" pitchFamily="34" charset="0"/>
                          <a:cs typeface="Calibri" pitchFamily="34" charset="0"/>
                        </a:rPr>
                        <a:t> Poisson </a:t>
                      </a:r>
                      <a:r>
                        <a:rPr lang="en-US" sz="1630" u="none" strike="noStrike" dirty="0">
                          <a:effectLst/>
                          <a:latin typeface="Calibri" pitchFamily="34" charset="0"/>
                          <a:cs typeface="Calibri" pitchFamily="34" charset="0"/>
                        </a:rPr>
                        <a:t>Count Model</a:t>
                      </a:r>
                      <a:endParaRPr lang="en-US" sz="1630" b="1"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 </a:t>
                      </a:r>
                      <a:endParaRPr lang="en-US" sz="1630" b="1"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 </a:t>
                      </a:r>
                      <a:endParaRPr lang="en-US" sz="1630" b="1"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749">
                <a:tc>
                  <a:txBody>
                    <a:bodyPr/>
                    <a:lstStyle/>
                    <a:p>
                      <a:pPr algn="l" fontAlgn="b"/>
                      <a:r>
                        <a:rPr lang="en-US" sz="1630" u="none" strike="noStrike" dirty="0" smtClean="0">
                          <a:effectLst/>
                          <a:latin typeface="Calibri" pitchFamily="34" charset="0"/>
                          <a:cs typeface="Calibri" pitchFamily="34" charset="0"/>
                        </a:rPr>
                        <a:t>  Constant</a:t>
                      </a:r>
                      <a:endParaRPr lang="en-US" sz="1630" b="1"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-0.092</a:t>
                      </a:r>
                      <a:endParaRPr lang="en-US" sz="1630" b="0"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-1.59</a:t>
                      </a:r>
                      <a:endParaRPr lang="en-US" sz="1630" b="0"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749">
                <a:tc>
                  <a:txBody>
                    <a:bodyPr/>
                    <a:lstStyle/>
                    <a:p>
                      <a:pPr algn="l" fontAlgn="b"/>
                      <a:r>
                        <a:rPr lang="en-US" sz="1630" u="none" strike="noStrike" dirty="0" smtClean="0">
                          <a:effectLst/>
                          <a:latin typeface="Calibri" pitchFamily="34" charset="0"/>
                          <a:cs typeface="Calibri" pitchFamily="34" charset="0"/>
                        </a:rPr>
                        <a:t>  Household </a:t>
                      </a:r>
                      <a:r>
                        <a:rPr lang="en-US" sz="1630" u="none" strike="noStrike" dirty="0">
                          <a:effectLst/>
                          <a:latin typeface="Calibri" pitchFamily="34" charset="0"/>
                          <a:cs typeface="Calibri" pitchFamily="34" charset="0"/>
                        </a:rPr>
                        <a:t>Size</a:t>
                      </a:r>
                      <a:endParaRPr lang="en-US" sz="1630" b="1"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0.096</a:t>
                      </a:r>
                      <a:endParaRPr lang="en-US" sz="1630" b="0"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9.15</a:t>
                      </a:r>
                      <a:endParaRPr lang="en-US" sz="1630" b="0"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749">
                <a:tc>
                  <a:txBody>
                    <a:bodyPr/>
                    <a:lstStyle/>
                    <a:p>
                      <a:pPr algn="l" fontAlgn="ctr"/>
                      <a:r>
                        <a:rPr lang="en-US" sz="1630" u="none" strike="noStrike" dirty="0" smtClean="0">
                          <a:effectLst/>
                          <a:latin typeface="Calibri" pitchFamily="34" charset="0"/>
                          <a:cs typeface="Calibri" pitchFamily="34" charset="0"/>
                        </a:rPr>
                        <a:t>  Number </a:t>
                      </a:r>
                      <a:r>
                        <a:rPr lang="en-US" sz="1630" u="none" strike="noStrike" dirty="0">
                          <a:effectLst/>
                          <a:latin typeface="Calibri" pitchFamily="34" charset="0"/>
                          <a:cs typeface="Calibri" pitchFamily="34" charset="0"/>
                        </a:rPr>
                        <a:t>of Telecommuters</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dirty="0">
                          <a:effectLst/>
                          <a:latin typeface="Calibri" pitchFamily="34" charset="0"/>
                          <a:cs typeface="Calibri" pitchFamily="34" charset="0"/>
                        </a:rPr>
                        <a:t>0.060</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3.84</a:t>
                      </a:r>
                      <a:endParaRPr lang="en-US" sz="1630" b="0"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749">
                <a:tc>
                  <a:txBody>
                    <a:bodyPr/>
                    <a:lstStyle/>
                    <a:p>
                      <a:pPr algn="l" fontAlgn="ctr"/>
                      <a:r>
                        <a:rPr lang="en-US" sz="1630" u="none" strike="noStrike" dirty="0" smtClean="0">
                          <a:effectLst/>
                          <a:latin typeface="Calibri" pitchFamily="34" charset="0"/>
                          <a:cs typeface="Calibri" pitchFamily="34" charset="0"/>
                        </a:rPr>
                        <a:t>  Detached </a:t>
                      </a:r>
                      <a:r>
                        <a:rPr lang="en-US" sz="1630" u="none" strike="noStrike" dirty="0">
                          <a:effectLst/>
                          <a:latin typeface="Calibri" pitchFamily="34" charset="0"/>
                          <a:cs typeface="Calibri" pitchFamily="34" charset="0"/>
                        </a:rPr>
                        <a:t>Single-Family Housing</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dirty="0">
                          <a:effectLst/>
                          <a:latin typeface="Calibri" pitchFamily="34" charset="0"/>
                          <a:cs typeface="Calibri" pitchFamily="34" charset="0"/>
                        </a:rPr>
                        <a:t>0.414</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13.27</a:t>
                      </a:r>
                      <a:endParaRPr lang="en-US" sz="1630" b="0"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749">
                <a:tc>
                  <a:txBody>
                    <a:bodyPr/>
                    <a:lstStyle/>
                    <a:p>
                      <a:pPr algn="l" fontAlgn="ctr"/>
                      <a:r>
                        <a:rPr lang="en-US" sz="1630" u="none" strike="noStrike" dirty="0" smtClean="0">
                          <a:effectLst/>
                          <a:latin typeface="Calibri" pitchFamily="34" charset="0"/>
                          <a:cs typeface="Calibri" pitchFamily="34" charset="0"/>
                        </a:rPr>
                        <a:t>  Attached Single-Family </a:t>
                      </a:r>
                      <a:r>
                        <a:rPr lang="en-US" sz="1630" u="none" strike="noStrike" dirty="0">
                          <a:effectLst/>
                          <a:latin typeface="Calibri" pitchFamily="34" charset="0"/>
                          <a:cs typeface="Calibri" pitchFamily="34" charset="0"/>
                        </a:rPr>
                        <a:t>Home</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dirty="0">
                          <a:effectLst/>
                          <a:latin typeface="Calibri" pitchFamily="34" charset="0"/>
                          <a:cs typeface="Calibri" pitchFamily="34" charset="0"/>
                        </a:rPr>
                        <a:t>0.313</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5.67</a:t>
                      </a:r>
                      <a:endParaRPr lang="en-US" sz="1630" b="0"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749">
                <a:tc>
                  <a:txBody>
                    <a:bodyPr/>
                    <a:lstStyle/>
                    <a:p>
                      <a:pPr algn="l" fontAlgn="ctr"/>
                      <a:r>
                        <a:rPr lang="en-US" sz="1630" u="none" strike="noStrike" dirty="0" smtClean="0">
                          <a:effectLst/>
                          <a:latin typeface="Calibri" pitchFamily="34" charset="0"/>
                          <a:cs typeface="Calibri" pitchFamily="34" charset="0"/>
                        </a:rPr>
                        <a:t>  Number </a:t>
                      </a:r>
                      <a:r>
                        <a:rPr lang="en-US" sz="1630" u="none" strike="noStrike" dirty="0">
                          <a:effectLst/>
                          <a:latin typeface="Calibri" pitchFamily="34" charset="0"/>
                          <a:cs typeface="Calibri" pitchFamily="34" charset="0"/>
                        </a:rPr>
                        <a:t>of Students per Household</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dirty="0">
                          <a:effectLst/>
                          <a:latin typeface="Calibri" pitchFamily="34" charset="0"/>
                          <a:cs typeface="Calibri" pitchFamily="34" charset="0"/>
                        </a:rPr>
                        <a:t>0.145</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12.15</a:t>
                      </a:r>
                      <a:endParaRPr lang="en-US" sz="1630" b="0"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749">
                <a:tc>
                  <a:txBody>
                    <a:bodyPr/>
                    <a:lstStyle/>
                    <a:p>
                      <a:pPr algn="l" fontAlgn="ctr"/>
                      <a:r>
                        <a:rPr lang="en-US" sz="1630" u="none" strike="noStrike" dirty="0" smtClean="0">
                          <a:effectLst/>
                          <a:latin typeface="Calibri" pitchFamily="34" charset="0"/>
                          <a:cs typeface="Calibri" pitchFamily="34" charset="0"/>
                        </a:rPr>
                        <a:t>  Vehicles </a:t>
                      </a:r>
                      <a:r>
                        <a:rPr lang="en-US" sz="1630" u="none" strike="noStrike" dirty="0">
                          <a:effectLst/>
                          <a:latin typeface="Calibri" pitchFamily="34" charset="0"/>
                          <a:cs typeface="Calibri" pitchFamily="34" charset="0"/>
                        </a:rPr>
                        <a:t>per Licensed Driver</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dirty="0">
                          <a:effectLst/>
                          <a:latin typeface="Calibri" pitchFamily="34" charset="0"/>
                          <a:cs typeface="Calibri" pitchFamily="34" charset="0"/>
                        </a:rPr>
                        <a:t>0.135</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8.42</a:t>
                      </a:r>
                      <a:endParaRPr lang="en-US" sz="1630" b="0"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749">
                <a:tc>
                  <a:txBody>
                    <a:bodyPr/>
                    <a:lstStyle/>
                    <a:p>
                      <a:pPr algn="l" fontAlgn="ctr"/>
                      <a:r>
                        <a:rPr lang="en-US" sz="1630" u="none" strike="noStrike" dirty="0" smtClean="0">
                          <a:effectLst/>
                          <a:latin typeface="Calibri" pitchFamily="34" charset="0"/>
                          <a:cs typeface="Calibri" pitchFamily="34" charset="0"/>
                        </a:rPr>
                        <a:t>  Household </a:t>
                      </a:r>
                      <a:r>
                        <a:rPr lang="en-US" sz="1630" u="none" strike="noStrike" dirty="0">
                          <a:effectLst/>
                          <a:latin typeface="Calibri" pitchFamily="34" charset="0"/>
                          <a:cs typeface="Calibri" pitchFamily="34" charset="0"/>
                        </a:rPr>
                        <a:t>Has Zero Vehicles</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dirty="0">
                          <a:effectLst/>
                          <a:latin typeface="Calibri" pitchFamily="34" charset="0"/>
                          <a:cs typeface="Calibri" pitchFamily="34" charset="0"/>
                        </a:rPr>
                        <a:t>0.293</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4.55</a:t>
                      </a:r>
                      <a:endParaRPr lang="en-US" sz="1630" b="0"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749">
                <a:tc>
                  <a:txBody>
                    <a:bodyPr/>
                    <a:lstStyle/>
                    <a:p>
                      <a:pPr algn="l" fontAlgn="ctr"/>
                      <a:r>
                        <a:rPr lang="en-US" sz="1630" u="none" strike="noStrike" dirty="0" smtClean="0">
                          <a:effectLst/>
                          <a:latin typeface="Calibri" pitchFamily="34" charset="0"/>
                          <a:cs typeface="Calibri" pitchFamily="34" charset="0"/>
                        </a:rPr>
                        <a:t>  Household </a:t>
                      </a:r>
                      <a:r>
                        <a:rPr lang="en-US" sz="1630" u="none" strike="noStrike" dirty="0">
                          <a:effectLst/>
                          <a:latin typeface="Calibri" pitchFamily="34" charset="0"/>
                          <a:cs typeface="Calibri" pitchFamily="34" charset="0"/>
                        </a:rPr>
                        <a:t>participates in Car-Share</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0.260</a:t>
                      </a:r>
                      <a:endParaRPr lang="en-US" sz="1630" b="0"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dirty="0">
                          <a:effectLst/>
                          <a:latin typeface="Calibri" pitchFamily="34" charset="0"/>
                          <a:cs typeface="Calibri" pitchFamily="34" charset="0"/>
                        </a:rPr>
                        <a:t>6.03</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749">
                <a:tc>
                  <a:txBody>
                    <a:bodyPr/>
                    <a:lstStyle/>
                    <a:p>
                      <a:pPr algn="l" fontAlgn="ctr"/>
                      <a:r>
                        <a:rPr lang="en-US" sz="1630" u="none" strike="noStrike" dirty="0" smtClean="0">
                          <a:effectLst/>
                          <a:latin typeface="Calibri" pitchFamily="34" charset="0"/>
                          <a:cs typeface="Calibri" pitchFamily="34" charset="0"/>
                        </a:rPr>
                        <a:t>  Number </a:t>
                      </a:r>
                      <a:r>
                        <a:rPr lang="en-US" sz="1630" u="none" strike="noStrike" dirty="0">
                          <a:effectLst/>
                          <a:latin typeface="Calibri" pitchFamily="34" charset="0"/>
                          <a:cs typeface="Calibri" pitchFamily="34" charset="0"/>
                        </a:rPr>
                        <a:t>of Retired Vehicles</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a:t>
                      </a:r>
                      <a:endParaRPr lang="en-US" sz="1630" b="0"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dirty="0">
                          <a:effectLst/>
                          <a:latin typeface="Calibri" pitchFamily="34" charset="0"/>
                          <a:cs typeface="Calibri" pitchFamily="34" charset="0"/>
                        </a:rPr>
                        <a:t>---</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749">
                <a:tc>
                  <a:txBody>
                    <a:bodyPr/>
                    <a:lstStyle/>
                    <a:p>
                      <a:pPr algn="l" fontAlgn="ctr"/>
                      <a:r>
                        <a:rPr lang="en-US" sz="1630" u="none" strike="noStrike" dirty="0" smtClean="0">
                          <a:effectLst/>
                          <a:latin typeface="Calibri" pitchFamily="34" charset="0"/>
                          <a:cs typeface="Calibri" pitchFamily="34" charset="0"/>
                        </a:rPr>
                        <a:t>  Lifecycle </a:t>
                      </a:r>
                      <a:r>
                        <a:rPr lang="en-US" sz="1630" u="none" strike="noStrike" dirty="0">
                          <a:effectLst/>
                          <a:latin typeface="Calibri" pitchFamily="34" charset="0"/>
                          <a:cs typeface="Calibri" pitchFamily="34" charset="0"/>
                        </a:rPr>
                        <a:t>Class 1, Single Adults &lt;=65 (0/1)</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-0.581</a:t>
                      </a:r>
                      <a:endParaRPr lang="en-US" sz="1630" b="0"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dirty="0">
                          <a:effectLst/>
                          <a:latin typeface="Calibri" pitchFamily="34" charset="0"/>
                          <a:cs typeface="Calibri" pitchFamily="34" charset="0"/>
                        </a:rPr>
                        <a:t>-1.69</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749">
                <a:tc>
                  <a:txBody>
                    <a:bodyPr/>
                    <a:lstStyle/>
                    <a:p>
                      <a:pPr algn="l" fontAlgn="ctr"/>
                      <a:r>
                        <a:rPr lang="en-US" sz="1630" u="none" strike="noStrike" dirty="0" smtClean="0">
                          <a:effectLst/>
                          <a:latin typeface="Calibri" pitchFamily="34" charset="0"/>
                          <a:cs typeface="Calibri" pitchFamily="34" charset="0"/>
                        </a:rPr>
                        <a:t>  Lifecycle </a:t>
                      </a:r>
                      <a:r>
                        <a:rPr lang="en-US" sz="1630" u="none" strike="noStrike" dirty="0">
                          <a:effectLst/>
                          <a:latin typeface="Calibri" pitchFamily="34" charset="0"/>
                          <a:cs typeface="Calibri" pitchFamily="34" charset="0"/>
                        </a:rPr>
                        <a:t>Class 2 Single Adult, &lt;65, &gt;=18 (0/1)</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-0.980</a:t>
                      </a:r>
                      <a:endParaRPr lang="en-US" sz="1630" b="0"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-23.55</a:t>
                      </a:r>
                      <a:endParaRPr lang="en-US" sz="1630" b="0"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749">
                <a:tc>
                  <a:txBody>
                    <a:bodyPr/>
                    <a:lstStyle/>
                    <a:p>
                      <a:pPr algn="l" fontAlgn="ctr"/>
                      <a:r>
                        <a:rPr lang="en-US" sz="1630" u="none" strike="noStrike" dirty="0" smtClean="0">
                          <a:effectLst/>
                          <a:latin typeface="Calibri" pitchFamily="34" charset="0"/>
                          <a:cs typeface="Calibri" pitchFamily="34" charset="0"/>
                        </a:rPr>
                        <a:t>  Lifecycle </a:t>
                      </a:r>
                      <a:r>
                        <a:rPr lang="en-US" sz="1630" u="none" strike="noStrike" dirty="0">
                          <a:effectLst/>
                          <a:latin typeface="Calibri" pitchFamily="34" charset="0"/>
                          <a:cs typeface="Calibri" pitchFamily="34" charset="0"/>
                        </a:rPr>
                        <a:t>Class 3 Non-Related (0/1)</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dirty="0">
                          <a:effectLst/>
                          <a:latin typeface="Calibri" pitchFamily="34" charset="0"/>
                          <a:cs typeface="Calibri" pitchFamily="34" charset="0"/>
                        </a:rPr>
                        <a:t>-0.276</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-5.03</a:t>
                      </a:r>
                      <a:endParaRPr lang="en-US" sz="1630" b="0"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749">
                <a:tc>
                  <a:txBody>
                    <a:bodyPr/>
                    <a:lstStyle/>
                    <a:p>
                      <a:pPr algn="l" fontAlgn="ctr"/>
                      <a:r>
                        <a:rPr lang="en-US" sz="1630" u="none" strike="noStrike" dirty="0" smtClean="0">
                          <a:effectLst/>
                          <a:latin typeface="Calibri" pitchFamily="34" charset="0"/>
                          <a:cs typeface="Calibri" pitchFamily="34" charset="0"/>
                        </a:rPr>
                        <a:t>  Lifecycle </a:t>
                      </a:r>
                      <a:r>
                        <a:rPr lang="en-US" sz="1630" u="none" strike="noStrike" dirty="0">
                          <a:effectLst/>
                          <a:latin typeface="Calibri" pitchFamily="34" charset="0"/>
                          <a:cs typeface="Calibri" pitchFamily="34" charset="0"/>
                        </a:rPr>
                        <a:t>Class 4 Single Parent w/Child (0/1)</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a:t>
                      </a:r>
                      <a:endParaRPr lang="en-US" sz="1630" b="0"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a:t>
                      </a:r>
                      <a:endParaRPr lang="en-US" sz="1630" b="0"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749">
                <a:tc>
                  <a:txBody>
                    <a:bodyPr/>
                    <a:lstStyle/>
                    <a:p>
                      <a:pPr algn="l" fontAlgn="ctr"/>
                      <a:r>
                        <a:rPr lang="en-US" sz="1630" u="none" strike="noStrike" dirty="0" smtClean="0">
                          <a:effectLst/>
                          <a:latin typeface="Calibri" pitchFamily="34" charset="0"/>
                          <a:cs typeface="Calibri" pitchFamily="34" charset="0"/>
                        </a:rPr>
                        <a:t>  Lifecycle </a:t>
                      </a:r>
                      <a:r>
                        <a:rPr lang="en-US" sz="1630" u="none" strike="noStrike" dirty="0">
                          <a:effectLst/>
                          <a:latin typeface="Calibri" pitchFamily="34" charset="0"/>
                          <a:cs typeface="Calibri" pitchFamily="34" charset="0"/>
                        </a:rPr>
                        <a:t>Class 5 Parents w/Child (0/1)</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a:t>
                      </a:r>
                      <a:endParaRPr lang="en-US" sz="1630" b="0"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a:t>
                      </a:r>
                      <a:endParaRPr lang="en-US" sz="1630" b="0"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749">
                <a:tc>
                  <a:txBody>
                    <a:bodyPr/>
                    <a:lstStyle/>
                    <a:p>
                      <a:pPr algn="l" fontAlgn="ctr"/>
                      <a:r>
                        <a:rPr lang="en-US" sz="1630" u="none" strike="noStrike" dirty="0" smtClean="0">
                          <a:effectLst/>
                          <a:latin typeface="Calibri" pitchFamily="34" charset="0"/>
                          <a:cs typeface="Calibri" pitchFamily="34" charset="0"/>
                        </a:rPr>
                        <a:t>  Class </a:t>
                      </a:r>
                      <a:r>
                        <a:rPr lang="en-US" sz="1630" u="none" strike="noStrike" dirty="0">
                          <a:effectLst/>
                          <a:latin typeface="Calibri" pitchFamily="34" charset="0"/>
                          <a:cs typeface="Calibri" pitchFamily="34" charset="0"/>
                        </a:rPr>
                        <a:t>6 Related Adults, no Child &gt;=65 (0/1)</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-0.707</a:t>
                      </a:r>
                      <a:endParaRPr lang="en-US" sz="1630" b="0"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dirty="0">
                          <a:effectLst/>
                          <a:latin typeface="Calibri" pitchFamily="34" charset="0"/>
                          <a:cs typeface="Calibri" pitchFamily="34" charset="0"/>
                        </a:rPr>
                        <a:t>-6.19</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749">
                <a:tc>
                  <a:txBody>
                    <a:bodyPr/>
                    <a:lstStyle/>
                    <a:p>
                      <a:pPr algn="l" fontAlgn="ctr"/>
                      <a:r>
                        <a:rPr lang="en-US" sz="1630" u="none" strike="noStrike" dirty="0" smtClean="0">
                          <a:effectLst/>
                          <a:latin typeface="Calibri" pitchFamily="34" charset="0"/>
                          <a:cs typeface="Calibri" pitchFamily="34" charset="0"/>
                        </a:rPr>
                        <a:t>  Class </a:t>
                      </a:r>
                      <a:r>
                        <a:rPr lang="en-US" sz="1630" u="none" strike="noStrike" dirty="0">
                          <a:effectLst/>
                          <a:latin typeface="Calibri" pitchFamily="34" charset="0"/>
                          <a:cs typeface="Calibri" pitchFamily="34" charset="0"/>
                        </a:rPr>
                        <a:t>7 Related Adults, no Child &lt;65 (0/1)</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dirty="0">
                          <a:effectLst/>
                          <a:latin typeface="Calibri" pitchFamily="34" charset="0"/>
                          <a:cs typeface="Calibri" pitchFamily="34" charset="0"/>
                        </a:rPr>
                        <a:t>-0.436</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-8.59</a:t>
                      </a:r>
                      <a:endParaRPr lang="en-US" sz="1630" b="0"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749">
                <a:tc>
                  <a:txBody>
                    <a:bodyPr/>
                    <a:lstStyle/>
                    <a:p>
                      <a:pPr algn="l" fontAlgn="ctr"/>
                      <a:r>
                        <a:rPr lang="en-US" sz="1630" u="none" strike="noStrike" dirty="0" smtClean="0">
                          <a:effectLst/>
                          <a:latin typeface="Calibri" pitchFamily="34" charset="0"/>
                          <a:cs typeface="Calibri" pitchFamily="34" charset="0"/>
                        </a:rPr>
                        <a:t>  MPO </a:t>
                      </a:r>
                      <a:r>
                        <a:rPr lang="en-US" sz="1630" u="none" strike="noStrike" dirty="0">
                          <a:effectLst/>
                          <a:latin typeface="Calibri" pitchFamily="34" charset="0"/>
                          <a:cs typeface="Calibri" pitchFamily="34" charset="0"/>
                        </a:rPr>
                        <a:t>(0/1)</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dirty="0">
                          <a:effectLst/>
                          <a:latin typeface="Calibri" pitchFamily="34" charset="0"/>
                          <a:cs typeface="Calibri" pitchFamily="34" charset="0"/>
                        </a:rPr>
                        <a:t>-0.091</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dirty="0">
                          <a:effectLst/>
                          <a:latin typeface="Calibri" pitchFamily="34" charset="0"/>
                          <a:cs typeface="Calibri" pitchFamily="34" charset="0"/>
                        </a:rPr>
                        <a:t>-2.80</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749">
                <a:tc>
                  <a:txBody>
                    <a:bodyPr/>
                    <a:lstStyle/>
                    <a:p>
                      <a:pPr algn="l" fontAlgn="ctr"/>
                      <a:r>
                        <a:rPr lang="en-US" sz="1630" u="none" strike="noStrike" dirty="0" smtClean="0">
                          <a:effectLst/>
                          <a:latin typeface="Calibri" pitchFamily="34" charset="0"/>
                          <a:cs typeface="Calibri" pitchFamily="34" charset="0"/>
                        </a:rPr>
                        <a:t>  Isolated </a:t>
                      </a:r>
                      <a:r>
                        <a:rPr lang="en-US" sz="1630" u="none" strike="noStrike" dirty="0">
                          <a:effectLst/>
                          <a:latin typeface="Calibri" pitchFamily="34" charset="0"/>
                          <a:cs typeface="Calibri" pitchFamily="34" charset="0"/>
                        </a:rPr>
                        <a:t>City (0/1)</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a:t>
                      </a:r>
                      <a:endParaRPr lang="en-US" sz="1630" b="0"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a:t>
                      </a:r>
                      <a:endParaRPr lang="en-US" sz="1630" b="0"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784">
                <a:tc>
                  <a:txBody>
                    <a:bodyPr/>
                    <a:lstStyle/>
                    <a:p>
                      <a:pPr algn="l" fontAlgn="ctr"/>
                      <a:r>
                        <a:rPr lang="en-US" sz="1630" u="none" strike="noStrike" dirty="0">
                          <a:effectLst/>
                          <a:latin typeface="Calibri" pitchFamily="34" charset="0"/>
                          <a:cs typeface="Calibri" pitchFamily="34" charset="0"/>
                        </a:rPr>
                        <a:t>Lifecycle Class - Residential Density  Interaction Terms</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dirty="0">
                          <a:effectLst/>
                          <a:latin typeface="Calibri" pitchFamily="34" charset="0"/>
                          <a:cs typeface="Calibri" pitchFamily="34" charset="0"/>
                        </a:rPr>
                        <a:t> </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dirty="0">
                          <a:effectLst/>
                          <a:latin typeface="Calibri" pitchFamily="34" charset="0"/>
                          <a:cs typeface="Calibri" pitchFamily="34" charset="0"/>
                        </a:rPr>
                        <a:t> </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749">
                <a:tc>
                  <a:txBody>
                    <a:bodyPr/>
                    <a:lstStyle/>
                    <a:p>
                      <a:pPr algn="l" fontAlgn="ctr"/>
                      <a:r>
                        <a:rPr lang="en-US" sz="1630" u="none" strike="noStrike" dirty="0" smtClean="0">
                          <a:effectLst/>
                          <a:latin typeface="Calibri" pitchFamily="34" charset="0"/>
                          <a:cs typeface="Calibri" pitchFamily="34" charset="0"/>
                        </a:rPr>
                        <a:t>  Lifecycle </a:t>
                      </a:r>
                      <a:r>
                        <a:rPr lang="en-US" sz="1630" u="none" strike="noStrike" dirty="0">
                          <a:effectLst/>
                          <a:latin typeface="Calibri" pitchFamily="34" charset="0"/>
                          <a:cs typeface="Calibri" pitchFamily="34" charset="0"/>
                        </a:rPr>
                        <a:t>Class 1 - MPO (0/1)</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dirty="0">
                          <a:effectLst/>
                          <a:latin typeface="Calibri" pitchFamily="34" charset="0"/>
                          <a:cs typeface="Calibri" pitchFamily="34" charset="0"/>
                        </a:rPr>
                        <a:t>-0.916</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-2.63</a:t>
                      </a:r>
                      <a:endParaRPr lang="en-US" sz="1630" b="0"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749">
                <a:tc>
                  <a:txBody>
                    <a:bodyPr/>
                    <a:lstStyle/>
                    <a:p>
                      <a:pPr algn="l" fontAlgn="ctr"/>
                      <a:r>
                        <a:rPr lang="en-US" sz="1630" u="none" strike="noStrike" dirty="0" smtClean="0">
                          <a:effectLst/>
                          <a:latin typeface="Calibri" pitchFamily="34" charset="0"/>
                          <a:cs typeface="Calibri" pitchFamily="34" charset="0"/>
                        </a:rPr>
                        <a:t>  Lifecycle </a:t>
                      </a:r>
                      <a:r>
                        <a:rPr lang="en-US" sz="1630" u="none" strike="noStrike" dirty="0">
                          <a:effectLst/>
                          <a:latin typeface="Calibri" pitchFamily="34" charset="0"/>
                          <a:cs typeface="Calibri" pitchFamily="34" charset="0"/>
                        </a:rPr>
                        <a:t>Class 6 - MPO (0/1)</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0.632</a:t>
                      </a:r>
                      <a:endParaRPr lang="en-US" sz="1630" b="0"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dirty="0">
                          <a:effectLst/>
                          <a:latin typeface="Calibri" pitchFamily="34" charset="0"/>
                          <a:cs typeface="Calibri" pitchFamily="34" charset="0"/>
                        </a:rPr>
                        <a:t>5.53</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749">
                <a:tc>
                  <a:txBody>
                    <a:bodyPr/>
                    <a:lstStyle/>
                    <a:p>
                      <a:pPr algn="l" fontAlgn="ctr"/>
                      <a:r>
                        <a:rPr lang="en-US" sz="1630" u="none" strike="noStrike" dirty="0" smtClean="0">
                          <a:effectLst/>
                          <a:latin typeface="Calibri" pitchFamily="34" charset="0"/>
                          <a:cs typeface="Calibri" pitchFamily="34" charset="0"/>
                        </a:rPr>
                        <a:t>  Lifecycle </a:t>
                      </a:r>
                      <a:r>
                        <a:rPr lang="en-US" sz="1630" u="none" strike="noStrike" dirty="0">
                          <a:effectLst/>
                          <a:latin typeface="Calibri" pitchFamily="34" charset="0"/>
                          <a:cs typeface="Calibri" pitchFamily="34" charset="0"/>
                        </a:rPr>
                        <a:t>Class 1 - Rural Near MPO (0/1)</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-0.794</a:t>
                      </a:r>
                      <a:endParaRPr lang="en-US" sz="1630" b="0"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dirty="0">
                          <a:effectLst/>
                          <a:latin typeface="Calibri" pitchFamily="34" charset="0"/>
                          <a:cs typeface="Calibri" pitchFamily="34" charset="0"/>
                        </a:rPr>
                        <a:t>-1.93</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749">
                <a:tc>
                  <a:txBody>
                    <a:bodyPr/>
                    <a:lstStyle/>
                    <a:p>
                      <a:pPr algn="l" fontAlgn="ctr"/>
                      <a:r>
                        <a:rPr lang="en-US" sz="1630" u="none" strike="noStrike" dirty="0" smtClean="0">
                          <a:effectLst/>
                          <a:latin typeface="Calibri" pitchFamily="34" charset="0"/>
                          <a:cs typeface="Calibri" pitchFamily="34" charset="0"/>
                        </a:rPr>
                        <a:t>  Lifecycle </a:t>
                      </a:r>
                      <a:r>
                        <a:rPr lang="en-US" sz="1630" u="none" strike="noStrike" dirty="0">
                          <a:effectLst/>
                          <a:latin typeface="Calibri" pitchFamily="34" charset="0"/>
                          <a:cs typeface="Calibri" pitchFamily="34" charset="0"/>
                        </a:rPr>
                        <a:t>Class 2 - Rural Near MPO (0/1)</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0.199</a:t>
                      </a:r>
                      <a:endParaRPr lang="en-US" sz="1630" b="0"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dirty="0">
                          <a:effectLst/>
                          <a:latin typeface="Calibri" pitchFamily="34" charset="0"/>
                          <a:cs typeface="Calibri" pitchFamily="34" charset="0"/>
                        </a:rPr>
                        <a:t>1.95</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749">
                <a:tc>
                  <a:txBody>
                    <a:bodyPr/>
                    <a:lstStyle/>
                    <a:p>
                      <a:pPr algn="l" fontAlgn="ctr"/>
                      <a:r>
                        <a:rPr lang="en-US" sz="1630" u="none" strike="noStrike" dirty="0" smtClean="0">
                          <a:effectLst/>
                          <a:latin typeface="Calibri" pitchFamily="34" charset="0"/>
                          <a:cs typeface="Calibri" pitchFamily="34" charset="0"/>
                        </a:rPr>
                        <a:t>  Lifecycle </a:t>
                      </a:r>
                      <a:r>
                        <a:rPr lang="en-US" sz="1630" u="none" strike="noStrike" dirty="0">
                          <a:effectLst/>
                          <a:latin typeface="Calibri" pitchFamily="34" charset="0"/>
                          <a:cs typeface="Calibri" pitchFamily="34" charset="0"/>
                        </a:rPr>
                        <a:t>Class 6 - Rural Near MPO (0/1)</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0.559</a:t>
                      </a:r>
                      <a:endParaRPr lang="en-US" sz="1630" b="0"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3.92</a:t>
                      </a:r>
                      <a:endParaRPr lang="en-US" sz="1630" b="0"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864">
                <a:tc>
                  <a:txBody>
                    <a:bodyPr/>
                    <a:lstStyle/>
                    <a:p>
                      <a:pPr algn="l" fontAlgn="ctr"/>
                      <a:r>
                        <a:rPr lang="en-US" sz="1630" u="none" strike="noStrike" dirty="0" smtClean="0">
                          <a:effectLst/>
                          <a:latin typeface="Calibri" pitchFamily="34" charset="0"/>
                          <a:cs typeface="Calibri" pitchFamily="34" charset="0"/>
                        </a:rPr>
                        <a:t> </a:t>
                      </a:r>
                      <a:r>
                        <a:rPr lang="en-US" sz="1630" u="none" strike="noStrike" dirty="0" err="1" smtClean="0">
                          <a:effectLst/>
                          <a:latin typeface="Calibri" pitchFamily="34" charset="0"/>
                          <a:cs typeface="Calibri" pitchFamily="34" charset="0"/>
                        </a:rPr>
                        <a:t>Probit</a:t>
                      </a:r>
                      <a:r>
                        <a:rPr lang="en-US" sz="1630" u="none" strike="noStrike" dirty="0" smtClean="0">
                          <a:effectLst/>
                          <a:latin typeface="Calibri" pitchFamily="34" charset="0"/>
                          <a:cs typeface="Calibri" pitchFamily="34" charset="0"/>
                        </a:rPr>
                        <a:t> </a:t>
                      </a:r>
                      <a:r>
                        <a:rPr lang="en-US" sz="1630" u="none" strike="noStrike" dirty="0">
                          <a:effectLst/>
                          <a:latin typeface="Calibri" pitchFamily="34" charset="0"/>
                          <a:cs typeface="Calibri" pitchFamily="34" charset="0"/>
                        </a:rPr>
                        <a:t>Choice Model (Zero-Inflated Component)</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dirty="0">
                          <a:effectLst/>
                          <a:latin typeface="Calibri" pitchFamily="34" charset="0"/>
                          <a:cs typeface="Calibri" pitchFamily="34" charset="0"/>
                        </a:rPr>
                        <a:t> </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 </a:t>
                      </a:r>
                      <a:endParaRPr lang="en-US" sz="1630" b="0"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749">
                <a:tc>
                  <a:txBody>
                    <a:bodyPr/>
                    <a:lstStyle/>
                    <a:p>
                      <a:pPr algn="l" fontAlgn="ctr"/>
                      <a:r>
                        <a:rPr lang="en-US" sz="1630" u="none" strike="noStrike" dirty="0" smtClean="0">
                          <a:effectLst/>
                          <a:latin typeface="Calibri" pitchFamily="34" charset="0"/>
                          <a:cs typeface="Calibri" pitchFamily="34" charset="0"/>
                        </a:rPr>
                        <a:t>  Constant</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dirty="0">
                          <a:effectLst/>
                          <a:latin typeface="Calibri" pitchFamily="34" charset="0"/>
                          <a:cs typeface="Calibri" pitchFamily="34" charset="0"/>
                        </a:rPr>
                        <a:t>0.092</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dirty="0">
                          <a:effectLst/>
                          <a:latin typeface="Calibri" pitchFamily="34" charset="0"/>
                          <a:cs typeface="Calibri" pitchFamily="34" charset="0"/>
                        </a:rPr>
                        <a:t>1.07</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749">
                <a:tc>
                  <a:txBody>
                    <a:bodyPr/>
                    <a:lstStyle/>
                    <a:p>
                      <a:pPr algn="l" fontAlgn="ctr"/>
                      <a:r>
                        <a:rPr lang="en-US" sz="1630" u="none" strike="noStrike" dirty="0" smtClean="0">
                          <a:effectLst/>
                          <a:latin typeface="Calibri" pitchFamily="34" charset="0"/>
                          <a:cs typeface="Calibri" pitchFamily="34" charset="0"/>
                        </a:rPr>
                        <a:t>  Number </a:t>
                      </a:r>
                      <a:r>
                        <a:rPr lang="en-US" sz="1630" u="none" strike="noStrike" dirty="0">
                          <a:effectLst/>
                          <a:latin typeface="Calibri" pitchFamily="34" charset="0"/>
                          <a:cs typeface="Calibri" pitchFamily="34" charset="0"/>
                        </a:rPr>
                        <a:t>of Telecommuters</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dirty="0">
                          <a:effectLst/>
                          <a:latin typeface="Calibri" pitchFamily="34" charset="0"/>
                          <a:cs typeface="Calibri" pitchFamily="34" charset="0"/>
                        </a:rPr>
                        <a:t>-0.202</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dirty="0">
                          <a:effectLst/>
                          <a:latin typeface="Calibri" pitchFamily="34" charset="0"/>
                          <a:cs typeface="Calibri" pitchFamily="34" charset="0"/>
                        </a:rPr>
                        <a:t>-5.29</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749">
                <a:tc>
                  <a:txBody>
                    <a:bodyPr/>
                    <a:lstStyle/>
                    <a:p>
                      <a:pPr algn="l" fontAlgn="ctr"/>
                      <a:r>
                        <a:rPr lang="en-US" sz="1630" u="none" strike="noStrike" dirty="0" smtClean="0">
                          <a:effectLst/>
                          <a:latin typeface="Calibri" pitchFamily="34" charset="0"/>
                          <a:cs typeface="Calibri" pitchFamily="34" charset="0"/>
                        </a:rPr>
                        <a:t>  Detached </a:t>
                      </a:r>
                      <a:r>
                        <a:rPr lang="en-US" sz="1630" u="none" strike="noStrike" dirty="0">
                          <a:effectLst/>
                          <a:latin typeface="Calibri" pitchFamily="34" charset="0"/>
                          <a:cs typeface="Calibri" pitchFamily="34" charset="0"/>
                        </a:rPr>
                        <a:t>Single-Family Housing</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-0.289</a:t>
                      </a:r>
                      <a:endParaRPr lang="en-US" sz="1630" b="0"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dirty="0">
                          <a:effectLst/>
                          <a:latin typeface="Calibri" pitchFamily="34" charset="0"/>
                          <a:cs typeface="Calibri" pitchFamily="34" charset="0"/>
                        </a:rPr>
                        <a:t>-5.65</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749">
                <a:tc>
                  <a:txBody>
                    <a:bodyPr/>
                    <a:lstStyle/>
                    <a:p>
                      <a:pPr algn="l" fontAlgn="ctr"/>
                      <a:r>
                        <a:rPr lang="en-US" sz="1630" u="none" strike="noStrike" dirty="0" smtClean="0">
                          <a:effectLst/>
                          <a:latin typeface="Calibri" pitchFamily="34" charset="0"/>
                          <a:cs typeface="Calibri" pitchFamily="34" charset="0"/>
                        </a:rPr>
                        <a:t>  Number </a:t>
                      </a:r>
                      <a:r>
                        <a:rPr lang="en-US" sz="1630" u="none" strike="noStrike" dirty="0">
                          <a:effectLst/>
                          <a:latin typeface="Calibri" pitchFamily="34" charset="0"/>
                          <a:cs typeface="Calibri" pitchFamily="34" charset="0"/>
                        </a:rPr>
                        <a:t>of Students per Household</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-0.159</a:t>
                      </a:r>
                      <a:endParaRPr lang="en-US" sz="1630" b="0"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-8.49</a:t>
                      </a:r>
                      <a:endParaRPr lang="en-US" sz="1630" b="0"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749">
                <a:tc>
                  <a:txBody>
                    <a:bodyPr/>
                    <a:lstStyle/>
                    <a:p>
                      <a:pPr algn="l" fontAlgn="ctr"/>
                      <a:r>
                        <a:rPr lang="en-US" sz="1630" u="none" strike="noStrike" dirty="0" smtClean="0">
                          <a:effectLst/>
                          <a:latin typeface="Calibri" pitchFamily="34" charset="0"/>
                          <a:cs typeface="Calibri" pitchFamily="34" charset="0"/>
                        </a:rPr>
                        <a:t>  Household </a:t>
                      </a:r>
                      <a:r>
                        <a:rPr lang="en-US" sz="1630" u="none" strike="noStrike" dirty="0">
                          <a:effectLst/>
                          <a:latin typeface="Calibri" pitchFamily="34" charset="0"/>
                          <a:cs typeface="Calibri" pitchFamily="34" charset="0"/>
                        </a:rPr>
                        <a:t>Has Zero Vehicles</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dirty="0">
                          <a:effectLst/>
                          <a:latin typeface="Calibri" pitchFamily="34" charset="0"/>
                          <a:cs typeface="Calibri" pitchFamily="34" charset="0"/>
                        </a:rPr>
                        <a:t>0.620</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dirty="0">
                          <a:effectLst/>
                          <a:latin typeface="Calibri" pitchFamily="34" charset="0"/>
                          <a:cs typeface="Calibri" pitchFamily="34" charset="0"/>
                        </a:rPr>
                        <a:t>7.00</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749">
                <a:tc>
                  <a:txBody>
                    <a:bodyPr/>
                    <a:lstStyle/>
                    <a:p>
                      <a:pPr algn="l" fontAlgn="ctr"/>
                      <a:r>
                        <a:rPr lang="en-US" sz="1630" u="none" strike="noStrike" dirty="0" smtClean="0">
                          <a:effectLst/>
                          <a:latin typeface="Calibri" pitchFamily="34" charset="0"/>
                          <a:cs typeface="Calibri" pitchFamily="34" charset="0"/>
                        </a:rPr>
                        <a:t>  Household </a:t>
                      </a:r>
                      <a:r>
                        <a:rPr lang="en-US" sz="1630" u="none" strike="noStrike" dirty="0">
                          <a:effectLst/>
                          <a:latin typeface="Calibri" pitchFamily="34" charset="0"/>
                          <a:cs typeface="Calibri" pitchFamily="34" charset="0"/>
                        </a:rPr>
                        <a:t>participates in Car-Share</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-0.888</a:t>
                      </a:r>
                      <a:endParaRPr lang="en-US" sz="1630" b="0"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-6.13</a:t>
                      </a:r>
                      <a:endParaRPr lang="en-US" sz="1630" b="0"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749">
                <a:tc>
                  <a:txBody>
                    <a:bodyPr/>
                    <a:lstStyle/>
                    <a:p>
                      <a:pPr algn="l" fontAlgn="ctr"/>
                      <a:r>
                        <a:rPr lang="en-US" sz="1630" u="none" strike="noStrike" dirty="0" smtClean="0">
                          <a:effectLst/>
                          <a:latin typeface="Calibri" pitchFamily="34" charset="0"/>
                          <a:cs typeface="Calibri" pitchFamily="34" charset="0"/>
                        </a:rPr>
                        <a:t>  Number </a:t>
                      </a:r>
                      <a:r>
                        <a:rPr lang="en-US" sz="1630" u="none" strike="noStrike" dirty="0">
                          <a:effectLst/>
                          <a:latin typeface="Calibri" pitchFamily="34" charset="0"/>
                          <a:cs typeface="Calibri" pitchFamily="34" charset="0"/>
                        </a:rPr>
                        <a:t>of Retired Vehicles</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dirty="0">
                          <a:effectLst/>
                          <a:latin typeface="Calibri" pitchFamily="34" charset="0"/>
                          <a:cs typeface="Calibri" pitchFamily="34" charset="0"/>
                        </a:rPr>
                        <a:t>-0.229</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dirty="0">
                          <a:effectLst/>
                          <a:latin typeface="Calibri" pitchFamily="34" charset="0"/>
                          <a:cs typeface="Calibri" pitchFamily="34" charset="0"/>
                        </a:rPr>
                        <a:t>-2.94</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749">
                <a:tc>
                  <a:txBody>
                    <a:bodyPr/>
                    <a:lstStyle/>
                    <a:p>
                      <a:pPr algn="l" fontAlgn="ctr"/>
                      <a:r>
                        <a:rPr lang="en-US" sz="1630" u="none" strike="noStrike" dirty="0" smtClean="0">
                          <a:effectLst/>
                          <a:latin typeface="Calibri" pitchFamily="34" charset="0"/>
                          <a:cs typeface="Calibri" pitchFamily="34" charset="0"/>
                        </a:rPr>
                        <a:t>  Lifecycle </a:t>
                      </a:r>
                      <a:r>
                        <a:rPr lang="en-US" sz="1630" u="none" strike="noStrike" dirty="0">
                          <a:effectLst/>
                          <a:latin typeface="Calibri" pitchFamily="34" charset="0"/>
                          <a:cs typeface="Calibri" pitchFamily="34" charset="0"/>
                        </a:rPr>
                        <a:t>Class 2 (0/1)</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dirty="0">
                          <a:effectLst/>
                          <a:latin typeface="Calibri" pitchFamily="34" charset="0"/>
                          <a:cs typeface="Calibri" pitchFamily="34" charset="0"/>
                        </a:rPr>
                        <a:t>-2.245</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-3.01</a:t>
                      </a:r>
                      <a:endParaRPr lang="en-US" sz="1630" b="0"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749">
                <a:tc>
                  <a:txBody>
                    <a:bodyPr/>
                    <a:lstStyle/>
                    <a:p>
                      <a:pPr algn="l" fontAlgn="ctr"/>
                      <a:r>
                        <a:rPr lang="en-US" sz="1630" u="none" strike="noStrike" dirty="0" smtClean="0">
                          <a:effectLst/>
                          <a:latin typeface="Calibri" pitchFamily="34" charset="0"/>
                          <a:cs typeface="Calibri" pitchFamily="34" charset="0"/>
                        </a:rPr>
                        <a:t>  Lifecycle </a:t>
                      </a:r>
                      <a:r>
                        <a:rPr lang="en-US" sz="1630" u="none" strike="noStrike" dirty="0">
                          <a:effectLst/>
                          <a:latin typeface="Calibri" pitchFamily="34" charset="0"/>
                          <a:cs typeface="Calibri" pitchFamily="34" charset="0"/>
                        </a:rPr>
                        <a:t>Class 7 (0/1)</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dirty="0">
                          <a:effectLst/>
                          <a:latin typeface="Calibri" pitchFamily="34" charset="0"/>
                          <a:cs typeface="Calibri" pitchFamily="34" charset="0"/>
                        </a:rPr>
                        <a:t>0.449</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dirty="0">
                          <a:effectLst/>
                          <a:latin typeface="Calibri" pitchFamily="34" charset="0"/>
                          <a:cs typeface="Calibri" pitchFamily="34" charset="0"/>
                        </a:rPr>
                        <a:t>7.71</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749">
                <a:tc>
                  <a:txBody>
                    <a:bodyPr/>
                    <a:lstStyle/>
                    <a:p>
                      <a:pPr algn="l" fontAlgn="ctr"/>
                      <a:r>
                        <a:rPr lang="en-US" sz="1630" u="none" strike="noStrike" dirty="0" smtClean="0">
                          <a:effectLst/>
                          <a:latin typeface="Calibri" pitchFamily="34" charset="0"/>
                          <a:cs typeface="Calibri" pitchFamily="34" charset="0"/>
                        </a:rPr>
                        <a:t>  MPO </a:t>
                      </a:r>
                      <a:r>
                        <a:rPr lang="en-US" sz="1630" u="none" strike="noStrike" dirty="0">
                          <a:effectLst/>
                          <a:latin typeface="Calibri" pitchFamily="34" charset="0"/>
                          <a:cs typeface="Calibri" pitchFamily="34" charset="0"/>
                        </a:rPr>
                        <a:t>(0/1)</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-0.154</a:t>
                      </a:r>
                      <a:endParaRPr lang="en-US" sz="1630" b="0"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dirty="0">
                          <a:effectLst/>
                          <a:latin typeface="Calibri" pitchFamily="34" charset="0"/>
                          <a:cs typeface="Calibri" pitchFamily="34" charset="0"/>
                        </a:rPr>
                        <a:t>-2.21</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0387">
                <a:tc>
                  <a:txBody>
                    <a:bodyPr/>
                    <a:lstStyle/>
                    <a:p>
                      <a:pPr algn="l" fontAlgn="ctr"/>
                      <a:r>
                        <a:rPr lang="en-US" sz="1630" u="none" strike="noStrike" dirty="0" smtClean="0">
                          <a:effectLst/>
                          <a:latin typeface="Calibri" pitchFamily="34" charset="0"/>
                          <a:cs typeface="Calibri" pitchFamily="34" charset="0"/>
                        </a:rPr>
                        <a:t>Lifecycle </a:t>
                      </a:r>
                      <a:r>
                        <a:rPr lang="en-US" sz="1630" u="none" strike="noStrike" dirty="0">
                          <a:effectLst/>
                          <a:latin typeface="Calibri" pitchFamily="34" charset="0"/>
                          <a:cs typeface="Calibri" pitchFamily="34" charset="0"/>
                        </a:rPr>
                        <a:t>Class - Residential Density  Interaction </a:t>
                      </a:r>
                      <a:r>
                        <a:rPr lang="en-US" sz="1630" u="none" strike="noStrike" dirty="0" smtClean="0">
                          <a:effectLst/>
                          <a:latin typeface="Calibri" pitchFamily="34" charset="0"/>
                          <a:cs typeface="Calibri" pitchFamily="34" charset="0"/>
                        </a:rPr>
                        <a:t>Terms</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 </a:t>
                      </a:r>
                      <a:endParaRPr lang="en-US" sz="1630" b="0"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dirty="0">
                          <a:effectLst/>
                          <a:latin typeface="Calibri" pitchFamily="34" charset="0"/>
                          <a:cs typeface="Calibri" pitchFamily="34" charset="0"/>
                        </a:rPr>
                        <a:t> </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749">
                <a:tc>
                  <a:txBody>
                    <a:bodyPr/>
                    <a:lstStyle/>
                    <a:p>
                      <a:pPr algn="l" fontAlgn="ctr"/>
                      <a:r>
                        <a:rPr lang="en-US" sz="1630" u="none" strike="noStrike" dirty="0" smtClean="0">
                          <a:effectLst/>
                          <a:latin typeface="Calibri" pitchFamily="34" charset="0"/>
                          <a:cs typeface="Calibri" pitchFamily="34" charset="0"/>
                        </a:rPr>
                        <a:t>  Lifecycle </a:t>
                      </a:r>
                      <a:r>
                        <a:rPr lang="en-US" sz="1630" u="none" strike="noStrike" dirty="0">
                          <a:effectLst/>
                          <a:latin typeface="Calibri" pitchFamily="34" charset="0"/>
                          <a:cs typeface="Calibri" pitchFamily="34" charset="0"/>
                        </a:rPr>
                        <a:t>Class 1 - City near MPO (0/1)</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dirty="0">
                          <a:effectLst/>
                          <a:latin typeface="Calibri" pitchFamily="34" charset="0"/>
                          <a:cs typeface="Calibri" pitchFamily="34" charset="0"/>
                        </a:rPr>
                        <a:t>0.837</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dirty="0">
                          <a:effectLst/>
                          <a:latin typeface="Calibri" pitchFamily="34" charset="0"/>
                          <a:cs typeface="Calibri" pitchFamily="34" charset="0"/>
                        </a:rPr>
                        <a:t>2.43</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749">
                <a:tc>
                  <a:txBody>
                    <a:bodyPr/>
                    <a:lstStyle/>
                    <a:p>
                      <a:pPr algn="l" fontAlgn="ctr"/>
                      <a:r>
                        <a:rPr lang="en-US" sz="1630" u="none" strike="noStrike" dirty="0" smtClean="0">
                          <a:effectLst/>
                          <a:latin typeface="Calibri" pitchFamily="34" charset="0"/>
                          <a:cs typeface="Calibri" pitchFamily="34" charset="0"/>
                        </a:rPr>
                        <a:t>  Lifecycle </a:t>
                      </a:r>
                      <a:r>
                        <a:rPr lang="en-US" sz="1630" u="none" strike="noStrike" dirty="0">
                          <a:effectLst/>
                          <a:latin typeface="Calibri" pitchFamily="34" charset="0"/>
                          <a:cs typeface="Calibri" pitchFamily="34" charset="0"/>
                        </a:rPr>
                        <a:t>Class 3 - MPO (0/1)</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-0.355</a:t>
                      </a:r>
                      <a:endParaRPr lang="en-US" sz="1630" b="0"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dirty="0">
                          <a:effectLst/>
                          <a:latin typeface="Calibri" pitchFamily="34" charset="0"/>
                          <a:cs typeface="Calibri" pitchFamily="34" charset="0"/>
                        </a:rPr>
                        <a:t>-3.06</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749">
                <a:tc>
                  <a:txBody>
                    <a:bodyPr/>
                    <a:lstStyle/>
                    <a:p>
                      <a:pPr algn="l" fontAlgn="ctr"/>
                      <a:r>
                        <a:rPr lang="en-US" sz="1630" u="none" strike="noStrike" dirty="0" smtClean="0">
                          <a:effectLst/>
                          <a:latin typeface="Calibri" pitchFamily="34" charset="0"/>
                          <a:cs typeface="Calibri" pitchFamily="34" charset="0"/>
                        </a:rPr>
                        <a:t>  Lifecycle </a:t>
                      </a:r>
                      <a:r>
                        <a:rPr lang="en-US" sz="1630" u="none" strike="noStrike" dirty="0">
                          <a:effectLst/>
                          <a:latin typeface="Calibri" pitchFamily="34" charset="0"/>
                          <a:cs typeface="Calibri" pitchFamily="34" charset="0"/>
                        </a:rPr>
                        <a:t>Class 4 - MPO (0/1)</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-0.334</a:t>
                      </a:r>
                      <a:endParaRPr lang="en-US" sz="1630" b="0"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-3.96</a:t>
                      </a:r>
                      <a:endParaRPr lang="en-US" sz="1630" b="0"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749">
                <a:tc>
                  <a:txBody>
                    <a:bodyPr/>
                    <a:lstStyle/>
                    <a:p>
                      <a:pPr algn="l" fontAlgn="ctr"/>
                      <a:r>
                        <a:rPr lang="en-US" sz="1630" u="none" strike="noStrike" dirty="0" smtClean="0">
                          <a:effectLst/>
                          <a:latin typeface="Calibri" pitchFamily="34" charset="0"/>
                          <a:cs typeface="Calibri" pitchFamily="34" charset="0"/>
                        </a:rPr>
                        <a:t>  Lifecycle </a:t>
                      </a:r>
                      <a:r>
                        <a:rPr lang="en-US" sz="1630" u="none" strike="noStrike" dirty="0">
                          <a:effectLst/>
                          <a:latin typeface="Calibri" pitchFamily="34" charset="0"/>
                          <a:cs typeface="Calibri" pitchFamily="34" charset="0"/>
                        </a:rPr>
                        <a:t>Class 5 - MPO (0/1)</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dirty="0">
                          <a:effectLst/>
                          <a:latin typeface="Calibri" pitchFamily="34" charset="0"/>
                          <a:cs typeface="Calibri" pitchFamily="34" charset="0"/>
                        </a:rPr>
                        <a:t>-0.308</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-5.91</a:t>
                      </a:r>
                      <a:endParaRPr lang="en-US" sz="1630" b="0"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749">
                <a:tc>
                  <a:txBody>
                    <a:bodyPr/>
                    <a:lstStyle/>
                    <a:p>
                      <a:pPr algn="l" fontAlgn="ctr"/>
                      <a:r>
                        <a:rPr lang="en-US" sz="1630" u="none" strike="noStrike" dirty="0" smtClean="0">
                          <a:effectLst/>
                          <a:latin typeface="Calibri" pitchFamily="34" charset="0"/>
                          <a:cs typeface="Calibri" pitchFamily="34" charset="0"/>
                        </a:rPr>
                        <a:t>  Lifecycle </a:t>
                      </a:r>
                      <a:r>
                        <a:rPr lang="en-US" sz="1630" u="none" strike="noStrike" dirty="0">
                          <a:effectLst/>
                          <a:latin typeface="Calibri" pitchFamily="34" charset="0"/>
                          <a:cs typeface="Calibri" pitchFamily="34" charset="0"/>
                        </a:rPr>
                        <a:t>Class 2 - Rural Near MPO (0/1)</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a:effectLst/>
                          <a:latin typeface="Calibri" pitchFamily="34" charset="0"/>
                          <a:cs typeface="Calibri" pitchFamily="34" charset="0"/>
                        </a:rPr>
                        <a:t>1.747</a:t>
                      </a:r>
                      <a:endParaRPr lang="en-US" sz="1630" b="0" i="0" u="none" strike="noStrike">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dirty="0">
                          <a:effectLst/>
                          <a:latin typeface="Calibri" pitchFamily="34" charset="0"/>
                          <a:cs typeface="Calibri" pitchFamily="34" charset="0"/>
                        </a:rPr>
                        <a:t>2.17</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749">
                <a:tc>
                  <a:txBody>
                    <a:bodyPr/>
                    <a:lstStyle/>
                    <a:p>
                      <a:pPr algn="l" fontAlgn="ctr"/>
                      <a:r>
                        <a:rPr lang="en-US" sz="1630" u="none" strike="noStrike" dirty="0" smtClean="0">
                          <a:effectLst/>
                          <a:latin typeface="Calibri" pitchFamily="34" charset="0"/>
                          <a:cs typeface="Calibri" pitchFamily="34" charset="0"/>
                        </a:rPr>
                        <a:t>  Lifecycle </a:t>
                      </a:r>
                      <a:r>
                        <a:rPr lang="en-US" sz="1630" u="none" strike="noStrike" dirty="0">
                          <a:effectLst/>
                          <a:latin typeface="Calibri" pitchFamily="34" charset="0"/>
                          <a:cs typeface="Calibri" pitchFamily="34" charset="0"/>
                        </a:rPr>
                        <a:t>Class 5 - Rural Near MPO (0/1)</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dirty="0">
                          <a:effectLst/>
                          <a:latin typeface="Calibri" pitchFamily="34" charset="0"/>
                          <a:cs typeface="Calibri" pitchFamily="34" charset="0"/>
                        </a:rPr>
                        <a:t>0.229</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dirty="0">
                          <a:effectLst/>
                          <a:latin typeface="Calibri" pitchFamily="34" charset="0"/>
                          <a:cs typeface="Calibri" pitchFamily="34" charset="0"/>
                        </a:rPr>
                        <a:t>2.10</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749">
                <a:tc>
                  <a:txBody>
                    <a:bodyPr/>
                    <a:lstStyle/>
                    <a:p>
                      <a:pPr algn="l" fontAlgn="ctr"/>
                      <a:r>
                        <a:rPr lang="en-US" sz="1630" u="none" strike="noStrike" dirty="0" smtClean="0">
                          <a:effectLst/>
                          <a:latin typeface="Calibri" pitchFamily="34" charset="0"/>
                          <a:cs typeface="Calibri" pitchFamily="34" charset="0"/>
                        </a:rPr>
                        <a:t>  Lifecycle </a:t>
                      </a:r>
                      <a:r>
                        <a:rPr lang="en-US" sz="1630" u="none" strike="noStrike" dirty="0">
                          <a:effectLst/>
                          <a:latin typeface="Calibri" pitchFamily="34" charset="0"/>
                          <a:cs typeface="Calibri" pitchFamily="34" charset="0"/>
                        </a:rPr>
                        <a:t>Class 6 - Rural Near MPO (0/1)</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dirty="0">
                          <a:effectLst/>
                          <a:latin typeface="Calibri" pitchFamily="34" charset="0"/>
                          <a:cs typeface="Calibri" pitchFamily="34" charset="0"/>
                        </a:rPr>
                        <a:t>0.707</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30" u="none" strike="noStrike" dirty="0">
                          <a:effectLst/>
                          <a:latin typeface="Calibri" pitchFamily="34" charset="0"/>
                          <a:cs typeface="Calibri" pitchFamily="34" charset="0"/>
                        </a:rPr>
                        <a:t>6.83</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749">
                <a:tc>
                  <a:txBody>
                    <a:bodyPr/>
                    <a:lstStyle/>
                    <a:p>
                      <a:pPr algn="l" fontAlgn="ctr"/>
                      <a:r>
                        <a:rPr lang="en-US" sz="1630" u="none" strike="noStrike" dirty="0" smtClean="0">
                          <a:effectLst/>
                          <a:latin typeface="Calibri" pitchFamily="34" charset="0"/>
                          <a:cs typeface="Calibri" pitchFamily="34" charset="0"/>
                        </a:rPr>
                        <a:t>  Lifecycle </a:t>
                      </a:r>
                      <a:r>
                        <a:rPr lang="en-US" sz="1630" u="none" strike="noStrike" dirty="0">
                          <a:effectLst/>
                          <a:latin typeface="Calibri" pitchFamily="34" charset="0"/>
                          <a:cs typeface="Calibri" pitchFamily="34" charset="0"/>
                        </a:rPr>
                        <a:t>Class 5 - Isolated City (0/1)</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tcPr>
                </a:tc>
                <a:tc>
                  <a:txBody>
                    <a:bodyPr/>
                    <a:lstStyle/>
                    <a:p>
                      <a:pPr algn="ctr" fontAlgn="b"/>
                      <a:r>
                        <a:rPr lang="en-US" sz="1630" u="none" strike="noStrike" dirty="0">
                          <a:effectLst/>
                          <a:latin typeface="Calibri" pitchFamily="34" charset="0"/>
                          <a:cs typeface="Calibri" pitchFamily="34" charset="0"/>
                        </a:rPr>
                        <a:t>-0.883</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tcPr>
                </a:tc>
                <a:tc>
                  <a:txBody>
                    <a:bodyPr/>
                    <a:lstStyle/>
                    <a:p>
                      <a:pPr algn="ctr" fontAlgn="b"/>
                      <a:r>
                        <a:rPr lang="en-US" sz="1630" u="none" strike="noStrike" dirty="0">
                          <a:effectLst/>
                          <a:latin typeface="Calibri" pitchFamily="34" charset="0"/>
                          <a:cs typeface="Calibri" pitchFamily="34" charset="0"/>
                        </a:rPr>
                        <a:t>-1.59</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tcPr>
                </a:tc>
              </a:tr>
              <a:tr h="269749">
                <a:tc>
                  <a:txBody>
                    <a:bodyPr/>
                    <a:lstStyle/>
                    <a:p>
                      <a:pPr algn="l" fontAlgn="ctr"/>
                      <a:r>
                        <a:rPr lang="en-US" sz="1630" u="none" strike="noStrike" dirty="0" smtClean="0">
                          <a:effectLst/>
                          <a:latin typeface="Calibri" pitchFamily="34" charset="0"/>
                          <a:cs typeface="Calibri" pitchFamily="34" charset="0"/>
                        </a:rPr>
                        <a:t>  Number </a:t>
                      </a:r>
                      <a:r>
                        <a:rPr lang="en-US" sz="1630" u="none" strike="noStrike" dirty="0">
                          <a:effectLst/>
                          <a:latin typeface="Calibri" pitchFamily="34" charset="0"/>
                          <a:cs typeface="Calibri" pitchFamily="34" charset="0"/>
                        </a:rPr>
                        <a:t>of Households</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D3A2"/>
                    </a:solidFill>
                  </a:tcPr>
                </a:tc>
                <a:tc gridSpan="2">
                  <a:txBody>
                    <a:bodyPr/>
                    <a:lstStyle/>
                    <a:p>
                      <a:pPr algn="ctr" fontAlgn="b"/>
                      <a:r>
                        <a:rPr lang="en-US" sz="1630" u="none" strike="noStrike" dirty="0">
                          <a:effectLst/>
                          <a:latin typeface="Calibri" pitchFamily="34" charset="0"/>
                          <a:cs typeface="Calibri" pitchFamily="34" charset="0"/>
                        </a:rPr>
                        <a:t>16021</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D3A2"/>
                    </a:solidFill>
                  </a:tcPr>
                </a:tc>
                <a:tc hMerge="1">
                  <a:txBody>
                    <a:bodyPr/>
                    <a:lstStyle/>
                    <a:p>
                      <a:endParaRPr lang="en-US"/>
                    </a:p>
                  </a:txBody>
                  <a:tcPr/>
                </a:tc>
              </a:tr>
              <a:tr h="269749">
                <a:tc>
                  <a:txBody>
                    <a:bodyPr/>
                    <a:lstStyle/>
                    <a:p>
                      <a:pPr algn="l" fontAlgn="ctr"/>
                      <a:r>
                        <a:rPr lang="en-US" sz="1630" u="none" strike="noStrike" dirty="0" smtClean="0">
                          <a:effectLst/>
                          <a:latin typeface="Calibri" pitchFamily="34" charset="0"/>
                          <a:cs typeface="Calibri" pitchFamily="34" charset="0"/>
                        </a:rPr>
                        <a:t>  Log-Likelihood </a:t>
                      </a:r>
                      <a:r>
                        <a:rPr lang="en-US" sz="1630" u="none" strike="noStrike" dirty="0">
                          <a:effectLst/>
                          <a:latin typeface="Calibri" pitchFamily="34" charset="0"/>
                          <a:cs typeface="Calibri" pitchFamily="34" charset="0"/>
                        </a:rPr>
                        <a:t>at Convergence</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D3A2"/>
                    </a:solidFill>
                  </a:tcPr>
                </a:tc>
                <a:tc gridSpan="2">
                  <a:txBody>
                    <a:bodyPr/>
                    <a:lstStyle/>
                    <a:p>
                      <a:pPr algn="ctr" fontAlgn="b"/>
                      <a:r>
                        <a:rPr lang="en-US" sz="1630" u="none" strike="noStrike" dirty="0">
                          <a:effectLst/>
                          <a:latin typeface="Calibri" pitchFamily="34" charset="0"/>
                          <a:cs typeface="Calibri" pitchFamily="34" charset="0"/>
                        </a:rPr>
                        <a:t>-20987.10</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D3A2"/>
                    </a:solidFill>
                  </a:tcPr>
                </a:tc>
                <a:tc hMerge="1">
                  <a:txBody>
                    <a:bodyPr/>
                    <a:lstStyle/>
                    <a:p>
                      <a:endParaRPr lang="en-US"/>
                    </a:p>
                  </a:txBody>
                  <a:tcPr/>
                </a:tc>
              </a:tr>
              <a:tr h="269749">
                <a:tc>
                  <a:txBody>
                    <a:bodyPr/>
                    <a:lstStyle/>
                    <a:p>
                      <a:pPr algn="l" fontAlgn="ctr"/>
                      <a:r>
                        <a:rPr lang="en-US" sz="1630" u="none" strike="noStrike" dirty="0" smtClean="0">
                          <a:effectLst/>
                          <a:latin typeface="Calibri" pitchFamily="34" charset="0"/>
                          <a:cs typeface="Calibri" pitchFamily="34" charset="0"/>
                        </a:rPr>
                        <a:t>  Log-Likelihood </a:t>
                      </a:r>
                      <a:r>
                        <a:rPr lang="en-US" sz="1630" u="none" strike="noStrike" dirty="0">
                          <a:effectLst/>
                          <a:latin typeface="Calibri" pitchFamily="34" charset="0"/>
                          <a:cs typeface="Calibri" pitchFamily="34" charset="0"/>
                        </a:rPr>
                        <a:t>(0)</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D3A2"/>
                    </a:solidFill>
                  </a:tcPr>
                </a:tc>
                <a:tc gridSpan="2">
                  <a:txBody>
                    <a:bodyPr/>
                    <a:lstStyle/>
                    <a:p>
                      <a:pPr algn="ctr" fontAlgn="b"/>
                      <a:r>
                        <a:rPr lang="en-US" sz="1630" u="none" strike="noStrike" dirty="0">
                          <a:effectLst/>
                          <a:latin typeface="Calibri" pitchFamily="34" charset="0"/>
                          <a:cs typeface="Calibri" pitchFamily="34" charset="0"/>
                        </a:rPr>
                        <a:t>-26776.59</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D3A2"/>
                    </a:solidFill>
                  </a:tcPr>
                </a:tc>
                <a:tc hMerge="1">
                  <a:txBody>
                    <a:bodyPr/>
                    <a:lstStyle/>
                    <a:p>
                      <a:endParaRPr lang="en-US"/>
                    </a:p>
                  </a:txBody>
                  <a:tcPr/>
                </a:tc>
              </a:tr>
              <a:tr h="269749">
                <a:tc>
                  <a:txBody>
                    <a:bodyPr/>
                    <a:lstStyle/>
                    <a:p>
                      <a:pPr algn="l" fontAlgn="ctr"/>
                      <a:r>
                        <a:rPr lang="en-US" sz="1630" u="none" strike="noStrike" dirty="0" smtClean="0">
                          <a:effectLst/>
                          <a:latin typeface="Calibri" pitchFamily="34" charset="0"/>
                          <a:cs typeface="Calibri" pitchFamily="34" charset="0"/>
                        </a:rPr>
                        <a:t>  </a:t>
                      </a:r>
                      <a:r>
                        <a:rPr lang="en-US" sz="1630" u="none" strike="noStrike" dirty="0" err="1" smtClean="0">
                          <a:effectLst/>
                          <a:latin typeface="Calibri" pitchFamily="34" charset="0"/>
                          <a:cs typeface="Calibri" pitchFamily="34" charset="0"/>
                        </a:rPr>
                        <a:t>Vuong</a:t>
                      </a:r>
                      <a:r>
                        <a:rPr lang="en-US" sz="1630" u="none" strike="noStrike" dirty="0" smtClean="0">
                          <a:effectLst/>
                          <a:latin typeface="Calibri" pitchFamily="34" charset="0"/>
                          <a:cs typeface="Calibri" pitchFamily="34" charset="0"/>
                        </a:rPr>
                        <a:t> </a:t>
                      </a:r>
                      <a:r>
                        <a:rPr lang="en-US" sz="1630" u="none" strike="noStrike" dirty="0">
                          <a:effectLst/>
                          <a:latin typeface="Calibri" pitchFamily="34" charset="0"/>
                          <a:cs typeface="Calibri" pitchFamily="34" charset="0"/>
                        </a:rPr>
                        <a:t>Test</a:t>
                      </a:r>
                      <a:endParaRPr lang="en-US" sz="1630" b="1"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D3A2"/>
                    </a:solidFill>
                  </a:tcPr>
                </a:tc>
                <a:tc gridSpan="2">
                  <a:txBody>
                    <a:bodyPr/>
                    <a:lstStyle/>
                    <a:p>
                      <a:pPr algn="ctr" fontAlgn="b"/>
                      <a:r>
                        <a:rPr lang="en-US" sz="1630" u="none" strike="noStrike" dirty="0">
                          <a:effectLst/>
                          <a:latin typeface="Calibri" pitchFamily="34" charset="0"/>
                          <a:cs typeface="Calibri" pitchFamily="34" charset="0"/>
                        </a:rPr>
                        <a:t>19.04</a:t>
                      </a:r>
                      <a:endParaRPr lang="en-US" sz="1630" b="0" i="0" u="none" strike="noStrike" dirty="0">
                        <a:solidFill>
                          <a:srgbClr val="000000"/>
                        </a:solidFill>
                        <a:effectLst/>
                        <a:latin typeface="Calibri" pitchFamily="34" charset="0"/>
                        <a:cs typeface="Calibri"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D3A2"/>
                    </a:solidFill>
                  </a:tcPr>
                </a:tc>
                <a:tc hMerge="1">
                  <a:txBody>
                    <a:bodyPr/>
                    <a:lstStyle/>
                    <a:p>
                      <a:endParaRPr lang="en-US"/>
                    </a:p>
                  </a:txBody>
                  <a:tcPr/>
                </a:tc>
              </a:tr>
            </a:tbl>
          </a:graphicData>
        </a:graphic>
      </p:graphicFrame>
      <p:sp>
        <p:nvSpPr>
          <p:cNvPr id="109" name="직사각형 21"/>
          <p:cNvSpPr/>
          <p:nvPr/>
        </p:nvSpPr>
        <p:spPr bwMode="auto">
          <a:xfrm>
            <a:off x="9575032" y="3325707"/>
            <a:ext cx="8712968" cy="14747285"/>
          </a:xfrm>
          <a:prstGeom prst="rect">
            <a:avLst/>
          </a:prstGeom>
          <a:noFill/>
          <a:ln w="3175" cap="flat" cmpd="sng" algn="ctr">
            <a:solidFill>
              <a:srgbClr val="A8B400"/>
            </a:solidFill>
            <a:prstDash val="solid"/>
            <a:round/>
            <a:headEnd type="none" w="med" len="med"/>
            <a:tailEnd type="none" w="med" len="med"/>
          </a:ln>
          <a:effectLst/>
        </p:spPr>
        <p:txBody>
          <a:bodyPr vert="horz" wrap="square" lIns="164592" tIns="201168" rIns="164592" bIns="365760" numCol="1" rtlCol="0" anchor="t" anchorCtr="0" compatLnSpc="1">
            <a:prstTxWarp prst="textNoShape">
              <a:avLst/>
            </a:prstTxWarp>
            <a:noAutofit/>
          </a:bodyPr>
          <a:lstStyle/>
          <a:p>
            <a:pPr algn="just" defTabSz="2529099" latinLnBrk="0"/>
            <a:endParaRPr lang="en-US" sz="2200" dirty="0" smtClean="0">
              <a:latin typeface="Calibri" pitchFamily="34" charset="0"/>
              <a:ea typeface="굴림" pitchFamily="50" charset="-127"/>
              <a:cs typeface="Calibri" pitchFamily="34" charset="0"/>
            </a:endParaRPr>
          </a:p>
        </p:txBody>
      </p:sp>
      <p:sp>
        <p:nvSpPr>
          <p:cNvPr id="110" name="직사각형 20"/>
          <p:cNvSpPr/>
          <p:nvPr/>
        </p:nvSpPr>
        <p:spPr>
          <a:xfrm>
            <a:off x="286000" y="2591272"/>
            <a:ext cx="9107841" cy="734436"/>
          </a:xfrm>
          <a:prstGeom prst="rect">
            <a:avLst/>
          </a:prstGeom>
          <a:solidFill>
            <a:srgbClr val="6A7F1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69668" tIns="34834" rIns="69668" bIns="34834" anchor="ctr"/>
          <a:lstStyle/>
          <a:p>
            <a:pPr latinLnBrk="0">
              <a:defRPr/>
            </a:pPr>
            <a:r>
              <a:rPr lang="en-US" sz="3700" b="1" dirty="0" smtClean="0">
                <a:latin typeface="Calibri" pitchFamily="34" charset="0"/>
                <a:cs typeface="Calibri" pitchFamily="34" charset="0"/>
              </a:rPr>
              <a:t>  Abstract</a:t>
            </a:r>
            <a:endParaRPr lang="en-US" sz="3700" b="1" dirty="0">
              <a:latin typeface="Calibri" pitchFamily="34" charset="0"/>
              <a:cs typeface="Calibri" pitchFamily="34" charset="0"/>
            </a:endParaRPr>
          </a:p>
        </p:txBody>
      </p:sp>
      <p:sp>
        <p:nvSpPr>
          <p:cNvPr id="111" name="직사각형 46"/>
          <p:cNvSpPr/>
          <p:nvPr/>
        </p:nvSpPr>
        <p:spPr>
          <a:xfrm>
            <a:off x="286000" y="10080105"/>
            <a:ext cx="9107841" cy="780786"/>
          </a:xfrm>
          <a:prstGeom prst="rect">
            <a:avLst/>
          </a:prstGeom>
          <a:solidFill>
            <a:srgbClr val="6A7F1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69668" tIns="34834" rIns="69668" bIns="34834" anchor="ctr"/>
          <a:lstStyle/>
          <a:p>
            <a:pPr latinLnBrk="0">
              <a:defRPr/>
            </a:pPr>
            <a:r>
              <a:rPr lang="en-US" sz="3700" b="1" dirty="0" smtClean="0">
                <a:latin typeface="Calibri" pitchFamily="34" charset="0"/>
                <a:cs typeface="Calibri" pitchFamily="34" charset="0"/>
              </a:rPr>
              <a:t>Modeling</a:t>
            </a:r>
            <a:r>
              <a:rPr lang="en-US" sz="3700" b="1" baseline="0" dirty="0" smtClean="0">
                <a:latin typeface="Calibri" pitchFamily="34" charset="0"/>
                <a:cs typeface="Calibri" pitchFamily="34" charset="0"/>
              </a:rPr>
              <a:t> Framework</a:t>
            </a:r>
            <a:endParaRPr lang="en-US" sz="3700" b="1" dirty="0">
              <a:latin typeface="Calibri" pitchFamily="34" charset="0"/>
              <a:cs typeface="Calibri" pitchFamily="34" charset="0"/>
            </a:endParaRPr>
          </a:p>
        </p:txBody>
      </p:sp>
      <p:sp>
        <p:nvSpPr>
          <p:cNvPr id="112" name="직사각형 53"/>
          <p:cNvSpPr/>
          <p:nvPr/>
        </p:nvSpPr>
        <p:spPr bwMode="auto">
          <a:xfrm>
            <a:off x="25056752" y="3200401"/>
            <a:ext cx="11214448" cy="6231632"/>
          </a:xfrm>
          <a:prstGeom prst="rect">
            <a:avLst/>
          </a:prstGeom>
          <a:noFill/>
          <a:ln w="3175" cap="flat" cmpd="sng" algn="ctr">
            <a:solidFill>
              <a:srgbClr val="A8B400"/>
            </a:solidFill>
            <a:prstDash val="solid"/>
            <a:round/>
            <a:headEnd type="none" w="med" len="med"/>
            <a:tailEnd type="none" w="med" len="med"/>
          </a:ln>
          <a:effectLst/>
        </p:spPr>
        <p:txBody>
          <a:bodyPr vert="horz" wrap="square" lIns="164592" tIns="201168" rIns="164592" bIns="365760" numCol="1" rtlCol="0" anchor="t" anchorCtr="0" compatLnSpc="1">
            <a:prstTxWarp prst="textNoShape">
              <a:avLst/>
            </a:prstTxWarp>
            <a:noAutofit/>
          </a:bodyPr>
          <a:lstStyle/>
          <a:p>
            <a:pPr algn="just" defTabSz="2529099" latinLnBrk="0"/>
            <a:endParaRPr lang="en-US" sz="2200" dirty="0" smtClean="0">
              <a:latin typeface="Calibri" pitchFamily="34" charset="0"/>
              <a:ea typeface="굴림" pitchFamily="50" charset="-127"/>
              <a:cs typeface="Calibri" pitchFamily="34" charset="0"/>
            </a:endParaRPr>
          </a:p>
        </p:txBody>
      </p:sp>
      <p:sp>
        <p:nvSpPr>
          <p:cNvPr id="113" name="TextBox 112"/>
          <p:cNvSpPr txBox="1"/>
          <p:nvPr/>
        </p:nvSpPr>
        <p:spPr>
          <a:xfrm>
            <a:off x="213992" y="1402298"/>
            <a:ext cx="8496944" cy="954107"/>
          </a:xfrm>
          <a:prstGeom prst="rect">
            <a:avLst/>
          </a:prstGeom>
          <a:noFill/>
        </p:spPr>
        <p:txBody>
          <a:bodyPr wrap="square" rtlCol="0">
            <a:spAutoFit/>
          </a:bodyPr>
          <a:lstStyle/>
          <a:p>
            <a:r>
              <a:rPr lang="en-US" sz="2800" dirty="0" err="1" smtClean="0">
                <a:solidFill>
                  <a:schemeClr val="bg1"/>
                </a:solidFill>
                <a:latin typeface="Calibri" pitchFamily="34" charset="0"/>
                <a:cs typeface="Calibri" pitchFamily="34" charset="0"/>
              </a:rPr>
              <a:t>Maseeh</a:t>
            </a:r>
            <a:r>
              <a:rPr lang="en-US" sz="2800" dirty="0" smtClean="0">
                <a:solidFill>
                  <a:schemeClr val="bg1"/>
                </a:solidFill>
                <a:latin typeface="Calibri" pitchFamily="34" charset="0"/>
                <a:cs typeface="Calibri" pitchFamily="34" charset="0"/>
              </a:rPr>
              <a:t> College of Engineering &amp;Computer Science:</a:t>
            </a:r>
          </a:p>
          <a:p>
            <a:r>
              <a:rPr lang="en-US" sz="2800" dirty="0" smtClean="0">
                <a:solidFill>
                  <a:schemeClr val="bg1"/>
                </a:solidFill>
                <a:latin typeface="Calibri" pitchFamily="34" charset="0"/>
                <a:cs typeface="Calibri" pitchFamily="34" charset="0"/>
              </a:rPr>
              <a:t>Civil &amp;Environmental</a:t>
            </a:r>
            <a:r>
              <a:rPr lang="en-US" sz="2800" baseline="0" dirty="0" smtClean="0">
                <a:solidFill>
                  <a:schemeClr val="bg1"/>
                </a:solidFill>
                <a:latin typeface="Calibri" pitchFamily="34" charset="0"/>
                <a:cs typeface="Calibri" pitchFamily="34" charset="0"/>
              </a:rPr>
              <a:t> Engineering</a:t>
            </a:r>
            <a:endParaRPr lang="en-US" sz="2800" dirty="0">
              <a:solidFill>
                <a:schemeClr val="bg1"/>
              </a:solidFill>
              <a:latin typeface="Calibri" pitchFamily="34" charset="0"/>
              <a:cs typeface="Calibri" pitchFamily="34" charset="0"/>
            </a:endParaRPr>
          </a:p>
        </p:txBody>
      </p:sp>
      <p:pic>
        <p:nvPicPr>
          <p:cNvPr id="114" name="그림 22" descr="OTREC_Logo_web.png"/>
          <p:cNvPicPr>
            <a:picLocks noChangeAspect="1"/>
          </p:cNvPicPr>
          <p:nvPr/>
        </p:nvPicPr>
        <p:blipFill>
          <a:blip r:embed="rId13" cstate="print"/>
          <a:stretch>
            <a:fillRect/>
          </a:stretch>
        </p:blipFill>
        <p:spPr>
          <a:xfrm>
            <a:off x="34273776" y="361104"/>
            <a:ext cx="1944216" cy="1798119"/>
          </a:xfrm>
          <a:prstGeom prst="rect">
            <a:avLst/>
          </a:prstGeom>
        </p:spPr>
      </p:pic>
      <p:pic>
        <p:nvPicPr>
          <p:cNvPr id="115" name="Picture 80"/>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31681488" y="313984"/>
            <a:ext cx="2304256" cy="1845240"/>
          </a:xfrm>
          <a:prstGeom prst="rect">
            <a:avLst/>
          </a:prstGeom>
        </p:spPr>
      </p:pic>
      <p:pic>
        <p:nvPicPr>
          <p:cNvPr id="117" name="Picture 6"/>
          <p:cNvPicPr>
            <a:picLocks noChangeAspect="1" noChangeArrowheads="1"/>
          </p:cNvPicPr>
          <p:nvPr/>
        </p:nvPicPr>
        <p:blipFill>
          <a:blip r:embed="rId15" cstate="print">
            <a:clrChange>
              <a:clrFrom>
                <a:srgbClr val="FFFFFF"/>
              </a:clrFrom>
              <a:clrTo>
                <a:srgbClr val="FFFFFF">
                  <a:alpha val="0"/>
                </a:srgbClr>
              </a:clrTo>
            </a:clrChange>
          </a:blip>
          <a:srcRect/>
          <a:stretch>
            <a:fillRect/>
          </a:stretch>
        </p:blipFill>
        <p:spPr bwMode="auto">
          <a:xfrm>
            <a:off x="1409325" y="14256568"/>
            <a:ext cx="2621091" cy="360040"/>
          </a:xfrm>
          <a:prstGeom prst="rect">
            <a:avLst/>
          </a:prstGeom>
          <a:noFill/>
        </p:spPr>
      </p:pic>
      <p:pic>
        <p:nvPicPr>
          <p:cNvPr id="118" name="Picture 9"/>
          <p:cNvPicPr>
            <a:picLocks noChangeAspect="1" noChangeArrowheads="1"/>
          </p:cNvPicPr>
          <p:nvPr/>
        </p:nvPicPr>
        <p:blipFill>
          <a:blip r:embed="rId16" cstate="print">
            <a:clrChange>
              <a:clrFrom>
                <a:srgbClr val="FFFFFF"/>
              </a:clrFrom>
              <a:clrTo>
                <a:srgbClr val="FFFFFF">
                  <a:alpha val="0"/>
                </a:srgbClr>
              </a:clrTo>
            </a:clrChange>
          </a:blip>
          <a:srcRect/>
          <a:stretch>
            <a:fillRect/>
          </a:stretch>
        </p:blipFill>
        <p:spPr bwMode="auto">
          <a:xfrm>
            <a:off x="1438128" y="13824520"/>
            <a:ext cx="1751104" cy="360040"/>
          </a:xfrm>
          <a:prstGeom prst="rect">
            <a:avLst/>
          </a:prstGeom>
          <a:noFill/>
        </p:spPr>
      </p:pic>
      <p:sp>
        <p:nvSpPr>
          <p:cNvPr id="119" name="Rectangle 2"/>
          <p:cNvSpPr>
            <a:spLocks noChangeArrowheads="1"/>
          </p:cNvSpPr>
          <p:nvPr/>
        </p:nvSpPr>
        <p:spPr bwMode="auto">
          <a:xfrm>
            <a:off x="0" y="0"/>
            <a:ext cx="36576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20" name="Picture 1"/>
          <p:cNvPicPr>
            <a:picLocks noChangeAspect="1" noChangeArrowheads="1"/>
          </p:cNvPicPr>
          <p:nvPr/>
        </p:nvPicPr>
        <p:blipFill>
          <a:blip r:embed="rId17" cstate="print">
            <a:clrChange>
              <a:clrFrom>
                <a:srgbClr val="FFFFFF"/>
              </a:clrFrom>
              <a:clrTo>
                <a:srgbClr val="FFFFFF">
                  <a:alpha val="0"/>
                </a:srgbClr>
              </a:clrTo>
            </a:clrChange>
          </a:blip>
          <a:srcRect/>
          <a:stretch>
            <a:fillRect/>
          </a:stretch>
        </p:blipFill>
        <p:spPr bwMode="auto">
          <a:xfrm>
            <a:off x="1438127" y="14712988"/>
            <a:ext cx="2016225" cy="341207"/>
          </a:xfrm>
          <a:prstGeom prst="rect">
            <a:avLst/>
          </a:prstGeom>
          <a:noFill/>
        </p:spPr>
      </p:pic>
      <p:pic>
        <p:nvPicPr>
          <p:cNvPr id="121" name="Picture 20"/>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25272776" y="3311352"/>
            <a:ext cx="5029200" cy="2743200"/>
          </a:xfrm>
          <a:prstGeom prst="rect">
            <a:avLst/>
          </a:prstGeom>
          <a:noFill/>
        </p:spPr>
      </p:pic>
      <p:pic>
        <p:nvPicPr>
          <p:cNvPr id="122" name="Picture 2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31036784" y="3311352"/>
            <a:ext cx="5029200" cy="2560320"/>
          </a:xfrm>
          <a:prstGeom prst="rect">
            <a:avLst/>
          </a:prstGeom>
          <a:noFill/>
        </p:spPr>
      </p:pic>
      <p:pic>
        <p:nvPicPr>
          <p:cNvPr id="123" name="Picture 22"/>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25284136" y="6263680"/>
            <a:ext cx="5029200" cy="3017520"/>
          </a:xfrm>
          <a:prstGeom prst="rect">
            <a:avLst/>
          </a:prstGeom>
          <a:noFill/>
        </p:spPr>
      </p:pic>
      <p:pic>
        <p:nvPicPr>
          <p:cNvPr id="124" name="Picture 23"/>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31044776" y="6263680"/>
            <a:ext cx="5029200" cy="3017520"/>
          </a:xfrm>
          <a:prstGeom prst="rect">
            <a:avLst/>
          </a:prstGeom>
          <a:noFill/>
        </p:spPr>
      </p:pic>
      <p:sp>
        <p:nvSpPr>
          <p:cNvPr id="125" name="TextBox 124"/>
          <p:cNvSpPr txBox="1"/>
          <p:nvPr/>
        </p:nvSpPr>
        <p:spPr>
          <a:xfrm>
            <a:off x="26640928" y="5831632"/>
            <a:ext cx="2392899" cy="338554"/>
          </a:xfrm>
          <a:prstGeom prst="rect">
            <a:avLst/>
          </a:prstGeom>
          <a:noFill/>
        </p:spPr>
        <p:txBody>
          <a:bodyPr wrap="none" rtlCol="0">
            <a:spAutoFit/>
          </a:bodyPr>
          <a:lstStyle/>
          <a:p>
            <a:r>
              <a:rPr lang="en-US" sz="1600" dirty="0" smtClean="0">
                <a:solidFill>
                  <a:schemeClr val="tx1">
                    <a:lumMod val="65000"/>
                    <a:lumOff val="35000"/>
                  </a:schemeClr>
                </a:solidFill>
                <a:latin typeface="Calibri" pitchFamily="34" charset="0"/>
              </a:rPr>
              <a:t>&lt;Residential</a:t>
            </a:r>
            <a:r>
              <a:rPr lang="en-US" sz="1600" baseline="0" dirty="0" smtClean="0">
                <a:solidFill>
                  <a:schemeClr val="tx1">
                    <a:lumMod val="65000"/>
                    <a:lumOff val="35000"/>
                  </a:schemeClr>
                </a:solidFill>
                <a:latin typeface="Calibri" pitchFamily="34" charset="0"/>
              </a:rPr>
              <a:t> density class&gt;</a:t>
            </a:r>
            <a:endParaRPr lang="en-US" sz="1600" dirty="0">
              <a:solidFill>
                <a:schemeClr val="tx1">
                  <a:lumMod val="65000"/>
                  <a:lumOff val="35000"/>
                </a:schemeClr>
              </a:solidFill>
              <a:latin typeface="Calibri" pitchFamily="34" charset="0"/>
            </a:endParaRPr>
          </a:p>
        </p:txBody>
      </p:sp>
      <p:sp>
        <p:nvSpPr>
          <p:cNvPr id="126" name="TextBox 125"/>
          <p:cNvSpPr txBox="1"/>
          <p:nvPr/>
        </p:nvSpPr>
        <p:spPr>
          <a:xfrm>
            <a:off x="32329560" y="5687616"/>
            <a:ext cx="2622513" cy="584775"/>
          </a:xfrm>
          <a:prstGeom prst="rect">
            <a:avLst/>
          </a:prstGeom>
          <a:noFill/>
        </p:spPr>
        <p:txBody>
          <a:bodyPr wrap="none" rtlCol="0">
            <a:spAutoFit/>
          </a:bodyPr>
          <a:lstStyle/>
          <a:p>
            <a:r>
              <a:rPr lang="en-US" sz="1600" dirty="0" smtClean="0">
                <a:solidFill>
                  <a:schemeClr val="tx1">
                    <a:lumMod val="65000"/>
                    <a:lumOff val="35000"/>
                  </a:schemeClr>
                </a:solidFill>
                <a:latin typeface="Calibri" pitchFamily="34" charset="0"/>
              </a:rPr>
              <a:t>&lt;Lifecycle</a:t>
            </a:r>
            <a:r>
              <a:rPr lang="en-US" sz="1600" baseline="0" dirty="0" smtClean="0">
                <a:solidFill>
                  <a:schemeClr val="tx1">
                    <a:lumMod val="65000"/>
                    <a:lumOff val="35000"/>
                  </a:schemeClr>
                </a:solidFill>
                <a:latin typeface="Calibri" pitchFamily="34" charset="0"/>
              </a:rPr>
              <a:t> for city near MPO</a:t>
            </a:r>
          </a:p>
          <a:p>
            <a:r>
              <a:rPr lang="en-US" sz="1600" baseline="0" dirty="0" smtClean="0">
                <a:solidFill>
                  <a:schemeClr val="tx1">
                    <a:lumMod val="65000"/>
                    <a:lumOff val="35000"/>
                  </a:schemeClr>
                </a:solidFill>
                <a:latin typeface="Calibri" pitchFamily="34" charset="0"/>
              </a:rPr>
              <a:t>                 /isolated city/rural&gt;</a:t>
            </a:r>
            <a:endParaRPr lang="en-US" sz="1600" dirty="0">
              <a:solidFill>
                <a:schemeClr val="tx1">
                  <a:lumMod val="65000"/>
                  <a:lumOff val="35000"/>
                </a:schemeClr>
              </a:solidFill>
              <a:latin typeface="Calibri" pitchFamily="34" charset="0"/>
            </a:endParaRPr>
          </a:p>
        </p:txBody>
      </p:sp>
      <p:sp>
        <p:nvSpPr>
          <p:cNvPr id="127" name="TextBox 126"/>
          <p:cNvSpPr txBox="1"/>
          <p:nvPr/>
        </p:nvSpPr>
        <p:spPr>
          <a:xfrm>
            <a:off x="26956624" y="9071992"/>
            <a:ext cx="1844544" cy="338554"/>
          </a:xfrm>
          <a:prstGeom prst="rect">
            <a:avLst/>
          </a:prstGeom>
          <a:noFill/>
        </p:spPr>
        <p:txBody>
          <a:bodyPr wrap="none" rtlCol="0">
            <a:spAutoFit/>
          </a:bodyPr>
          <a:lstStyle/>
          <a:p>
            <a:r>
              <a:rPr lang="en-US" sz="1600" dirty="0" smtClean="0">
                <a:solidFill>
                  <a:schemeClr val="tx1">
                    <a:lumMod val="65000"/>
                    <a:lumOff val="35000"/>
                  </a:schemeClr>
                </a:solidFill>
                <a:latin typeface="Calibri" pitchFamily="34" charset="0"/>
              </a:rPr>
              <a:t>&lt;Lifecycle</a:t>
            </a:r>
            <a:r>
              <a:rPr lang="en-US" sz="1600" baseline="0" dirty="0" smtClean="0">
                <a:solidFill>
                  <a:schemeClr val="tx1">
                    <a:lumMod val="65000"/>
                    <a:lumOff val="35000"/>
                  </a:schemeClr>
                </a:solidFill>
                <a:latin typeface="Calibri" pitchFamily="34" charset="0"/>
              </a:rPr>
              <a:t> for MPO&gt;</a:t>
            </a:r>
            <a:endParaRPr lang="en-US" sz="1600" dirty="0">
              <a:solidFill>
                <a:schemeClr val="tx1">
                  <a:lumMod val="65000"/>
                  <a:lumOff val="35000"/>
                </a:schemeClr>
              </a:solidFill>
              <a:latin typeface="Calibri" pitchFamily="34" charset="0"/>
            </a:endParaRPr>
          </a:p>
        </p:txBody>
      </p:sp>
      <p:sp>
        <p:nvSpPr>
          <p:cNvPr id="128" name="TextBox 127"/>
          <p:cNvSpPr txBox="1"/>
          <p:nvPr/>
        </p:nvSpPr>
        <p:spPr>
          <a:xfrm>
            <a:off x="32401568" y="9071992"/>
            <a:ext cx="2709140" cy="338554"/>
          </a:xfrm>
          <a:prstGeom prst="rect">
            <a:avLst/>
          </a:prstGeom>
          <a:noFill/>
        </p:spPr>
        <p:txBody>
          <a:bodyPr wrap="none" rtlCol="0">
            <a:spAutoFit/>
          </a:bodyPr>
          <a:lstStyle/>
          <a:p>
            <a:r>
              <a:rPr lang="en-US" sz="1600" dirty="0" smtClean="0">
                <a:solidFill>
                  <a:schemeClr val="tx1">
                    <a:lumMod val="65000"/>
                    <a:lumOff val="35000"/>
                  </a:schemeClr>
                </a:solidFill>
                <a:latin typeface="Calibri" pitchFamily="34" charset="0"/>
              </a:rPr>
              <a:t>&lt;Lifecycle for rural near MPO</a:t>
            </a:r>
            <a:r>
              <a:rPr lang="en-US" sz="1600" baseline="0" dirty="0" smtClean="0">
                <a:solidFill>
                  <a:schemeClr val="tx1">
                    <a:lumMod val="65000"/>
                    <a:lumOff val="35000"/>
                  </a:schemeClr>
                </a:solidFill>
                <a:latin typeface="Calibri" pitchFamily="34" charset="0"/>
              </a:rPr>
              <a:t>&gt;</a:t>
            </a:r>
            <a:endParaRPr lang="en-US" sz="1600" dirty="0">
              <a:solidFill>
                <a:schemeClr val="tx1">
                  <a:lumMod val="65000"/>
                  <a:lumOff val="35000"/>
                </a:schemeClr>
              </a:solidFill>
              <a:latin typeface="Calibri" pitchFamily="34" charset="0"/>
            </a:endParaRPr>
          </a:p>
        </p:txBody>
      </p:sp>
      <p:sp>
        <p:nvSpPr>
          <p:cNvPr id="129" name="직사각형 52"/>
          <p:cNvSpPr/>
          <p:nvPr/>
        </p:nvSpPr>
        <p:spPr>
          <a:xfrm>
            <a:off x="25056752" y="2591274"/>
            <a:ext cx="11233248" cy="693668"/>
          </a:xfrm>
          <a:prstGeom prst="rect">
            <a:avLst/>
          </a:prstGeom>
          <a:solidFill>
            <a:srgbClr val="6A7F1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69668" tIns="34834" rIns="69668" bIns="34834" anchor="ctr"/>
          <a:lstStyle/>
          <a:p>
            <a:pPr latinLnBrk="0">
              <a:defRPr/>
            </a:pPr>
            <a:r>
              <a:rPr lang="en-US" sz="3700" b="1" dirty="0" smtClean="0">
                <a:latin typeface="Calibri" pitchFamily="34" charset="0"/>
                <a:cs typeface="Calibri" pitchFamily="34" charset="0"/>
              </a:rPr>
              <a:t>  Life-Cycle</a:t>
            </a:r>
            <a:r>
              <a:rPr lang="en-US" sz="3700" b="1" baseline="0" dirty="0" smtClean="0">
                <a:latin typeface="Calibri" pitchFamily="34" charset="0"/>
                <a:cs typeface="Calibri" pitchFamily="34" charset="0"/>
              </a:rPr>
              <a:t> Class and Residential Density Interaction</a:t>
            </a:r>
            <a:endParaRPr lang="en-US" sz="3700" b="1" dirty="0">
              <a:latin typeface="Calibri" pitchFamily="34" charset="0"/>
              <a:cs typeface="Calibri" pitchFamily="34" charset="0"/>
            </a:endParaRPr>
          </a:p>
        </p:txBody>
      </p:sp>
      <p:sp>
        <p:nvSpPr>
          <p:cNvPr id="130" name="직사각형 52"/>
          <p:cNvSpPr/>
          <p:nvPr/>
        </p:nvSpPr>
        <p:spPr>
          <a:xfrm>
            <a:off x="25056752" y="9604895"/>
            <a:ext cx="11233248" cy="619225"/>
          </a:xfrm>
          <a:prstGeom prst="rect">
            <a:avLst/>
          </a:prstGeom>
          <a:solidFill>
            <a:srgbClr val="6A7F1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69668" tIns="34834" rIns="69668" bIns="34834" anchor="ctr"/>
          <a:lstStyle/>
          <a:p>
            <a:pPr latinLnBrk="0">
              <a:defRPr/>
            </a:pPr>
            <a:r>
              <a:rPr lang="en-US" sz="3700" b="1" dirty="0" smtClean="0">
                <a:latin typeface="Calibri" pitchFamily="34" charset="0"/>
                <a:cs typeface="Calibri" pitchFamily="34" charset="0"/>
              </a:rPr>
              <a:t>  Conclusion</a:t>
            </a:r>
            <a:endParaRPr lang="en-US" sz="3700" b="1" dirty="0">
              <a:latin typeface="Calibri" pitchFamily="34" charset="0"/>
              <a:cs typeface="Calibri" pitchFamily="34" charset="0"/>
            </a:endParaRPr>
          </a:p>
        </p:txBody>
      </p:sp>
      <p:sp>
        <p:nvSpPr>
          <p:cNvPr id="131" name="직사각형 20"/>
          <p:cNvSpPr/>
          <p:nvPr/>
        </p:nvSpPr>
        <p:spPr>
          <a:xfrm>
            <a:off x="18504024" y="2617684"/>
            <a:ext cx="6408712" cy="693668"/>
          </a:xfrm>
          <a:prstGeom prst="rect">
            <a:avLst/>
          </a:prstGeom>
          <a:solidFill>
            <a:srgbClr val="6A7F1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69668" tIns="34834" rIns="69668" bIns="34834" anchor="ctr"/>
          <a:lstStyle/>
          <a:p>
            <a:pPr latinLnBrk="0">
              <a:defRPr/>
            </a:pPr>
            <a:r>
              <a:rPr lang="en-US" sz="3700" b="1" dirty="0" smtClean="0">
                <a:latin typeface="Calibri" pitchFamily="34" charset="0"/>
                <a:cs typeface="Calibri" pitchFamily="34" charset="0"/>
              </a:rPr>
              <a:t> </a:t>
            </a:r>
            <a:r>
              <a:rPr lang="en-US" sz="3700" b="1" smtClean="0">
                <a:latin typeface="Calibri" pitchFamily="34" charset="0"/>
                <a:cs typeface="Calibri" pitchFamily="34" charset="0"/>
              </a:rPr>
              <a:t>Estimation Results</a:t>
            </a:r>
            <a:endParaRPr lang="en-US" sz="3700" b="1" dirty="0">
              <a:latin typeface="Calibri" pitchFamily="34" charset="0"/>
              <a:cs typeface="Calibri" pitchFamily="34" charset="0"/>
            </a:endParaRPr>
          </a:p>
        </p:txBody>
      </p:sp>
      <p:sp>
        <p:nvSpPr>
          <p:cNvPr id="132" name="직사각형 20"/>
          <p:cNvSpPr/>
          <p:nvPr/>
        </p:nvSpPr>
        <p:spPr>
          <a:xfrm>
            <a:off x="9585122" y="2591272"/>
            <a:ext cx="8702878" cy="734436"/>
          </a:xfrm>
          <a:prstGeom prst="rect">
            <a:avLst/>
          </a:prstGeom>
          <a:solidFill>
            <a:srgbClr val="6A7F1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69668" tIns="34834" rIns="69668" bIns="34834" anchor="ctr"/>
          <a:lstStyle/>
          <a:p>
            <a:pPr latinLnBrk="0">
              <a:defRPr/>
            </a:pPr>
            <a:r>
              <a:rPr lang="en-US" sz="3700" b="1" dirty="0" smtClean="0">
                <a:latin typeface="Calibri" pitchFamily="34" charset="0"/>
                <a:cs typeface="Calibri" pitchFamily="34" charset="0"/>
              </a:rPr>
              <a:t> Bike</a:t>
            </a:r>
            <a:r>
              <a:rPr lang="en-US" sz="3700" b="1" baseline="0" dirty="0" smtClean="0">
                <a:latin typeface="Calibri" pitchFamily="34" charset="0"/>
                <a:cs typeface="Calibri" pitchFamily="34" charset="0"/>
              </a:rPr>
              <a:t> Ownership Levels </a:t>
            </a:r>
            <a:endParaRPr lang="en-US" sz="3700" b="1" dirty="0">
              <a:latin typeface="Calibri" pitchFamily="34" charset="0"/>
              <a:cs typeface="Calibri" pitchFamily="34" charset="0"/>
            </a:endParaRPr>
          </a:p>
        </p:txBody>
      </p:sp>
      <p:sp>
        <p:nvSpPr>
          <p:cNvPr id="45" name="TextBox 44"/>
          <p:cNvSpPr txBox="1"/>
          <p:nvPr/>
        </p:nvSpPr>
        <p:spPr>
          <a:xfrm>
            <a:off x="25388677" y="17526000"/>
            <a:ext cx="10882523" cy="646331"/>
          </a:xfrm>
          <a:prstGeom prst="rect">
            <a:avLst/>
          </a:prstGeom>
          <a:noFill/>
        </p:spPr>
        <p:txBody>
          <a:bodyPr wrap="square" rtlCol="0">
            <a:spAutoFit/>
          </a:bodyPr>
          <a:lstStyle/>
          <a:p>
            <a:pPr algn="r"/>
            <a:r>
              <a:rPr lang="en-US" sz="3600" dirty="0" smtClean="0"/>
              <a:t>93</a:t>
            </a:r>
            <a:r>
              <a:rPr lang="en-US" sz="3600" baseline="30000" dirty="0" smtClean="0"/>
              <a:t>rd</a:t>
            </a:r>
            <a:r>
              <a:rPr lang="en-US" sz="3600" dirty="0" smtClean="0"/>
              <a:t> Annual TRB Meeting, January 12-16, 2014</a:t>
            </a:r>
            <a:endParaRPr lang="en-US" sz="3600" dirty="0"/>
          </a:p>
        </p:txBody>
      </p:sp>
    </p:spTree>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1245</Words>
  <Application>Microsoft Office PowerPoint</Application>
  <PresentationFormat>Custom</PresentationFormat>
  <Paragraphs>189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테마</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Yunemi</dc:creator>
  <cp:lastModifiedBy>Roger Chen</cp:lastModifiedBy>
  <cp:revision>6</cp:revision>
  <dcterms:created xsi:type="dcterms:W3CDTF">2013-09-10T21:38:51Z</dcterms:created>
  <dcterms:modified xsi:type="dcterms:W3CDTF">2014-12-30T16:42:44Z</dcterms:modified>
</cp:coreProperties>
</file>